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513" r:id="rId2"/>
    <p:sldId id="356" r:id="rId3"/>
    <p:sldId id="357" r:id="rId4"/>
    <p:sldId id="478" r:id="rId5"/>
    <p:sldId id="485" r:id="rId6"/>
    <p:sldId id="401" r:id="rId7"/>
    <p:sldId id="434" r:id="rId8"/>
    <p:sldId id="486" r:id="rId9"/>
    <p:sldId id="435" r:id="rId10"/>
    <p:sldId id="447" r:id="rId11"/>
    <p:sldId id="487" r:id="rId12"/>
    <p:sldId id="488" r:id="rId13"/>
    <p:sldId id="495" r:id="rId14"/>
    <p:sldId id="496" r:id="rId15"/>
    <p:sldId id="375" r:id="rId16"/>
    <p:sldId id="448" r:id="rId17"/>
    <p:sldId id="497" r:id="rId18"/>
    <p:sldId id="498" r:id="rId19"/>
    <p:sldId id="407" r:id="rId20"/>
    <p:sldId id="445" r:id="rId21"/>
    <p:sldId id="409" r:id="rId22"/>
    <p:sldId id="414" r:id="rId23"/>
    <p:sldId id="404" r:id="rId24"/>
    <p:sldId id="480" r:id="rId25"/>
    <p:sldId id="416" r:id="rId26"/>
    <p:sldId id="381" r:id="rId27"/>
    <p:sldId id="504" r:id="rId28"/>
    <p:sldId id="507" r:id="rId29"/>
    <p:sldId id="483" r:id="rId30"/>
    <p:sldId id="501" r:id="rId31"/>
    <p:sldId id="490" r:id="rId32"/>
    <p:sldId id="502" r:id="rId33"/>
    <p:sldId id="509" r:id="rId34"/>
    <p:sldId id="508" r:id="rId35"/>
    <p:sldId id="492" r:id="rId36"/>
    <p:sldId id="503" r:id="rId37"/>
    <p:sldId id="510" r:id="rId38"/>
    <p:sldId id="511" r:id="rId39"/>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82F7B"/>
    <a:srgbClr val="4A4A4A"/>
    <a:srgbClr val="B8B400"/>
    <a:srgbClr val="EAB200"/>
    <a:srgbClr val="343852"/>
    <a:srgbClr val="F0F1F4"/>
    <a:srgbClr val="F05062"/>
    <a:srgbClr val="D6DCE5"/>
    <a:srgbClr val="48B0A5"/>
    <a:srgbClr val="48BF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5501" autoAdjust="0"/>
  </p:normalViewPr>
  <p:slideViewPr>
    <p:cSldViewPr>
      <p:cViewPr varScale="1">
        <p:scale>
          <a:sx n="118" d="100"/>
          <a:sy n="118" d="100"/>
        </p:scale>
        <p:origin x="-930" y="-96"/>
      </p:cViewPr>
      <p:guideLst>
        <p:guide orient="horz" pos="2160"/>
        <p:guide pos="3840"/>
      </p:guideLst>
    </p:cSldViewPr>
  </p:slideViewPr>
  <p:outlineViewPr>
    <p:cViewPr>
      <p:scale>
        <a:sx n="33" d="100"/>
        <a:sy n="33" d="100"/>
      </p:scale>
      <p:origin x="0" y="-112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4"/>
            <a:ext cx="3037312" cy="464502"/>
          </a:xfrm>
          <a:prstGeom prst="rect">
            <a:avLst/>
          </a:prstGeom>
        </p:spPr>
        <p:txBody>
          <a:bodyPr vert="horz" lIns="90471" tIns="45235" rIns="90471" bIns="45235" rtlCol="0"/>
          <a:lstStyle>
            <a:lvl1pPr algn="l">
              <a:defRPr sz="1200"/>
            </a:lvl1pPr>
          </a:lstStyle>
          <a:p>
            <a:endParaRPr lang="es-MX"/>
          </a:p>
        </p:txBody>
      </p:sp>
      <p:sp>
        <p:nvSpPr>
          <p:cNvPr id="3" name="2 Marcador de fecha"/>
          <p:cNvSpPr>
            <a:spLocks noGrp="1"/>
          </p:cNvSpPr>
          <p:nvPr>
            <p:ph type="dt" idx="1"/>
          </p:nvPr>
        </p:nvSpPr>
        <p:spPr>
          <a:xfrm>
            <a:off x="3971504" y="4"/>
            <a:ext cx="3037312" cy="464502"/>
          </a:xfrm>
          <a:prstGeom prst="rect">
            <a:avLst/>
          </a:prstGeom>
        </p:spPr>
        <p:txBody>
          <a:bodyPr vert="horz" lIns="90471" tIns="45235" rIns="90471" bIns="45235" rtlCol="0"/>
          <a:lstStyle>
            <a:lvl1pPr algn="r">
              <a:defRPr sz="1200"/>
            </a:lvl1pPr>
          </a:lstStyle>
          <a:p>
            <a:fld id="{5EED3462-0F5F-41C2-BC88-FC36F350E73E}" type="datetimeFigureOut">
              <a:rPr lang="es-MX" smtClean="0"/>
              <a:pPr/>
              <a:t>22/11/2017</a:t>
            </a:fld>
            <a:endParaRPr lang="es-MX"/>
          </a:p>
        </p:txBody>
      </p:sp>
      <p:sp>
        <p:nvSpPr>
          <p:cNvPr id="4" name="3 Marcador de imagen de diapositiva"/>
          <p:cNvSpPr>
            <a:spLocks noGrp="1" noRot="1" noChangeAspect="1"/>
          </p:cNvSpPr>
          <p:nvPr>
            <p:ph type="sldImg" idx="2"/>
          </p:nvPr>
        </p:nvSpPr>
        <p:spPr>
          <a:xfrm>
            <a:off x="406400" y="696913"/>
            <a:ext cx="6197600" cy="3487737"/>
          </a:xfrm>
          <a:prstGeom prst="rect">
            <a:avLst/>
          </a:prstGeom>
          <a:noFill/>
          <a:ln w="12700">
            <a:solidFill>
              <a:prstClr val="black"/>
            </a:solidFill>
          </a:ln>
        </p:spPr>
        <p:txBody>
          <a:bodyPr vert="horz" lIns="90471" tIns="45235" rIns="90471" bIns="45235" rtlCol="0" anchor="ctr"/>
          <a:lstStyle/>
          <a:p>
            <a:endParaRPr lang="es-MX"/>
          </a:p>
        </p:txBody>
      </p:sp>
      <p:sp>
        <p:nvSpPr>
          <p:cNvPr id="5" name="4 Marcador de notas"/>
          <p:cNvSpPr>
            <a:spLocks noGrp="1"/>
          </p:cNvSpPr>
          <p:nvPr>
            <p:ph type="body" sz="quarter" idx="3"/>
          </p:nvPr>
        </p:nvSpPr>
        <p:spPr>
          <a:xfrm>
            <a:off x="701041" y="4415164"/>
            <a:ext cx="5608320" cy="4183697"/>
          </a:xfrm>
          <a:prstGeom prst="rect">
            <a:avLst/>
          </a:prstGeom>
        </p:spPr>
        <p:txBody>
          <a:bodyPr vert="horz" lIns="90471" tIns="45235" rIns="90471" bIns="4523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1" y="8830316"/>
            <a:ext cx="3037312" cy="464502"/>
          </a:xfrm>
          <a:prstGeom prst="rect">
            <a:avLst/>
          </a:prstGeom>
        </p:spPr>
        <p:txBody>
          <a:bodyPr vert="horz" lIns="90471" tIns="45235" rIns="90471" bIns="45235"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1504" y="8830316"/>
            <a:ext cx="3037312" cy="464502"/>
          </a:xfrm>
          <a:prstGeom prst="rect">
            <a:avLst/>
          </a:prstGeom>
        </p:spPr>
        <p:txBody>
          <a:bodyPr vert="horz" lIns="90471" tIns="45235" rIns="90471" bIns="45235" rtlCol="0" anchor="b"/>
          <a:lstStyle>
            <a:lvl1pPr algn="r">
              <a:defRPr sz="1200"/>
            </a:lvl1pPr>
          </a:lstStyle>
          <a:p>
            <a:fld id="{DE956E31-1A49-4DBB-AAE1-3AF1B6AA34CF}" type="slidenum">
              <a:rPr lang="es-MX" smtClean="0"/>
              <a:pPr/>
              <a:t>‹Nº›</a:t>
            </a:fld>
            <a:endParaRPr lang="es-MX"/>
          </a:p>
        </p:txBody>
      </p:sp>
    </p:spTree>
    <p:extLst>
      <p:ext uri="{BB962C8B-B14F-4D97-AF65-F5344CB8AC3E}">
        <p14:creationId xmlns:p14="http://schemas.microsoft.com/office/powerpoint/2010/main" xmlns="" val="52251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7737"/>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E956E31-1A49-4DBB-AAE1-3AF1B6AA34CF}" type="slidenum">
              <a:rPr lang="es-MX" smtClean="0"/>
              <a:pPr/>
              <a:t>2</a:t>
            </a:fld>
            <a:endParaRPr lang="es-MX"/>
          </a:p>
        </p:txBody>
      </p:sp>
    </p:spTree>
    <p:extLst>
      <p:ext uri="{BB962C8B-B14F-4D97-AF65-F5344CB8AC3E}">
        <p14:creationId xmlns:p14="http://schemas.microsoft.com/office/powerpoint/2010/main" xmlns="" val="78296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DE956E31-1A49-4DBB-AAE1-3AF1B6AA34CF}" type="slidenum">
              <a:rPr lang="es-MX" smtClean="0"/>
              <a:pPr/>
              <a:t>23</a:t>
            </a:fld>
            <a:endParaRPr lang="es-MX"/>
          </a:p>
        </p:txBody>
      </p:sp>
    </p:spTree>
    <p:extLst>
      <p:ext uri="{BB962C8B-B14F-4D97-AF65-F5344CB8AC3E}">
        <p14:creationId xmlns:p14="http://schemas.microsoft.com/office/powerpoint/2010/main" xmlns="" val="174257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211887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E3DE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E3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E3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E3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1636206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026DB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026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026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026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16620728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7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B70E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B70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B70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B70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32458649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8FCD4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8FC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8FC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8FC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29175585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9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296D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296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296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296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34402944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0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6B568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6B5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6B5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6B5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25658218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8FC8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8F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8F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8F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32880758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E27B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37834"/>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E27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E27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E27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20277279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3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61242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612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612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612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31467974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4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08ACD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08A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08A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08A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6178254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404665"/>
            <a:chOff x="-1" y="-1"/>
            <a:chExt cx="12192001" cy="522514"/>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E82F7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1"/>
              <a:ext cx="8477251" cy="522514"/>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7" name="Imagen 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5951984" y="-1"/>
            <a:ext cx="1900121" cy="395859"/>
          </a:xfrm>
          <a:prstGeom prst="rect">
            <a:avLst/>
          </a:prstGeom>
        </p:spPr>
      </p:pic>
      <p:grpSp>
        <p:nvGrpSpPr>
          <p:cNvPr id="10" name="Grupo 9"/>
          <p:cNvGrpSpPr/>
          <p:nvPr userDrawn="1"/>
        </p:nvGrpSpPr>
        <p:grpSpPr>
          <a:xfrm flipV="1">
            <a:off x="0" y="6787185"/>
            <a:ext cx="12192000" cy="72000"/>
            <a:chOff x="0" y="6667112"/>
            <a:chExt cx="12192000" cy="87120"/>
          </a:xfrm>
        </p:grpSpPr>
        <p:sp>
          <p:nvSpPr>
            <p:cNvPr id="11" name="Rectángulo 10"/>
            <p:cNvSpPr/>
            <p:nvPr userDrawn="1"/>
          </p:nvSpPr>
          <p:spPr>
            <a:xfrm>
              <a:off x="0" y="6667112"/>
              <a:ext cx="3225800" cy="87120"/>
            </a:xfrm>
            <a:prstGeom prst="rect">
              <a:avLst/>
            </a:prstGeom>
            <a:solidFill>
              <a:srgbClr val="E82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E82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Tree>
    <p:extLst>
      <p:ext uri="{BB962C8B-B14F-4D97-AF65-F5344CB8AC3E}">
        <p14:creationId xmlns:p14="http://schemas.microsoft.com/office/powerpoint/2010/main" xmlns="" val="42905138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5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26268828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FDC2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FD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FD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FD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5" name="Imagen 14"/>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4820988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1A8C8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36434"/>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1A8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1A8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1A8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13003599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D6949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D69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D69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D69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1109728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8573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857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857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857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32542637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5B91D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5B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5B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5B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41628289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03AC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03A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03A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03A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2773307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Diseño personalizado">
    <p:spTree>
      <p:nvGrpSpPr>
        <p:cNvPr id="1" name=""/>
        <p:cNvGrpSpPr/>
        <p:nvPr/>
      </p:nvGrpSpPr>
      <p:grpSpPr>
        <a:xfrm>
          <a:off x="0" y="0"/>
          <a:ext cx="0" cy="0"/>
          <a:chOff x="0" y="0"/>
          <a:chExt cx="0" cy="0"/>
        </a:xfrm>
      </p:grpSpPr>
      <p:grpSp>
        <p:nvGrpSpPr>
          <p:cNvPr id="8" name="Grupo 7"/>
          <p:cNvGrpSpPr/>
          <p:nvPr userDrawn="1"/>
        </p:nvGrpSpPr>
        <p:grpSpPr>
          <a:xfrm>
            <a:off x="-1" y="-1"/>
            <a:ext cx="12192001" cy="332657"/>
            <a:chOff x="-1" y="-1"/>
            <a:chExt cx="12192001" cy="429536"/>
          </a:xfrm>
        </p:grpSpPr>
        <p:sp>
          <p:nvSpPr>
            <p:cNvPr id="2" name="Rectángulo 2"/>
            <p:cNvSpPr/>
            <p:nvPr userDrawn="1"/>
          </p:nvSpPr>
          <p:spPr>
            <a:xfrm>
              <a:off x="5761182" y="1"/>
              <a:ext cx="6430818" cy="243576"/>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rgbClr val="BB01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riángulo isósceles 3"/>
            <p:cNvSpPr/>
            <p:nvPr userDrawn="1"/>
          </p:nvSpPr>
          <p:spPr>
            <a:xfrm>
              <a:off x="8059701" y="-1"/>
              <a:ext cx="835097" cy="26867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userDrawn="1"/>
          </p:nvSpPr>
          <p:spPr>
            <a:xfrm>
              <a:off x="-1" y="0"/>
              <a:ext cx="8477251" cy="429535"/>
            </a:xfrm>
            <a:custGeom>
              <a:avLst/>
              <a:gdLst>
                <a:gd name="connsiteX0" fmla="*/ 0 w 3556000"/>
                <a:gd name="connsiteY0" fmla="*/ 0 h 696686"/>
                <a:gd name="connsiteX1" fmla="*/ 3556000 w 3556000"/>
                <a:gd name="connsiteY1" fmla="*/ 0 h 696686"/>
                <a:gd name="connsiteX2" fmla="*/ 3556000 w 3556000"/>
                <a:gd name="connsiteY2" fmla="*/ 696686 h 696686"/>
                <a:gd name="connsiteX3" fmla="*/ 0 w 3556000"/>
                <a:gd name="connsiteY3" fmla="*/ 696686 h 696686"/>
                <a:gd name="connsiteX4" fmla="*/ 0 w 3556000"/>
                <a:gd name="connsiteY4" fmla="*/ 0 h 696686"/>
                <a:gd name="connsiteX0" fmla="*/ 0 w 3831771"/>
                <a:gd name="connsiteY0" fmla="*/ 0 h 696686"/>
                <a:gd name="connsiteX1" fmla="*/ 3831771 w 3831771"/>
                <a:gd name="connsiteY1" fmla="*/ 0 h 696686"/>
                <a:gd name="connsiteX2" fmla="*/ 3556000 w 3831771"/>
                <a:gd name="connsiteY2" fmla="*/ 696686 h 696686"/>
                <a:gd name="connsiteX3" fmla="*/ 0 w 3831771"/>
                <a:gd name="connsiteY3" fmla="*/ 696686 h 696686"/>
                <a:gd name="connsiteX4" fmla="*/ 0 w 3831771"/>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771" h="696686">
                  <a:moveTo>
                    <a:pt x="0" y="0"/>
                  </a:moveTo>
                  <a:lnTo>
                    <a:pt x="3831771" y="0"/>
                  </a:lnTo>
                  <a:lnTo>
                    <a:pt x="3556000" y="696686"/>
                  </a:lnTo>
                  <a:lnTo>
                    <a:pt x="0" y="696686"/>
                  </a:lnTo>
                  <a:lnTo>
                    <a:pt x="0" y="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userDrawn="1"/>
        </p:nvGrpSpPr>
        <p:grpSpPr>
          <a:xfrm flipV="1">
            <a:off x="0" y="6425235"/>
            <a:ext cx="12192000" cy="443283"/>
            <a:chOff x="0" y="6425231"/>
            <a:chExt cx="12192000" cy="443283"/>
          </a:xfrm>
        </p:grpSpPr>
        <p:sp>
          <p:nvSpPr>
            <p:cNvPr id="9" name="Redondear rectángulo de esquina diagonal 8"/>
            <p:cNvSpPr/>
            <p:nvPr userDrawn="1"/>
          </p:nvSpPr>
          <p:spPr>
            <a:xfrm>
              <a:off x="11640616" y="6425231"/>
              <a:ext cx="551384" cy="404665"/>
            </a:xfrm>
            <a:prstGeom prst="round2DiagRect">
              <a:avLst/>
            </a:prstGeom>
            <a:solidFill>
              <a:srgbClr val="BB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0" name="Grupo 9"/>
            <p:cNvGrpSpPr/>
            <p:nvPr userDrawn="1"/>
          </p:nvGrpSpPr>
          <p:grpSpPr>
            <a:xfrm>
              <a:off x="0" y="6796514"/>
              <a:ext cx="12192000" cy="72000"/>
              <a:chOff x="0" y="6667112"/>
              <a:chExt cx="12192000" cy="87120"/>
            </a:xfrm>
          </p:grpSpPr>
          <p:sp>
            <p:nvSpPr>
              <p:cNvPr id="11" name="Rectángulo 10"/>
              <p:cNvSpPr/>
              <p:nvPr userDrawn="1"/>
            </p:nvSpPr>
            <p:spPr>
              <a:xfrm>
                <a:off x="0" y="6667112"/>
                <a:ext cx="3225800" cy="87120"/>
              </a:xfrm>
              <a:prstGeom prst="rect">
                <a:avLst/>
              </a:prstGeom>
              <a:solidFill>
                <a:srgbClr val="BB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2" name="Rectángulo 11"/>
              <p:cNvSpPr/>
              <p:nvPr userDrawn="1"/>
            </p:nvSpPr>
            <p:spPr>
              <a:xfrm>
                <a:off x="3221567" y="6667112"/>
                <a:ext cx="5748867" cy="87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userDrawn="1"/>
            </p:nvSpPr>
            <p:spPr>
              <a:xfrm>
                <a:off x="8966200" y="6667112"/>
                <a:ext cx="3225800" cy="87120"/>
              </a:xfrm>
              <a:prstGeom prst="rect">
                <a:avLst/>
              </a:prstGeom>
              <a:solidFill>
                <a:srgbClr val="BB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grpSp>
      <p:pic>
        <p:nvPicPr>
          <p:cNvPr id="17" name="Imagen 16"/>
          <p:cNvPicPr>
            <a:picLocks noChangeAspect="1"/>
          </p:cNvPicPr>
          <p:nvPr userDrawn="1"/>
        </p:nvPicPr>
        <p:blipFill rotWithShape="1">
          <a:blip r:embed="rId2">
            <a:extLst>
              <a:ext uri="{28A0092B-C50C-407E-A947-70E740481C1C}">
                <a14:useLocalDpi xmlns:a14="http://schemas.microsoft.com/office/drawing/2010/main" xmlns="" val="0"/>
              </a:ext>
            </a:extLst>
          </a:blip>
          <a:srcRect l="-111" t="-14917" r="-1474" b="-10096"/>
          <a:stretch/>
        </p:blipFill>
        <p:spPr>
          <a:xfrm>
            <a:off x="9768408" y="6495642"/>
            <a:ext cx="1660234" cy="345882"/>
          </a:xfrm>
          <a:prstGeom prst="rect">
            <a:avLst/>
          </a:prstGeom>
        </p:spPr>
      </p:pic>
    </p:spTree>
    <p:extLst>
      <p:ext uri="{BB962C8B-B14F-4D97-AF65-F5344CB8AC3E}">
        <p14:creationId xmlns:p14="http://schemas.microsoft.com/office/powerpoint/2010/main" xmlns="" val="18200733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16867196"/>
      </p:ext>
    </p:extLst>
  </p:cSld>
  <p:clrMap bg1="lt1" tx1="dk1" bg2="lt2" tx2="dk2" accent1="accent1" accent2="accent2" accent3="accent3" accent4="accent4" accent5="accent5" accent6="accent6" hlink="hlink" folHlink="folHlink"/>
  <p:sldLayoutIdLst>
    <p:sldLayoutId id="2147483672"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6.xml"/><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895013"/>
            <a:ext cx="12192000" cy="3257272"/>
          </a:xfrm>
          <a:prstGeom prst="rect">
            <a:avLst/>
          </a:prstGeom>
          <a:blipFill dpi="0" rotWithShape="1">
            <a:blip r:embed="rId2">
              <a:duotone>
                <a:prstClr val="black"/>
                <a:schemeClr val="bg1">
                  <a:lumMod val="50000"/>
                  <a:tint val="45000"/>
                  <a:satMod val="400000"/>
                </a:schemeClr>
              </a:duotone>
              <a:extLst>
                <a:ext uri="{BEBA8EAE-BF5A-486C-A8C5-ECC9F3942E4B}">
                  <a14:imgProps xmlns:a14="http://schemas.microsoft.com/office/drawing/2010/main" xmlns="">
                    <a14:imgLayer r:embed="rId3">
                      <a14:imgEffect>
                        <a14:colorTemperature colorTemp="4700"/>
                      </a14:imgEffect>
                    </a14:imgLayer>
                  </a14:imgProps>
                </a:ext>
                <a:ext uri="{28A0092B-C50C-407E-A947-70E740481C1C}">
                  <a14:useLocalDpi xmlns:a14="http://schemas.microsoft.com/office/drawing/2010/main" xmlns=""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3" name="Grupo 2"/>
          <p:cNvGrpSpPr/>
          <p:nvPr/>
        </p:nvGrpSpPr>
        <p:grpSpPr>
          <a:xfrm>
            <a:off x="0" y="4253733"/>
            <a:ext cx="10200456" cy="940239"/>
            <a:chOff x="0" y="3640890"/>
            <a:chExt cx="9738570" cy="940239"/>
          </a:xfrm>
        </p:grpSpPr>
        <p:sp>
          <p:nvSpPr>
            <p:cNvPr id="4" name="Paralelogramo 3"/>
            <p:cNvSpPr/>
            <p:nvPr/>
          </p:nvSpPr>
          <p:spPr>
            <a:xfrm>
              <a:off x="8075300" y="3640890"/>
              <a:ext cx="1663270" cy="940238"/>
            </a:xfrm>
            <a:prstGeom prst="parallelogram">
              <a:avLst>
                <a:gd name="adj" fmla="val 88710"/>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5" name="Rectángulo 4"/>
            <p:cNvSpPr/>
            <p:nvPr/>
          </p:nvSpPr>
          <p:spPr>
            <a:xfrm>
              <a:off x="0" y="4272716"/>
              <a:ext cx="8631106" cy="308413"/>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6" name="Rectángulo 5"/>
          <p:cNvSpPr/>
          <p:nvPr/>
        </p:nvSpPr>
        <p:spPr>
          <a:xfrm>
            <a:off x="0" y="6701233"/>
            <a:ext cx="3225800"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7" name="Rectángulo 6"/>
          <p:cNvSpPr/>
          <p:nvPr/>
        </p:nvSpPr>
        <p:spPr>
          <a:xfrm>
            <a:off x="3221567" y="6701233"/>
            <a:ext cx="5748867" cy="180000"/>
          </a:xfrm>
          <a:prstGeom prst="rect">
            <a:avLst/>
          </a:prstGeom>
          <a:solidFill>
            <a:srgbClr val="E82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8" name="Rectángulo 7"/>
          <p:cNvSpPr/>
          <p:nvPr/>
        </p:nvSpPr>
        <p:spPr>
          <a:xfrm>
            <a:off x="8966200" y="6701233"/>
            <a:ext cx="3225800"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pic>
        <p:nvPicPr>
          <p:cNvPr id="10" name="Imagen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55440" y="218021"/>
            <a:ext cx="8081637" cy="1368152"/>
          </a:xfrm>
          <a:prstGeom prst="rect">
            <a:avLst/>
          </a:prstGeom>
        </p:spPr>
      </p:pic>
      <p:sp>
        <p:nvSpPr>
          <p:cNvPr id="13" name="Paralelogramo 29"/>
          <p:cNvSpPr/>
          <p:nvPr/>
        </p:nvSpPr>
        <p:spPr>
          <a:xfrm>
            <a:off x="9984432" y="0"/>
            <a:ext cx="2210707" cy="1895013"/>
          </a:xfrm>
          <a:custGeom>
            <a:avLst/>
            <a:gdLst>
              <a:gd name="connsiteX0" fmla="*/ 0 w 1485900"/>
              <a:gd name="connsiteY0" fmla="*/ 940238 h 940238"/>
              <a:gd name="connsiteX1" fmla="*/ 834085 w 1485900"/>
              <a:gd name="connsiteY1" fmla="*/ 0 h 940238"/>
              <a:gd name="connsiteX2" fmla="*/ 1485900 w 1485900"/>
              <a:gd name="connsiteY2" fmla="*/ 0 h 940238"/>
              <a:gd name="connsiteX3" fmla="*/ 651815 w 1485900"/>
              <a:gd name="connsiteY3" fmla="*/ 940238 h 940238"/>
              <a:gd name="connsiteX4" fmla="*/ 0 w 1485900"/>
              <a:gd name="connsiteY4" fmla="*/ 940238 h 940238"/>
              <a:gd name="connsiteX0" fmla="*/ 0 w 1811985"/>
              <a:gd name="connsiteY0" fmla="*/ 2070538 h 2070538"/>
              <a:gd name="connsiteX1" fmla="*/ 1811985 w 1811985"/>
              <a:gd name="connsiteY1" fmla="*/ 0 h 2070538"/>
              <a:gd name="connsiteX2" fmla="*/ 1485900 w 1811985"/>
              <a:gd name="connsiteY2" fmla="*/ 1130300 h 2070538"/>
              <a:gd name="connsiteX3" fmla="*/ 651815 w 1811985"/>
              <a:gd name="connsiteY3" fmla="*/ 2070538 h 2070538"/>
              <a:gd name="connsiteX4" fmla="*/ 0 w 1811985"/>
              <a:gd name="connsiteY4" fmla="*/ 2070538 h 2070538"/>
              <a:gd name="connsiteX0" fmla="*/ 0 w 2120900"/>
              <a:gd name="connsiteY0" fmla="*/ 2095938 h 2095938"/>
              <a:gd name="connsiteX1" fmla="*/ 1811985 w 2120900"/>
              <a:gd name="connsiteY1" fmla="*/ 25400 h 2095938"/>
              <a:gd name="connsiteX2" fmla="*/ 2120900 w 2120900"/>
              <a:gd name="connsiteY2" fmla="*/ 0 h 2095938"/>
              <a:gd name="connsiteX3" fmla="*/ 651815 w 2120900"/>
              <a:gd name="connsiteY3" fmla="*/ 2095938 h 2095938"/>
              <a:gd name="connsiteX4" fmla="*/ 0 w 2120900"/>
              <a:gd name="connsiteY4" fmla="*/ 2095938 h 2095938"/>
              <a:gd name="connsiteX0" fmla="*/ 0 w 2120900"/>
              <a:gd name="connsiteY0" fmla="*/ 2095938 h 2095938"/>
              <a:gd name="connsiteX1" fmla="*/ 1380185 w 2120900"/>
              <a:gd name="connsiteY1" fmla="*/ 0 h 2095938"/>
              <a:gd name="connsiteX2" fmla="*/ 2120900 w 2120900"/>
              <a:gd name="connsiteY2" fmla="*/ 0 h 2095938"/>
              <a:gd name="connsiteX3" fmla="*/ 651815 w 2120900"/>
              <a:gd name="connsiteY3" fmla="*/ 2095938 h 2095938"/>
              <a:gd name="connsiteX4" fmla="*/ 0 w 2120900"/>
              <a:gd name="connsiteY4" fmla="*/ 2095938 h 2095938"/>
              <a:gd name="connsiteX0" fmla="*/ 0 w 2120900"/>
              <a:gd name="connsiteY0" fmla="*/ 2095938 h 2095938"/>
              <a:gd name="connsiteX1" fmla="*/ 1494485 w 2120900"/>
              <a:gd name="connsiteY1" fmla="*/ 0 h 2095938"/>
              <a:gd name="connsiteX2" fmla="*/ 2120900 w 2120900"/>
              <a:gd name="connsiteY2" fmla="*/ 0 h 2095938"/>
              <a:gd name="connsiteX3" fmla="*/ 651815 w 2120900"/>
              <a:gd name="connsiteY3" fmla="*/ 2095938 h 2095938"/>
              <a:gd name="connsiteX4" fmla="*/ 0 w 2120900"/>
              <a:gd name="connsiteY4" fmla="*/ 2095938 h 2095938"/>
              <a:gd name="connsiteX0" fmla="*/ 0 w 2120900"/>
              <a:gd name="connsiteY0" fmla="*/ 2095938 h 2095938"/>
              <a:gd name="connsiteX1" fmla="*/ 1340180 w 2120900"/>
              <a:gd name="connsiteY1" fmla="*/ 15240 h 2095938"/>
              <a:gd name="connsiteX2" fmla="*/ 2120900 w 2120900"/>
              <a:gd name="connsiteY2" fmla="*/ 0 h 2095938"/>
              <a:gd name="connsiteX3" fmla="*/ 651815 w 2120900"/>
              <a:gd name="connsiteY3" fmla="*/ 2095938 h 2095938"/>
              <a:gd name="connsiteX4" fmla="*/ 0 w 2120900"/>
              <a:gd name="connsiteY4" fmla="*/ 2095938 h 2095938"/>
              <a:gd name="connsiteX0" fmla="*/ 0 w 2120900"/>
              <a:gd name="connsiteY0" fmla="*/ 2095938 h 2095938"/>
              <a:gd name="connsiteX1" fmla="*/ 1340180 w 2120900"/>
              <a:gd name="connsiteY1" fmla="*/ 15240 h 2095938"/>
              <a:gd name="connsiteX2" fmla="*/ 2120900 w 2120900"/>
              <a:gd name="connsiteY2" fmla="*/ 0 h 2095938"/>
              <a:gd name="connsiteX3" fmla="*/ 828980 w 2120900"/>
              <a:gd name="connsiteY3" fmla="*/ 2095938 h 2095938"/>
              <a:gd name="connsiteX4" fmla="*/ 0 w 2120900"/>
              <a:gd name="connsiteY4" fmla="*/ 2095938 h 2095938"/>
              <a:gd name="connsiteX0" fmla="*/ 0 w 2120900"/>
              <a:gd name="connsiteY0" fmla="*/ 2095938 h 2095938"/>
              <a:gd name="connsiteX1" fmla="*/ 1340180 w 2120900"/>
              <a:gd name="connsiteY1" fmla="*/ 15240 h 2095938"/>
              <a:gd name="connsiteX2" fmla="*/ 2120900 w 2120900"/>
              <a:gd name="connsiteY2" fmla="*/ 0 h 2095938"/>
              <a:gd name="connsiteX3" fmla="*/ 834695 w 2120900"/>
              <a:gd name="connsiteY3" fmla="*/ 2095938 h 2095938"/>
              <a:gd name="connsiteX4" fmla="*/ 0 w 2120900"/>
              <a:gd name="connsiteY4" fmla="*/ 2095938 h 2095938"/>
              <a:gd name="connsiteX0" fmla="*/ 0 w 2115185"/>
              <a:gd name="connsiteY0" fmla="*/ 2080698 h 2080698"/>
              <a:gd name="connsiteX1" fmla="*/ 1340180 w 2115185"/>
              <a:gd name="connsiteY1" fmla="*/ 0 h 2080698"/>
              <a:gd name="connsiteX2" fmla="*/ 2115185 w 2115185"/>
              <a:gd name="connsiteY2" fmla="*/ 15240 h 2080698"/>
              <a:gd name="connsiteX3" fmla="*/ 834695 w 2115185"/>
              <a:gd name="connsiteY3" fmla="*/ 2080698 h 2080698"/>
              <a:gd name="connsiteX4" fmla="*/ 0 w 2115185"/>
              <a:gd name="connsiteY4" fmla="*/ 2080698 h 2080698"/>
              <a:gd name="connsiteX0" fmla="*/ 0 w 2115185"/>
              <a:gd name="connsiteY0" fmla="*/ 2080698 h 2080698"/>
              <a:gd name="connsiteX1" fmla="*/ 1340180 w 2115185"/>
              <a:gd name="connsiteY1" fmla="*/ 0 h 2080698"/>
              <a:gd name="connsiteX2" fmla="*/ 2115185 w 2115185"/>
              <a:gd name="connsiteY2" fmla="*/ 4849 h 2080698"/>
              <a:gd name="connsiteX3" fmla="*/ 834695 w 2115185"/>
              <a:gd name="connsiteY3" fmla="*/ 2080698 h 2080698"/>
              <a:gd name="connsiteX4" fmla="*/ 0 w 2115185"/>
              <a:gd name="connsiteY4" fmla="*/ 2080698 h 208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185" h="2080698">
                <a:moveTo>
                  <a:pt x="0" y="2080698"/>
                </a:moveTo>
                <a:lnTo>
                  <a:pt x="1340180" y="0"/>
                </a:lnTo>
                <a:lnTo>
                  <a:pt x="2115185" y="4849"/>
                </a:lnTo>
                <a:lnTo>
                  <a:pt x="834695" y="2080698"/>
                </a:lnTo>
                <a:lnTo>
                  <a:pt x="0" y="2080698"/>
                </a:lnTo>
                <a:close/>
              </a:path>
            </a:pathLst>
          </a:cu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4" name="CuadroTexto 13"/>
          <p:cNvSpPr txBox="1"/>
          <p:nvPr/>
        </p:nvSpPr>
        <p:spPr>
          <a:xfrm>
            <a:off x="-11598" y="2412653"/>
            <a:ext cx="12203598" cy="1569660"/>
          </a:xfrm>
          <a:prstGeom prst="rect">
            <a:avLst/>
          </a:prstGeom>
          <a:noFill/>
        </p:spPr>
        <p:txBody>
          <a:bodyPr wrap="square" rtlCol="0">
            <a:spAutoFit/>
          </a:bodyPr>
          <a:lstStyle/>
          <a:p>
            <a:pPr algn="ctr"/>
            <a:r>
              <a:rPr lang="es-MX" sz="4800" b="1" dirty="0" smtClean="0">
                <a:effectLst>
                  <a:glow rad="177800">
                    <a:schemeClr val="bg1">
                      <a:alpha val="81000"/>
                    </a:schemeClr>
                  </a:glow>
                </a:effectLst>
                <a:latin typeface="Arial" panose="020B0604020202020204" pitchFamily="34" charset="0"/>
                <a:cs typeface="Arial" panose="020B0604020202020204" pitchFamily="34" charset="0"/>
              </a:rPr>
              <a:t>“ÉTICA, CONFLICTO DE INTERESES Y POLÍTICAS DE INTEGRIDAD” </a:t>
            </a:r>
            <a:endParaRPr lang="es-MX" sz="4800" b="1" dirty="0">
              <a:effectLst>
                <a:glow rad="177800">
                  <a:schemeClr val="bg1">
                    <a:alpha val="81000"/>
                  </a:schemeClr>
                </a:glow>
              </a:effectLst>
              <a:latin typeface="Arial" panose="020B0604020202020204" pitchFamily="34" charset="0"/>
              <a:cs typeface="Arial" panose="020B0604020202020204" pitchFamily="34" charset="0"/>
            </a:endParaRPr>
          </a:p>
        </p:txBody>
      </p:sp>
      <p:sp>
        <p:nvSpPr>
          <p:cNvPr id="16" name="CuadroTexto 15"/>
          <p:cNvSpPr txBox="1"/>
          <p:nvPr/>
        </p:nvSpPr>
        <p:spPr>
          <a:xfrm>
            <a:off x="695400" y="4898005"/>
            <a:ext cx="6107598" cy="276999"/>
          </a:xfrm>
          <a:prstGeom prst="rect">
            <a:avLst/>
          </a:prstGeom>
          <a:noFill/>
        </p:spPr>
        <p:txBody>
          <a:bodyPr wrap="square" rtlCol="0">
            <a:spAutoFit/>
          </a:bodyPr>
          <a:lstStyle/>
          <a:p>
            <a:pPr algn="ctr"/>
            <a:r>
              <a:rPr lang="es-MX" sz="1200" b="1" dirty="0" smtClean="0">
                <a:solidFill>
                  <a:schemeClr val="bg1"/>
                </a:solidFill>
                <a:latin typeface="Arial" panose="020B0604020202020204" pitchFamily="34" charset="0"/>
                <a:cs typeface="Arial" panose="020B0604020202020204" pitchFamily="34" charset="0"/>
              </a:rPr>
              <a:t>CIUDAD DE </a:t>
            </a:r>
            <a:r>
              <a:rPr lang="es-MX" sz="1200" b="1" smtClean="0">
                <a:solidFill>
                  <a:schemeClr val="bg1"/>
                </a:solidFill>
                <a:latin typeface="Arial" panose="020B0604020202020204" pitchFamily="34" charset="0"/>
                <a:cs typeface="Arial" panose="020B0604020202020204" pitchFamily="34" charset="0"/>
              </a:rPr>
              <a:t>MÉXICO, </a:t>
            </a:r>
            <a:r>
              <a:rPr lang="es-MX" sz="1200" b="1" dirty="0" smtClean="0">
                <a:solidFill>
                  <a:schemeClr val="bg1"/>
                </a:solidFill>
                <a:latin typeface="Arial" panose="020B0604020202020204" pitchFamily="34" charset="0"/>
                <a:cs typeface="Arial" panose="020B0604020202020204" pitchFamily="34" charset="0"/>
              </a:rPr>
              <a:t>14 DE AGOSTO DEL 2017</a:t>
            </a:r>
            <a:endParaRPr lang="es-MX" sz="1200" b="1" dirty="0">
              <a:solidFill>
                <a:schemeClr val="bg1"/>
              </a:solidFill>
              <a:latin typeface="Arial" panose="020B0604020202020204" pitchFamily="34" charset="0"/>
              <a:cs typeface="Arial" panose="020B0604020202020204" pitchFamily="34" charset="0"/>
            </a:endParaRPr>
          </a:p>
        </p:txBody>
      </p:sp>
      <p:sp>
        <p:nvSpPr>
          <p:cNvPr id="17" name="CuadroTexto 25"/>
          <p:cNvSpPr txBox="1"/>
          <p:nvPr/>
        </p:nvSpPr>
        <p:spPr>
          <a:xfrm>
            <a:off x="0" y="5396633"/>
            <a:ext cx="12192000" cy="1015663"/>
          </a:xfrm>
          <a:prstGeom prst="rect">
            <a:avLst/>
          </a:prstGeom>
          <a:noFill/>
        </p:spPr>
        <p:txBody>
          <a:bodyPr wrap="square" rtlCol="0">
            <a:spAutoFit/>
          </a:bodyPr>
          <a:lstStyle/>
          <a:p>
            <a:pPr algn="ctr"/>
            <a:r>
              <a:rPr lang="es-MX" b="1" dirty="0" smtClean="0">
                <a:latin typeface="Arial" panose="020B0604020202020204" pitchFamily="34" charset="0"/>
                <a:cs typeface="Arial" panose="020B0604020202020204" pitchFamily="34" charset="0"/>
              </a:rPr>
              <a:t>DR. LUIS ANTONIO GARCÍA CALDERÓN</a:t>
            </a:r>
          </a:p>
          <a:p>
            <a:pPr algn="ctr"/>
            <a:r>
              <a:rPr lang="es-MX" sz="1400" b="1" dirty="0" smtClean="0">
                <a:latin typeface="Arial" panose="020B0604020202020204" pitchFamily="34" charset="0"/>
                <a:cs typeface="Arial" panose="020B0604020202020204" pitchFamily="34" charset="0"/>
              </a:rPr>
              <a:t>DIRECTOR GENERAL DE CONTRALORÍAS </a:t>
            </a:r>
          </a:p>
          <a:p>
            <a:pPr algn="ctr"/>
            <a:r>
              <a:rPr lang="es-MX" sz="1400" b="1" dirty="0" smtClean="0">
                <a:latin typeface="Arial" panose="020B0604020202020204" pitchFamily="34" charset="0"/>
                <a:cs typeface="Arial" panose="020B0604020202020204" pitchFamily="34" charset="0"/>
              </a:rPr>
              <a:t>INTERNAS EN ENTIDADES DE LA</a:t>
            </a:r>
          </a:p>
          <a:p>
            <a:pPr algn="ctr"/>
            <a:r>
              <a:rPr lang="es-MX" sz="1400" b="1" dirty="0" smtClean="0">
                <a:latin typeface="Arial" panose="020B0604020202020204" pitchFamily="34" charset="0"/>
                <a:cs typeface="Arial" panose="020B0604020202020204" pitchFamily="34" charset="0"/>
              </a:rPr>
              <a:t> CONTRALORÍA GENERAL DE LA CD</a:t>
            </a:r>
            <a:r>
              <a:rPr lang="es-MX" sz="1400" b="1" dirty="0" smtClean="0">
                <a:solidFill>
                  <a:srgbClr val="EC008C"/>
                </a:solidFill>
                <a:latin typeface="Arial" panose="020B0604020202020204" pitchFamily="34" charset="0"/>
                <a:cs typeface="Arial" panose="020B0604020202020204" pitchFamily="34" charset="0"/>
              </a:rPr>
              <a:t>MX</a:t>
            </a:r>
            <a:endParaRPr lang="es-MX" sz="1400" b="1" dirty="0">
              <a:solidFill>
                <a:srgbClr val="EC00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043302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6178439"/>
            <a:ext cx="3228769" cy="246221"/>
          </a:xfrm>
          <a:prstGeom prst="rect">
            <a:avLst/>
          </a:prstGeom>
        </p:spPr>
        <p:txBody>
          <a:bodyPr wrap="none">
            <a:spAutoFit/>
          </a:bodyPr>
          <a:lstStyle/>
          <a:p>
            <a:r>
              <a:rPr lang="es-MX" sz="1000" b="1" dirty="0" smtClean="0">
                <a:latin typeface="Arial" panose="020B0604020202020204" pitchFamily="34" charset="0"/>
                <a:cs typeface="Arial" panose="020B0604020202020204" pitchFamily="34" charset="0"/>
              </a:rPr>
              <a:t>REFERENCIA: HTTP://WWW.TM.ORG.MX/IPC2016/</a:t>
            </a:r>
            <a:endParaRPr lang="es-MX" sz="1000" b="1" dirty="0">
              <a:latin typeface="Arial" panose="020B0604020202020204" pitchFamily="34" charset="0"/>
              <a:cs typeface="Arial" panose="020B0604020202020204" pitchFamily="34" charset="0"/>
            </a:endParaRPr>
          </a:p>
        </p:txBody>
      </p:sp>
      <p:sp>
        <p:nvSpPr>
          <p:cNvPr id="6" name="CuadroTexto 5"/>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08</a:t>
            </a:r>
            <a:endParaRPr lang="es-MX" sz="2000" b="1" dirty="0">
              <a:latin typeface="Arial" panose="020B0604020202020204" pitchFamily="34" charset="0"/>
              <a:cs typeface="Arial" panose="020B0604020202020204" pitchFamily="34" charset="0"/>
            </a:endParaRPr>
          </a:p>
        </p:txBody>
      </p:sp>
      <p:sp>
        <p:nvSpPr>
          <p:cNvPr id="7" name="Rectangle 58"/>
          <p:cNvSpPr/>
          <p:nvPr/>
        </p:nvSpPr>
        <p:spPr>
          <a:xfrm>
            <a:off x="130325" y="836712"/>
            <a:ext cx="2736303" cy="4968552"/>
          </a:xfrm>
          <a:prstGeom prst="rightArrowCallout">
            <a:avLst>
              <a:gd name="adj1" fmla="val 32352"/>
              <a:gd name="adj2" fmla="val 24944"/>
              <a:gd name="adj3" fmla="val 10518"/>
              <a:gd name="adj4" fmla="val 83330"/>
            </a:avLst>
          </a:prstGeom>
          <a:solidFill>
            <a:schemeClr val="accent5">
              <a:lumMod val="50000"/>
            </a:scheme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a:endParaRPr>
          </a:p>
        </p:txBody>
      </p:sp>
      <p:pic>
        <p:nvPicPr>
          <p:cNvPr id="8" name="Imagen 7"/>
          <p:cNvPicPr>
            <a:picLocks noChangeAspect="1"/>
          </p:cNvPicPr>
          <p:nvPr/>
        </p:nvPicPr>
        <p:blipFill>
          <a:blip r:embed="rId2"/>
          <a:stretch>
            <a:fillRect/>
          </a:stretch>
        </p:blipFill>
        <p:spPr>
          <a:xfrm>
            <a:off x="2866628" y="476672"/>
            <a:ext cx="9126261" cy="5646821"/>
          </a:xfrm>
          <a:prstGeom prst="rect">
            <a:avLst/>
          </a:prstGeom>
        </p:spPr>
      </p:pic>
      <p:sp>
        <p:nvSpPr>
          <p:cNvPr id="9" name="Rectángulo 8"/>
          <p:cNvSpPr/>
          <p:nvPr/>
        </p:nvSpPr>
        <p:spPr>
          <a:xfrm>
            <a:off x="162977" y="1289662"/>
            <a:ext cx="2223036" cy="4062651"/>
          </a:xfrm>
          <a:prstGeom prst="rect">
            <a:avLst/>
          </a:prstGeom>
        </p:spPr>
        <p:txBody>
          <a:bodyPr wrap="square">
            <a:spAutoFit/>
          </a:bodyPr>
          <a:lstStyle/>
          <a:p>
            <a:pPr algn="ctr"/>
            <a:r>
              <a:rPr lang="es-MX" smtClean="0">
                <a:solidFill>
                  <a:schemeClr val="bg1"/>
                </a:solidFill>
                <a:latin typeface="Arial" panose="020B0604020202020204" pitchFamily="34" charset="0"/>
              </a:rPr>
              <a:t>ENTRE LAS 35 ECONOMÍAS QUE INTEGRAN LA ORGANIZACIÓN PARA LA COOPERACIÓN Y EL DESARROLLO ECONÓMICOS (OCDE), </a:t>
            </a:r>
            <a:r>
              <a:rPr lang="es-MX" sz="2400" b="1" smtClean="0">
                <a:solidFill>
                  <a:schemeClr val="bg1"/>
                </a:solidFill>
                <a:latin typeface="Arial" panose="020B0604020202020204" pitchFamily="34" charset="0"/>
              </a:rPr>
              <a:t>MÉXICO SE UBICA EN EL ÚLTIMO LUGAR</a:t>
            </a:r>
            <a:endParaRPr lang="es-MX">
              <a:solidFill>
                <a:schemeClr val="bg1"/>
              </a:solidFill>
            </a:endParaRPr>
          </a:p>
        </p:txBody>
      </p:sp>
    </p:spTree>
    <p:extLst>
      <p:ext uri="{BB962C8B-B14F-4D97-AF65-F5344CB8AC3E}">
        <p14:creationId xmlns:p14="http://schemas.microsoft.com/office/powerpoint/2010/main" xmlns="" val="42561687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356" y="-2110"/>
            <a:ext cx="9264352" cy="400110"/>
          </a:xfrm>
          <a:prstGeom prst="rect">
            <a:avLst/>
          </a:prstGeom>
        </p:spPr>
        <p:txBody>
          <a:bodyPr wrap="square" anchor="ctr">
            <a:spAutoFit/>
          </a:bodyPr>
          <a:lstStyle/>
          <a:p>
            <a:r>
              <a:rPr lang="es-MX" sz="2000" b="1" dirty="0">
                <a:latin typeface="Arial" pitchFamily="34" charset="0"/>
                <a:cs typeface="Arial" pitchFamily="34" charset="0"/>
              </a:rPr>
              <a:t>V. PREMISAS</a:t>
            </a:r>
          </a:p>
        </p:txBody>
      </p:sp>
      <p:sp>
        <p:nvSpPr>
          <p:cNvPr id="17" name="CuadroTexto 16"/>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09</a:t>
            </a:r>
            <a:endParaRPr lang="es-MX" sz="2000" b="1" dirty="0">
              <a:latin typeface="Arial" panose="020B0604020202020204" pitchFamily="34" charset="0"/>
              <a:cs typeface="Arial" panose="020B0604020202020204" pitchFamily="34" charset="0"/>
            </a:endParaRPr>
          </a:p>
        </p:txBody>
      </p:sp>
      <p:sp>
        <p:nvSpPr>
          <p:cNvPr id="39" name="Triángulo rectángulo 9"/>
          <p:cNvSpPr/>
          <p:nvPr/>
        </p:nvSpPr>
        <p:spPr>
          <a:xfrm rot="10800000">
            <a:off x="81590" y="565806"/>
            <a:ext cx="12063077" cy="5736233"/>
          </a:xfrm>
          <a:prstGeom prst="round2SameRect">
            <a:avLst>
              <a:gd name="adj1" fmla="val 4966"/>
              <a:gd name="adj2" fmla="val 0"/>
            </a:avLst>
          </a:prstGeom>
          <a:solidFill>
            <a:srgbClr val="C9C9C9"/>
          </a:solidFill>
          <a:ln>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9" name="11 CuadroTexto"/>
          <p:cNvSpPr txBox="1"/>
          <p:nvPr/>
        </p:nvSpPr>
        <p:spPr>
          <a:xfrm>
            <a:off x="81597" y="541400"/>
            <a:ext cx="12063074" cy="98898"/>
          </a:xfrm>
          <a:prstGeom prst="rect">
            <a:avLst/>
          </a:prstGeom>
          <a:solidFill>
            <a:srgbClr val="4F4F4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s-MX" b="1">
              <a:solidFill>
                <a:prstClr val="white"/>
              </a:solidFill>
              <a:latin typeface="Arial" panose="020B0604020202020204" pitchFamily="34" charset="0"/>
              <a:cs typeface="Arial" panose="020B0604020202020204" pitchFamily="34" charset="0"/>
            </a:endParaRPr>
          </a:p>
        </p:txBody>
      </p:sp>
      <p:grpSp>
        <p:nvGrpSpPr>
          <p:cNvPr id="56" name="Grupo 55"/>
          <p:cNvGrpSpPr/>
          <p:nvPr/>
        </p:nvGrpSpPr>
        <p:grpSpPr>
          <a:xfrm>
            <a:off x="507429" y="1644059"/>
            <a:ext cx="11038076" cy="1434249"/>
            <a:chOff x="191339" y="695695"/>
            <a:chExt cx="5904660" cy="1684746"/>
          </a:xfrm>
        </p:grpSpPr>
        <p:grpSp>
          <p:nvGrpSpPr>
            <p:cNvPr id="57" name="Grupo 56"/>
            <p:cNvGrpSpPr/>
            <p:nvPr/>
          </p:nvGrpSpPr>
          <p:grpSpPr>
            <a:xfrm flipV="1">
              <a:off x="191339" y="695695"/>
              <a:ext cx="5904660" cy="1684746"/>
              <a:chOff x="5819756" y="1204684"/>
              <a:chExt cx="2160471" cy="2160000"/>
            </a:xfrm>
          </p:grpSpPr>
          <p:sp>
            <p:nvSpPr>
              <p:cNvPr id="59" name="Rectángulo 58"/>
              <p:cNvSpPr/>
              <p:nvPr/>
            </p:nvSpPr>
            <p:spPr>
              <a:xfrm>
                <a:off x="5820227" y="1204684"/>
                <a:ext cx="2160000" cy="2160000"/>
              </a:xfrm>
              <a:prstGeom prst="rect">
                <a:avLst/>
              </a:prstGeom>
              <a:solidFill>
                <a:srgbClr val="1B6993"/>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Forma libre 59"/>
              <p:cNvSpPr/>
              <p:nvPr/>
            </p:nvSpPr>
            <p:spPr>
              <a:xfrm>
                <a:off x="5819756" y="1747862"/>
                <a:ext cx="1596118" cy="1595212"/>
              </a:xfrm>
              <a:custGeom>
                <a:avLst/>
                <a:gdLst>
                  <a:gd name="connsiteX0" fmla="*/ 493486 w 1567543"/>
                  <a:gd name="connsiteY0" fmla="*/ 0 h 1611086"/>
                  <a:gd name="connsiteX1" fmla="*/ 0 w 1567543"/>
                  <a:gd name="connsiteY1" fmla="*/ 319315 h 1611086"/>
                  <a:gd name="connsiteX2" fmla="*/ 0 w 1567543"/>
                  <a:gd name="connsiteY2" fmla="*/ 1611086 h 1611086"/>
                  <a:gd name="connsiteX3" fmla="*/ 1248229 w 1567543"/>
                  <a:gd name="connsiteY3" fmla="*/ 1596572 h 1611086"/>
                  <a:gd name="connsiteX4" fmla="*/ 1567543 w 1567543"/>
                  <a:gd name="connsiteY4" fmla="*/ 1088572 h 1611086"/>
                  <a:gd name="connsiteX5" fmla="*/ 508000 w 1567543"/>
                  <a:gd name="connsiteY5" fmla="*/ 1074057 h 1611086"/>
                  <a:gd name="connsiteX6" fmla="*/ 493486 w 1567543"/>
                  <a:gd name="connsiteY6" fmla="*/ 0 h 1611086"/>
                  <a:gd name="connsiteX0" fmla="*/ 493486 w 1567543"/>
                  <a:gd name="connsiteY0" fmla="*/ 0 h 1611086"/>
                  <a:gd name="connsiteX1" fmla="*/ 19050 w 1567543"/>
                  <a:gd name="connsiteY1" fmla="*/ 290740 h 1611086"/>
                  <a:gd name="connsiteX2" fmla="*/ 0 w 1567543"/>
                  <a:gd name="connsiteY2" fmla="*/ 1611086 h 1611086"/>
                  <a:gd name="connsiteX3" fmla="*/ 1248229 w 1567543"/>
                  <a:gd name="connsiteY3" fmla="*/ 1596572 h 1611086"/>
                  <a:gd name="connsiteX4" fmla="*/ 1567543 w 1567543"/>
                  <a:gd name="connsiteY4" fmla="*/ 1088572 h 1611086"/>
                  <a:gd name="connsiteX5" fmla="*/ 508000 w 1567543"/>
                  <a:gd name="connsiteY5" fmla="*/ 1074057 h 1611086"/>
                  <a:gd name="connsiteX6" fmla="*/ 493486 w 1567543"/>
                  <a:gd name="connsiteY6" fmla="*/ 0 h 1611086"/>
                  <a:gd name="connsiteX0" fmla="*/ 493486 w 1567543"/>
                  <a:gd name="connsiteY0" fmla="*/ 0 h 1615622"/>
                  <a:gd name="connsiteX1" fmla="*/ 19050 w 1567543"/>
                  <a:gd name="connsiteY1" fmla="*/ 290740 h 1615622"/>
                  <a:gd name="connsiteX2" fmla="*/ 0 w 1567543"/>
                  <a:gd name="connsiteY2" fmla="*/ 1611086 h 1615622"/>
                  <a:gd name="connsiteX3" fmla="*/ 1248229 w 1567543"/>
                  <a:gd name="connsiteY3" fmla="*/ 1615622 h 1615622"/>
                  <a:gd name="connsiteX4" fmla="*/ 1567543 w 1567543"/>
                  <a:gd name="connsiteY4" fmla="*/ 1088572 h 1615622"/>
                  <a:gd name="connsiteX5" fmla="*/ 508000 w 1567543"/>
                  <a:gd name="connsiteY5" fmla="*/ 1074057 h 1615622"/>
                  <a:gd name="connsiteX6" fmla="*/ 493486 w 1567543"/>
                  <a:gd name="connsiteY6" fmla="*/ 0 h 1615622"/>
                  <a:gd name="connsiteX0" fmla="*/ 499836 w 1573893"/>
                  <a:gd name="connsiteY0" fmla="*/ 0 h 1617436"/>
                  <a:gd name="connsiteX1" fmla="*/ 25400 w 1573893"/>
                  <a:gd name="connsiteY1" fmla="*/ 290740 h 1617436"/>
                  <a:gd name="connsiteX2" fmla="*/ 0 w 1573893"/>
                  <a:gd name="connsiteY2" fmla="*/ 1617436 h 1617436"/>
                  <a:gd name="connsiteX3" fmla="*/ 1254579 w 1573893"/>
                  <a:gd name="connsiteY3" fmla="*/ 1615622 h 1617436"/>
                  <a:gd name="connsiteX4" fmla="*/ 1573893 w 1573893"/>
                  <a:gd name="connsiteY4" fmla="*/ 1088572 h 1617436"/>
                  <a:gd name="connsiteX5" fmla="*/ 514350 w 1573893"/>
                  <a:gd name="connsiteY5" fmla="*/ 1074057 h 1617436"/>
                  <a:gd name="connsiteX6" fmla="*/ 499836 w 1573893"/>
                  <a:gd name="connsiteY6" fmla="*/ 0 h 1617436"/>
                  <a:gd name="connsiteX0" fmla="*/ 499836 w 1596118"/>
                  <a:gd name="connsiteY0" fmla="*/ 0 h 1617436"/>
                  <a:gd name="connsiteX1" fmla="*/ 25400 w 1596118"/>
                  <a:gd name="connsiteY1" fmla="*/ 290740 h 1617436"/>
                  <a:gd name="connsiteX2" fmla="*/ 0 w 1596118"/>
                  <a:gd name="connsiteY2" fmla="*/ 1617436 h 1617436"/>
                  <a:gd name="connsiteX3" fmla="*/ 1254579 w 1596118"/>
                  <a:gd name="connsiteY3" fmla="*/ 1615622 h 1617436"/>
                  <a:gd name="connsiteX4" fmla="*/ 1596118 w 1596118"/>
                  <a:gd name="connsiteY4" fmla="*/ 1101272 h 1617436"/>
                  <a:gd name="connsiteX5" fmla="*/ 514350 w 1596118"/>
                  <a:gd name="connsiteY5" fmla="*/ 1074057 h 1617436"/>
                  <a:gd name="connsiteX6" fmla="*/ 499836 w 1596118"/>
                  <a:gd name="connsiteY6" fmla="*/ 0 h 1617436"/>
                  <a:gd name="connsiteX0" fmla="*/ 499836 w 1596118"/>
                  <a:gd name="connsiteY0" fmla="*/ 0 h 1617436"/>
                  <a:gd name="connsiteX1" fmla="*/ 25400 w 1596118"/>
                  <a:gd name="connsiteY1" fmla="*/ 290740 h 1617436"/>
                  <a:gd name="connsiteX2" fmla="*/ 0 w 1596118"/>
                  <a:gd name="connsiteY2" fmla="*/ 1617436 h 1617436"/>
                  <a:gd name="connsiteX3" fmla="*/ 1254579 w 1596118"/>
                  <a:gd name="connsiteY3" fmla="*/ 1615622 h 1617436"/>
                  <a:gd name="connsiteX4" fmla="*/ 1596118 w 1596118"/>
                  <a:gd name="connsiteY4" fmla="*/ 1101272 h 1617436"/>
                  <a:gd name="connsiteX5" fmla="*/ 514350 w 1596118"/>
                  <a:gd name="connsiteY5" fmla="*/ 1096282 h 1617436"/>
                  <a:gd name="connsiteX6" fmla="*/ 499836 w 1596118"/>
                  <a:gd name="connsiteY6" fmla="*/ 0 h 1617436"/>
                  <a:gd name="connsiteX0" fmla="*/ 499836 w 1596118"/>
                  <a:gd name="connsiteY0" fmla="*/ 0 h 1617436"/>
                  <a:gd name="connsiteX1" fmla="*/ 25400 w 1596118"/>
                  <a:gd name="connsiteY1" fmla="*/ 290740 h 1617436"/>
                  <a:gd name="connsiteX2" fmla="*/ 0 w 1596118"/>
                  <a:gd name="connsiteY2" fmla="*/ 1617436 h 1617436"/>
                  <a:gd name="connsiteX3" fmla="*/ 1254579 w 1596118"/>
                  <a:gd name="connsiteY3" fmla="*/ 1615622 h 1617436"/>
                  <a:gd name="connsiteX4" fmla="*/ 1596118 w 1596118"/>
                  <a:gd name="connsiteY4" fmla="*/ 1101272 h 1617436"/>
                  <a:gd name="connsiteX5" fmla="*/ 514350 w 1596118"/>
                  <a:gd name="connsiteY5" fmla="*/ 1105807 h 1617436"/>
                  <a:gd name="connsiteX6" fmla="*/ 499836 w 1596118"/>
                  <a:gd name="connsiteY6" fmla="*/ 0 h 1617436"/>
                  <a:gd name="connsiteX0" fmla="*/ 499836 w 1596118"/>
                  <a:gd name="connsiteY0" fmla="*/ 0 h 1617436"/>
                  <a:gd name="connsiteX1" fmla="*/ 25400 w 1596118"/>
                  <a:gd name="connsiteY1" fmla="*/ 290740 h 1617436"/>
                  <a:gd name="connsiteX2" fmla="*/ 0 w 1596118"/>
                  <a:gd name="connsiteY2" fmla="*/ 1617436 h 1617436"/>
                  <a:gd name="connsiteX3" fmla="*/ 1254579 w 1596118"/>
                  <a:gd name="connsiteY3" fmla="*/ 1615622 h 1617436"/>
                  <a:gd name="connsiteX4" fmla="*/ 1596118 w 1596118"/>
                  <a:gd name="connsiteY4" fmla="*/ 1101272 h 1617436"/>
                  <a:gd name="connsiteX5" fmla="*/ 511175 w 1596118"/>
                  <a:gd name="connsiteY5" fmla="*/ 1099457 h 1617436"/>
                  <a:gd name="connsiteX6" fmla="*/ 499836 w 1596118"/>
                  <a:gd name="connsiteY6" fmla="*/ 0 h 1617436"/>
                  <a:gd name="connsiteX0" fmla="*/ 515711 w 1596118"/>
                  <a:gd name="connsiteY0" fmla="*/ 0 h 1595211"/>
                  <a:gd name="connsiteX1" fmla="*/ 25400 w 1596118"/>
                  <a:gd name="connsiteY1" fmla="*/ 268515 h 1595211"/>
                  <a:gd name="connsiteX2" fmla="*/ 0 w 1596118"/>
                  <a:gd name="connsiteY2" fmla="*/ 1595211 h 1595211"/>
                  <a:gd name="connsiteX3" fmla="*/ 1254579 w 1596118"/>
                  <a:gd name="connsiteY3" fmla="*/ 1593397 h 1595211"/>
                  <a:gd name="connsiteX4" fmla="*/ 1596118 w 1596118"/>
                  <a:gd name="connsiteY4" fmla="*/ 1079047 h 1595211"/>
                  <a:gd name="connsiteX5" fmla="*/ 511175 w 1596118"/>
                  <a:gd name="connsiteY5" fmla="*/ 1077232 h 1595211"/>
                  <a:gd name="connsiteX6" fmla="*/ 515711 w 1596118"/>
                  <a:gd name="connsiteY6" fmla="*/ 0 h 1595211"/>
                  <a:gd name="connsiteX0" fmla="*/ 515711 w 1596118"/>
                  <a:gd name="connsiteY0" fmla="*/ 0 h 1595211"/>
                  <a:gd name="connsiteX1" fmla="*/ 0 w 1596118"/>
                  <a:gd name="connsiteY1" fmla="*/ 271690 h 1595211"/>
                  <a:gd name="connsiteX2" fmla="*/ 0 w 1596118"/>
                  <a:gd name="connsiteY2" fmla="*/ 1595211 h 1595211"/>
                  <a:gd name="connsiteX3" fmla="*/ 1254579 w 1596118"/>
                  <a:gd name="connsiteY3" fmla="*/ 1593397 h 1595211"/>
                  <a:gd name="connsiteX4" fmla="*/ 1596118 w 1596118"/>
                  <a:gd name="connsiteY4" fmla="*/ 1079047 h 1595211"/>
                  <a:gd name="connsiteX5" fmla="*/ 511175 w 1596118"/>
                  <a:gd name="connsiteY5" fmla="*/ 1077232 h 1595211"/>
                  <a:gd name="connsiteX6" fmla="*/ 515711 w 1596118"/>
                  <a:gd name="connsiteY6" fmla="*/ 0 h 1595211"/>
                  <a:gd name="connsiteX0" fmla="*/ 515711 w 1596118"/>
                  <a:gd name="connsiteY0" fmla="*/ 0 h 1595211"/>
                  <a:gd name="connsiteX1" fmla="*/ 0 w 1596118"/>
                  <a:gd name="connsiteY1" fmla="*/ 271690 h 1595211"/>
                  <a:gd name="connsiteX2" fmla="*/ 0 w 1596118"/>
                  <a:gd name="connsiteY2" fmla="*/ 1595211 h 1595211"/>
                  <a:gd name="connsiteX3" fmla="*/ 1254579 w 1596118"/>
                  <a:gd name="connsiteY3" fmla="*/ 1593397 h 1595211"/>
                  <a:gd name="connsiteX4" fmla="*/ 1596118 w 1596118"/>
                  <a:gd name="connsiteY4" fmla="*/ 1079047 h 1595211"/>
                  <a:gd name="connsiteX5" fmla="*/ 514350 w 1596118"/>
                  <a:gd name="connsiteY5" fmla="*/ 1077232 h 1595211"/>
                  <a:gd name="connsiteX6" fmla="*/ 515711 w 1596118"/>
                  <a:gd name="connsiteY6" fmla="*/ 0 h 1595211"/>
                  <a:gd name="connsiteX0" fmla="*/ 515711 w 1596118"/>
                  <a:gd name="connsiteY0" fmla="*/ 0 h 1595211"/>
                  <a:gd name="connsiteX1" fmla="*/ 0 w 1596118"/>
                  <a:gd name="connsiteY1" fmla="*/ 271690 h 1595211"/>
                  <a:gd name="connsiteX2" fmla="*/ 0 w 1596118"/>
                  <a:gd name="connsiteY2" fmla="*/ 1595211 h 1595211"/>
                  <a:gd name="connsiteX3" fmla="*/ 1254579 w 1596118"/>
                  <a:gd name="connsiteY3" fmla="*/ 1593397 h 1595211"/>
                  <a:gd name="connsiteX4" fmla="*/ 1596118 w 1596118"/>
                  <a:gd name="connsiteY4" fmla="*/ 1079047 h 1595211"/>
                  <a:gd name="connsiteX5" fmla="*/ 519112 w 1596118"/>
                  <a:gd name="connsiteY5" fmla="*/ 1077232 h 1595211"/>
                  <a:gd name="connsiteX6" fmla="*/ 515711 w 1596118"/>
                  <a:gd name="connsiteY6" fmla="*/ 0 h 159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6118" h="1595211">
                    <a:moveTo>
                      <a:pt x="515711" y="0"/>
                    </a:moveTo>
                    <a:lnTo>
                      <a:pt x="0" y="271690"/>
                    </a:lnTo>
                    <a:lnTo>
                      <a:pt x="0" y="1595211"/>
                    </a:lnTo>
                    <a:lnTo>
                      <a:pt x="1254579" y="1593397"/>
                    </a:lnTo>
                    <a:lnTo>
                      <a:pt x="1596118" y="1079047"/>
                    </a:lnTo>
                    <a:lnTo>
                      <a:pt x="519112" y="1077232"/>
                    </a:lnTo>
                    <a:cubicBezTo>
                      <a:pt x="519566" y="718155"/>
                      <a:pt x="515257" y="359077"/>
                      <a:pt x="515711" y="0"/>
                    </a:cubicBezTo>
                    <a:close/>
                  </a:path>
                </a:pathLst>
              </a:cu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p:cNvSpPr/>
              <p:nvPr/>
            </p:nvSpPr>
            <p:spPr>
              <a:xfrm>
                <a:off x="5925147" y="1366189"/>
                <a:ext cx="2007269" cy="1774934"/>
              </a:xfrm>
              <a:prstGeom prst="rect">
                <a:avLst/>
              </a:prstGeom>
              <a:solidFill>
                <a:schemeClr val="bg1"/>
              </a:solidFill>
              <a:ln w="381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58" name="Triángulo isósceles 57"/>
            <p:cNvSpPr/>
            <p:nvPr/>
          </p:nvSpPr>
          <p:spPr>
            <a:xfrm flipV="1">
              <a:off x="479655" y="846793"/>
              <a:ext cx="962884" cy="1268626"/>
            </a:xfrm>
            <a:prstGeom prst="triangle">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2" name="Grupo 61"/>
          <p:cNvGrpSpPr/>
          <p:nvPr/>
        </p:nvGrpSpPr>
        <p:grpSpPr>
          <a:xfrm flipH="1">
            <a:off x="502208" y="3172337"/>
            <a:ext cx="11045705" cy="1499057"/>
            <a:chOff x="191339" y="695695"/>
            <a:chExt cx="5904660" cy="1684746"/>
          </a:xfrm>
        </p:grpSpPr>
        <p:grpSp>
          <p:nvGrpSpPr>
            <p:cNvPr id="63" name="Grupo 62"/>
            <p:cNvGrpSpPr/>
            <p:nvPr/>
          </p:nvGrpSpPr>
          <p:grpSpPr>
            <a:xfrm flipV="1">
              <a:off x="191339" y="695695"/>
              <a:ext cx="5904660" cy="1684746"/>
              <a:chOff x="5819756" y="1204684"/>
              <a:chExt cx="2160471" cy="2160000"/>
            </a:xfrm>
          </p:grpSpPr>
          <p:sp>
            <p:nvSpPr>
              <p:cNvPr id="65" name="Rectángulo 64"/>
              <p:cNvSpPr/>
              <p:nvPr/>
            </p:nvSpPr>
            <p:spPr>
              <a:xfrm>
                <a:off x="5820227" y="1204684"/>
                <a:ext cx="2160000" cy="2160000"/>
              </a:xfrm>
              <a:prstGeom prst="rect">
                <a:avLst/>
              </a:prstGeom>
              <a:solidFill>
                <a:srgbClr val="CA90E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Forma libre 65"/>
              <p:cNvSpPr/>
              <p:nvPr/>
            </p:nvSpPr>
            <p:spPr>
              <a:xfrm>
                <a:off x="5819756" y="1747862"/>
                <a:ext cx="1596118" cy="1595212"/>
              </a:xfrm>
              <a:custGeom>
                <a:avLst/>
                <a:gdLst>
                  <a:gd name="connsiteX0" fmla="*/ 493486 w 1567543"/>
                  <a:gd name="connsiteY0" fmla="*/ 0 h 1611086"/>
                  <a:gd name="connsiteX1" fmla="*/ 0 w 1567543"/>
                  <a:gd name="connsiteY1" fmla="*/ 319315 h 1611086"/>
                  <a:gd name="connsiteX2" fmla="*/ 0 w 1567543"/>
                  <a:gd name="connsiteY2" fmla="*/ 1611086 h 1611086"/>
                  <a:gd name="connsiteX3" fmla="*/ 1248229 w 1567543"/>
                  <a:gd name="connsiteY3" fmla="*/ 1596572 h 1611086"/>
                  <a:gd name="connsiteX4" fmla="*/ 1567543 w 1567543"/>
                  <a:gd name="connsiteY4" fmla="*/ 1088572 h 1611086"/>
                  <a:gd name="connsiteX5" fmla="*/ 508000 w 1567543"/>
                  <a:gd name="connsiteY5" fmla="*/ 1074057 h 1611086"/>
                  <a:gd name="connsiteX6" fmla="*/ 493486 w 1567543"/>
                  <a:gd name="connsiteY6" fmla="*/ 0 h 1611086"/>
                  <a:gd name="connsiteX0" fmla="*/ 493486 w 1567543"/>
                  <a:gd name="connsiteY0" fmla="*/ 0 h 1611086"/>
                  <a:gd name="connsiteX1" fmla="*/ 19050 w 1567543"/>
                  <a:gd name="connsiteY1" fmla="*/ 290740 h 1611086"/>
                  <a:gd name="connsiteX2" fmla="*/ 0 w 1567543"/>
                  <a:gd name="connsiteY2" fmla="*/ 1611086 h 1611086"/>
                  <a:gd name="connsiteX3" fmla="*/ 1248229 w 1567543"/>
                  <a:gd name="connsiteY3" fmla="*/ 1596572 h 1611086"/>
                  <a:gd name="connsiteX4" fmla="*/ 1567543 w 1567543"/>
                  <a:gd name="connsiteY4" fmla="*/ 1088572 h 1611086"/>
                  <a:gd name="connsiteX5" fmla="*/ 508000 w 1567543"/>
                  <a:gd name="connsiteY5" fmla="*/ 1074057 h 1611086"/>
                  <a:gd name="connsiteX6" fmla="*/ 493486 w 1567543"/>
                  <a:gd name="connsiteY6" fmla="*/ 0 h 1611086"/>
                  <a:gd name="connsiteX0" fmla="*/ 493486 w 1567543"/>
                  <a:gd name="connsiteY0" fmla="*/ 0 h 1615622"/>
                  <a:gd name="connsiteX1" fmla="*/ 19050 w 1567543"/>
                  <a:gd name="connsiteY1" fmla="*/ 290740 h 1615622"/>
                  <a:gd name="connsiteX2" fmla="*/ 0 w 1567543"/>
                  <a:gd name="connsiteY2" fmla="*/ 1611086 h 1615622"/>
                  <a:gd name="connsiteX3" fmla="*/ 1248229 w 1567543"/>
                  <a:gd name="connsiteY3" fmla="*/ 1615622 h 1615622"/>
                  <a:gd name="connsiteX4" fmla="*/ 1567543 w 1567543"/>
                  <a:gd name="connsiteY4" fmla="*/ 1088572 h 1615622"/>
                  <a:gd name="connsiteX5" fmla="*/ 508000 w 1567543"/>
                  <a:gd name="connsiteY5" fmla="*/ 1074057 h 1615622"/>
                  <a:gd name="connsiteX6" fmla="*/ 493486 w 1567543"/>
                  <a:gd name="connsiteY6" fmla="*/ 0 h 1615622"/>
                  <a:gd name="connsiteX0" fmla="*/ 499836 w 1573893"/>
                  <a:gd name="connsiteY0" fmla="*/ 0 h 1617436"/>
                  <a:gd name="connsiteX1" fmla="*/ 25400 w 1573893"/>
                  <a:gd name="connsiteY1" fmla="*/ 290740 h 1617436"/>
                  <a:gd name="connsiteX2" fmla="*/ 0 w 1573893"/>
                  <a:gd name="connsiteY2" fmla="*/ 1617436 h 1617436"/>
                  <a:gd name="connsiteX3" fmla="*/ 1254579 w 1573893"/>
                  <a:gd name="connsiteY3" fmla="*/ 1615622 h 1617436"/>
                  <a:gd name="connsiteX4" fmla="*/ 1573893 w 1573893"/>
                  <a:gd name="connsiteY4" fmla="*/ 1088572 h 1617436"/>
                  <a:gd name="connsiteX5" fmla="*/ 514350 w 1573893"/>
                  <a:gd name="connsiteY5" fmla="*/ 1074057 h 1617436"/>
                  <a:gd name="connsiteX6" fmla="*/ 499836 w 1573893"/>
                  <a:gd name="connsiteY6" fmla="*/ 0 h 1617436"/>
                  <a:gd name="connsiteX0" fmla="*/ 499836 w 1596118"/>
                  <a:gd name="connsiteY0" fmla="*/ 0 h 1617436"/>
                  <a:gd name="connsiteX1" fmla="*/ 25400 w 1596118"/>
                  <a:gd name="connsiteY1" fmla="*/ 290740 h 1617436"/>
                  <a:gd name="connsiteX2" fmla="*/ 0 w 1596118"/>
                  <a:gd name="connsiteY2" fmla="*/ 1617436 h 1617436"/>
                  <a:gd name="connsiteX3" fmla="*/ 1254579 w 1596118"/>
                  <a:gd name="connsiteY3" fmla="*/ 1615622 h 1617436"/>
                  <a:gd name="connsiteX4" fmla="*/ 1596118 w 1596118"/>
                  <a:gd name="connsiteY4" fmla="*/ 1101272 h 1617436"/>
                  <a:gd name="connsiteX5" fmla="*/ 514350 w 1596118"/>
                  <a:gd name="connsiteY5" fmla="*/ 1074057 h 1617436"/>
                  <a:gd name="connsiteX6" fmla="*/ 499836 w 1596118"/>
                  <a:gd name="connsiteY6" fmla="*/ 0 h 1617436"/>
                  <a:gd name="connsiteX0" fmla="*/ 499836 w 1596118"/>
                  <a:gd name="connsiteY0" fmla="*/ 0 h 1617436"/>
                  <a:gd name="connsiteX1" fmla="*/ 25400 w 1596118"/>
                  <a:gd name="connsiteY1" fmla="*/ 290740 h 1617436"/>
                  <a:gd name="connsiteX2" fmla="*/ 0 w 1596118"/>
                  <a:gd name="connsiteY2" fmla="*/ 1617436 h 1617436"/>
                  <a:gd name="connsiteX3" fmla="*/ 1254579 w 1596118"/>
                  <a:gd name="connsiteY3" fmla="*/ 1615622 h 1617436"/>
                  <a:gd name="connsiteX4" fmla="*/ 1596118 w 1596118"/>
                  <a:gd name="connsiteY4" fmla="*/ 1101272 h 1617436"/>
                  <a:gd name="connsiteX5" fmla="*/ 514350 w 1596118"/>
                  <a:gd name="connsiteY5" fmla="*/ 1096282 h 1617436"/>
                  <a:gd name="connsiteX6" fmla="*/ 499836 w 1596118"/>
                  <a:gd name="connsiteY6" fmla="*/ 0 h 1617436"/>
                  <a:gd name="connsiteX0" fmla="*/ 499836 w 1596118"/>
                  <a:gd name="connsiteY0" fmla="*/ 0 h 1617436"/>
                  <a:gd name="connsiteX1" fmla="*/ 25400 w 1596118"/>
                  <a:gd name="connsiteY1" fmla="*/ 290740 h 1617436"/>
                  <a:gd name="connsiteX2" fmla="*/ 0 w 1596118"/>
                  <a:gd name="connsiteY2" fmla="*/ 1617436 h 1617436"/>
                  <a:gd name="connsiteX3" fmla="*/ 1254579 w 1596118"/>
                  <a:gd name="connsiteY3" fmla="*/ 1615622 h 1617436"/>
                  <a:gd name="connsiteX4" fmla="*/ 1596118 w 1596118"/>
                  <a:gd name="connsiteY4" fmla="*/ 1101272 h 1617436"/>
                  <a:gd name="connsiteX5" fmla="*/ 514350 w 1596118"/>
                  <a:gd name="connsiteY5" fmla="*/ 1105807 h 1617436"/>
                  <a:gd name="connsiteX6" fmla="*/ 499836 w 1596118"/>
                  <a:gd name="connsiteY6" fmla="*/ 0 h 1617436"/>
                  <a:gd name="connsiteX0" fmla="*/ 499836 w 1596118"/>
                  <a:gd name="connsiteY0" fmla="*/ 0 h 1617436"/>
                  <a:gd name="connsiteX1" fmla="*/ 25400 w 1596118"/>
                  <a:gd name="connsiteY1" fmla="*/ 290740 h 1617436"/>
                  <a:gd name="connsiteX2" fmla="*/ 0 w 1596118"/>
                  <a:gd name="connsiteY2" fmla="*/ 1617436 h 1617436"/>
                  <a:gd name="connsiteX3" fmla="*/ 1254579 w 1596118"/>
                  <a:gd name="connsiteY3" fmla="*/ 1615622 h 1617436"/>
                  <a:gd name="connsiteX4" fmla="*/ 1596118 w 1596118"/>
                  <a:gd name="connsiteY4" fmla="*/ 1101272 h 1617436"/>
                  <a:gd name="connsiteX5" fmla="*/ 511175 w 1596118"/>
                  <a:gd name="connsiteY5" fmla="*/ 1099457 h 1617436"/>
                  <a:gd name="connsiteX6" fmla="*/ 499836 w 1596118"/>
                  <a:gd name="connsiteY6" fmla="*/ 0 h 1617436"/>
                  <a:gd name="connsiteX0" fmla="*/ 515711 w 1596118"/>
                  <a:gd name="connsiteY0" fmla="*/ 0 h 1595211"/>
                  <a:gd name="connsiteX1" fmla="*/ 25400 w 1596118"/>
                  <a:gd name="connsiteY1" fmla="*/ 268515 h 1595211"/>
                  <a:gd name="connsiteX2" fmla="*/ 0 w 1596118"/>
                  <a:gd name="connsiteY2" fmla="*/ 1595211 h 1595211"/>
                  <a:gd name="connsiteX3" fmla="*/ 1254579 w 1596118"/>
                  <a:gd name="connsiteY3" fmla="*/ 1593397 h 1595211"/>
                  <a:gd name="connsiteX4" fmla="*/ 1596118 w 1596118"/>
                  <a:gd name="connsiteY4" fmla="*/ 1079047 h 1595211"/>
                  <a:gd name="connsiteX5" fmla="*/ 511175 w 1596118"/>
                  <a:gd name="connsiteY5" fmla="*/ 1077232 h 1595211"/>
                  <a:gd name="connsiteX6" fmla="*/ 515711 w 1596118"/>
                  <a:gd name="connsiteY6" fmla="*/ 0 h 1595211"/>
                  <a:gd name="connsiteX0" fmla="*/ 515711 w 1596118"/>
                  <a:gd name="connsiteY0" fmla="*/ 0 h 1595211"/>
                  <a:gd name="connsiteX1" fmla="*/ 0 w 1596118"/>
                  <a:gd name="connsiteY1" fmla="*/ 271690 h 1595211"/>
                  <a:gd name="connsiteX2" fmla="*/ 0 w 1596118"/>
                  <a:gd name="connsiteY2" fmla="*/ 1595211 h 1595211"/>
                  <a:gd name="connsiteX3" fmla="*/ 1254579 w 1596118"/>
                  <a:gd name="connsiteY3" fmla="*/ 1593397 h 1595211"/>
                  <a:gd name="connsiteX4" fmla="*/ 1596118 w 1596118"/>
                  <a:gd name="connsiteY4" fmla="*/ 1079047 h 1595211"/>
                  <a:gd name="connsiteX5" fmla="*/ 511175 w 1596118"/>
                  <a:gd name="connsiteY5" fmla="*/ 1077232 h 1595211"/>
                  <a:gd name="connsiteX6" fmla="*/ 515711 w 1596118"/>
                  <a:gd name="connsiteY6" fmla="*/ 0 h 1595211"/>
                  <a:gd name="connsiteX0" fmla="*/ 515711 w 1596118"/>
                  <a:gd name="connsiteY0" fmla="*/ 0 h 1595211"/>
                  <a:gd name="connsiteX1" fmla="*/ 0 w 1596118"/>
                  <a:gd name="connsiteY1" fmla="*/ 271690 h 1595211"/>
                  <a:gd name="connsiteX2" fmla="*/ 0 w 1596118"/>
                  <a:gd name="connsiteY2" fmla="*/ 1595211 h 1595211"/>
                  <a:gd name="connsiteX3" fmla="*/ 1254579 w 1596118"/>
                  <a:gd name="connsiteY3" fmla="*/ 1593397 h 1595211"/>
                  <a:gd name="connsiteX4" fmla="*/ 1596118 w 1596118"/>
                  <a:gd name="connsiteY4" fmla="*/ 1079047 h 1595211"/>
                  <a:gd name="connsiteX5" fmla="*/ 514350 w 1596118"/>
                  <a:gd name="connsiteY5" fmla="*/ 1077232 h 1595211"/>
                  <a:gd name="connsiteX6" fmla="*/ 515711 w 1596118"/>
                  <a:gd name="connsiteY6" fmla="*/ 0 h 1595211"/>
                  <a:gd name="connsiteX0" fmla="*/ 515711 w 1596118"/>
                  <a:gd name="connsiteY0" fmla="*/ 0 h 1595211"/>
                  <a:gd name="connsiteX1" fmla="*/ 0 w 1596118"/>
                  <a:gd name="connsiteY1" fmla="*/ 271690 h 1595211"/>
                  <a:gd name="connsiteX2" fmla="*/ 0 w 1596118"/>
                  <a:gd name="connsiteY2" fmla="*/ 1595211 h 1595211"/>
                  <a:gd name="connsiteX3" fmla="*/ 1254579 w 1596118"/>
                  <a:gd name="connsiteY3" fmla="*/ 1593397 h 1595211"/>
                  <a:gd name="connsiteX4" fmla="*/ 1596118 w 1596118"/>
                  <a:gd name="connsiteY4" fmla="*/ 1079047 h 1595211"/>
                  <a:gd name="connsiteX5" fmla="*/ 519112 w 1596118"/>
                  <a:gd name="connsiteY5" fmla="*/ 1077232 h 1595211"/>
                  <a:gd name="connsiteX6" fmla="*/ 515711 w 1596118"/>
                  <a:gd name="connsiteY6" fmla="*/ 0 h 159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6118" h="1595211">
                    <a:moveTo>
                      <a:pt x="515711" y="0"/>
                    </a:moveTo>
                    <a:lnTo>
                      <a:pt x="0" y="271690"/>
                    </a:lnTo>
                    <a:lnTo>
                      <a:pt x="0" y="1595211"/>
                    </a:lnTo>
                    <a:lnTo>
                      <a:pt x="1254579" y="1593397"/>
                    </a:lnTo>
                    <a:lnTo>
                      <a:pt x="1596118" y="1079047"/>
                    </a:lnTo>
                    <a:lnTo>
                      <a:pt x="519112" y="1077232"/>
                    </a:lnTo>
                    <a:cubicBezTo>
                      <a:pt x="519566" y="718155"/>
                      <a:pt x="515257" y="359077"/>
                      <a:pt x="515711" y="0"/>
                    </a:cubicBezTo>
                    <a:close/>
                  </a:path>
                </a:pathLst>
              </a:custGeom>
              <a:solidFill>
                <a:srgbClr val="59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p:cNvSpPr/>
              <p:nvPr/>
            </p:nvSpPr>
            <p:spPr>
              <a:xfrm>
                <a:off x="5925147" y="1366189"/>
                <a:ext cx="2007269" cy="1774934"/>
              </a:xfrm>
              <a:prstGeom prst="rect">
                <a:avLst/>
              </a:prstGeom>
              <a:solidFill>
                <a:schemeClr val="bg1"/>
              </a:solidFill>
              <a:ln w="381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64" name="Triángulo isósceles 63"/>
            <p:cNvSpPr/>
            <p:nvPr/>
          </p:nvSpPr>
          <p:spPr>
            <a:xfrm flipV="1">
              <a:off x="479956" y="864355"/>
              <a:ext cx="962219" cy="1213780"/>
            </a:xfrm>
            <a:prstGeom prst="triangle">
              <a:avLst/>
            </a:prstGeom>
            <a:solidFill>
              <a:srgbClr val="59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8" name="Rectángulo 67"/>
          <p:cNvSpPr/>
          <p:nvPr/>
        </p:nvSpPr>
        <p:spPr>
          <a:xfrm>
            <a:off x="1593483" y="1628800"/>
            <a:ext cx="655949" cy="1107996"/>
          </a:xfrm>
          <a:prstGeom prst="rect">
            <a:avLst/>
          </a:prstGeom>
        </p:spPr>
        <p:txBody>
          <a:bodyPr wrap="none">
            <a:spAutoFit/>
          </a:bodyPr>
          <a:lstStyle/>
          <a:p>
            <a:r>
              <a:rPr lang="es-MX"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s-MX"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9" name="Rectángulo 68"/>
          <p:cNvSpPr/>
          <p:nvPr/>
        </p:nvSpPr>
        <p:spPr>
          <a:xfrm>
            <a:off x="9780030" y="3166215"/>
            <a:ext cx="655949" cy="1107996"/>
          </a:xfrm>
          <a:prstGeom prst="rect">
            <a:avLst/>
          </a:prstGeom>
        </p:spPr>
        <p:txBody>
          <a:bodyPr wrap="none">
            <a:spAutoFit/>
          </a:bodyPr>
          <a:lstStyle/>
          <a:p>
            <a:r>
              <a:rPr lang="es-MX"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s-MX"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0" name="Rectángulo 69"/>
          <p:cNvSpPr/>
          <p:nvPr/>
        </p:nvSpPr>
        <p:spPr>
          <a:xfrm>
            <a:off x="3271621" y="1946894"/>
            <a:ext cx="7072230" cy="830997"/>
          </a:xfrm>
          <a:prstGeom prst="rect">
            <a:avLst/>
          </a:prstGeom>
        </p:spPr>
        <p:txBody>
          <a:bodyPr wrap="square">
            <a:spAutoFit/>
          </a:bodyPr>
          <a:lstStyle/>
          <a:p>
            <a:pPr lvl="0" algn="ctr"/>
            <a:r>
              <a:rPr lang="es-MX" sz="1600" dirty="0" smtClean="0">
                <a:solidFill>
                  <a:prstClr val="black"/>
                </a:solidFill>
                <a:latin typeface="Arial" panose="020B0604020202020204" pitchFamily="34" charset="0"/>
                <a:cs typeface="Arial" panose="020B0604020202020204" pitchFamily="34" charset="0"/>
              </a:rPr>
              <a:t>EL </a:t>
            </a:r>
            <a:r>
              <a:rPr lang="es-MX" sz="1600" b="1" dirty="0">
                <a:solidFill>
                  <a:prstClr val="black"/>
                </a:solidFill>
                <a:latin typeface="Arial" panose="020B0604020202020204" pitchFamily="34" charset="0"/>
                <a:cs typeface="Arial" panose="020B0604020202020204" pitchFamily="34" charset="0"/>
              </a:rPr>
              <a:t>DERECHO</a:t>
            </a:r>
            <a:r>
              <a:rPr lang="es-MX" sz="1600" dirty="0">
                <a:solidFill>
                  <a:prstClr val="black"/>
                </a:solidFill>
                <a:latin typeface="Arial" panose="020B0604020202020204" pitchFamily="34" charset="0"/>
                <a:cs typeface="Arial" panose="020B0604020202020204" pitchFamily="34" charset="0"/>
              </a:rPr>
              <a:t> COMO </a:t>
            </a:r>
            <a:r>
              <a:rPr lang="es-MX" sz="1600" b="1" dirty="0">
                <a:solidFill>
                  <a:prstClr val="black"/>
                </a:solidFill>
                <a:latin typeface="Arial" panose="020B0604020202020204" pitchFamily="34" charset="0"/>
                <a:cs typeface="Arial" panose="020B0604020202020204" pitchFamily="34" charset="0"/>
              </a:rPr>
              <a:t>MECANISMO DE CONTROL SOCIAL </a:t>
            </a:r>
            <a:r>
              <a:rPr lang="es-MX" sz="1600" b="1" dirty="0" smtClean="0">
                <a:solidFill>
                  <a:prstClr val="black"/>
                </a:solidFill>
                <a:latin typeface="Arial" panose="020B0604020202020204" pitchFamily="34" charset="0"/>
                <a:cs typeface="Arial" panose="020B0604020202020204" pitchFamily="34" charset="0"/>
              </a:rPr>
              <a:t>EXTERNO</a:t>
            </a:r>
            <a:r>
              <a:rPr lang="es-MX" sz="1600" dirty="0" smtClean="0">
                <a:solidFill>
                  <a:prstClr val="black"/>
                </a:solidFill>
                <a:latin typeface="Arial" panose="020B0604020202020204" pitchFamily="34" charset="0"/>
                <a:cs typeface="Arial" panose="020B0604020202020204" pitchFamily="34" charset="0"/>
              </a:rPr>
              <a:t>, ES </a:t>
            </a:r>
            <a:r>
              <a:rPr lang="es-MX" sz="1600" dirty="0">
                <a:solidFill>
                  <a:prstClr val="black"/>
                </a:solidFill>
                <a:latin typeface="Arial" panose="020B0604020202020204" pitchFamily="34" charset="0"/>
                <a:cs typeface="Arial" panose="020B0604020202020204" pitchFamily="34" charset="0"/>
              </a:rPr>
              <a:t>INSUFICIENTE PARA CONTRARRESTAR LOS ACTOS DE CORRUPCIÓN</a:t>
            </a:r>
          </a:p>
        </p:txBody>
      </p:sp>
      <p:sp>
        <p:nvSpPr>
          <p:cNvPr id="71" name="Rectángulo 70"/>
          <p:cNvSpPr/>
          <p:nvPr/>
        </p:nvSpPr>
        <p:spPr>
          <a:xfrm>
            <a:off x="935187" y="3456488"/>
            <a:ext cx="8287774" cy="954107"/>
          </a:xfrm>
          <a:prstGeom prst="rect">
            <a:avLst/>
          </a:prstGeom>
        </p:spPr>
        <p:txBody>
          <a:bodyPr wrap="square">
            <a:spAutoFit/>
          </a:bodyPr>
          <a:lstStyle/>
          <a:p>
            <a:pPr lvl="0" algn="just"/>
            <a:r>
              <a:rPr lang="es-MX" sz="1400" dirty="0" smtClean="0">
                <a:solidFill>
                  <a:prstClr val="black"/>
                </a:solidFill>
                <a:latin typeface="Arial" panose="020B0604020202020204" pitchFamily="34" charset="0"/>
                <a:cs typeface="Arial" panose="020B0604020202020204" pitchFamily="34" charset="0"/>
              </a:rPr>
              <a:t>LA </a:t>
            </a:r>
            <a:r>
              <a:rPr lang="es-MX" sz="1400" dirty="0">
                <a:solidFill>
                  <a:prstClr val="black"/>
                </a:solidFill>
                <a:latin typeface="Arial" panose="020B0604020202020204" pitchFamily="34" charset="0"/>
                <a:cs typeface="Arial" panose="020B0604020202020204" pitchFamily="34" charset="0"/>
              </a:rPr>
              <a:t>ÉTICA Y </a:t>
            </a:r>
            <a:r>
              <a:rPr lang="es-MX" sz="1400" dirty="0" smtClean="0">
                <a:solidFill>
                  <a:prstClr val="black"/>
                </a:solidFill>
                <a:latin typeface="Arial" panose="020B0604020202020204" pitchFamily="34" charset="0"/>
                <a:cs typeface="Arial" panose="020B0604020202020204" pitchFamily="34" charset="0"/>
              </a:rPr>
              <a:t>LA </a:t>
            </a:r>
            <a:r>
              <a:rPr lang="es-MX" sz="1400" dirty="0">
                <a:solidFill>
                  <a:prstClr val="black"/>
                </a:solidFill>
                <a:latin typeface="Arial" panose="020B0604020202020204" pitchFamily="34" charset="0"/>
                <a:cs typeface="Arial" panose="020B0604020202020204" pitchFamily="34" charset="0"/>
              </a:rPr>
              <a:t>MORAL SE </a:t>
            </a:r>
            <a:r>
              <a:rPr lang="es-MX" sz="1400" dirty="0" smtClean="0">
                <a:solidFill>
                  <a:prstClr val="black"/>
                </a:solidFill>
                <a:latin typeface="Arial" panose="020B0604020202020204" pitchFamily="34" charset="0"/>
                <a:cs typeface="Arial" panose="020B0604020202020204" pitchFamily="34" charset="0"/>
              </a:rPr>
              <a:t>PUEDEN PERFECTAMENTE DESARROLLAR, EN FORMA INDEPENDIENTE </a:t>
            </a:r>
            <a:r>
              <a:rPr lang="es-MX" sz="1400" dirty="0">
                <a:solidFill>
                  <a:prstClr val="black"/>
                </a:solidFill>
                <a:latin typeface="Arial" panose="020B0604020202020204" pitchFamily="34" charset="0"/>
                <a:cs typeface="Arial" panose="020B0604020202020204" pitchFamily="34" charset="0"/>
              </a:rPr>
              <a:t>DE LA </a:t>
            </a:r>
            <a:r>
              <a:rPr lang="es-MX" sz="1400" dirty="0" smtClean="0">
                <a:solidFill>
                  <a:prstClr val="black"/>
                </a:solidFill>
                <a:latin typeface="Arial" panose="020B0604020202020204" pitchFamily="34" charset="0"/>
                <a:cs typeface="Arial" panose="020B0604020202020204" pitchFamily="34" charset="0"/>
              </a:rPr>
              <a:t>RELIGIÓN Y DEL GOBIERNO, DE </a:t>
            </a:r>
            <a:r>
              <a:rPr lang="es-MX" sz="1400" dirty="0">
                <a:solidFill>
                  <a:prstClr val="black"/>
                </a:solidFill>
                <a:latin typeface="Arial" panose="020B0604020202020204" pitchFamily="34" charset="0"/>
                <a:cs typeface="Arial" panose="020B0604020202020204" pitchFamily="34" charset="0"/>
              </a:rPr>
              <a:t>TAL </a:t>
            </a:r>
            <a:r>
              <a:rPr lang="es-MX" sz="1400" dirty="0" smtClean="0">
                <a:solidFill>
                  <a:prstClr val="black"/>
                </a:solidFill>
                <a:latin typeface="Arial" panose="020B0604020202020204" pitchFamily="34" charset="0"/>
                <a:cs typeface="Arial" panose="020B0604020202020204" pitchFamily="34" charset="0"/>
              </a:rPr>
              <a:t>SUERTE QUE SE PUEDA </a:t>
            </a:r>
            <a:r>
              <a:rPr lang="es-MX" sz="1400" b="1" dirty="0" smtClean="0">
                <a:solidFill>
                  <a:prstClr val="black"/>
                </a:solidFill>
                <a:latin typeface="Arial" panose="020B0604020202020204" pitchFamily="34" charset="0"/>
                <a:cs typeface="Arial" panose="020B0604020202020204" pitchFamily="34" charset="0"/>
              </a:rPr>
              <a:t>VISUALIZAR </a:t>
            </a:r>
            <a:r>
              <a:rPr lang="es-MX" sz="1400" b="1" dirty="0">
                <a:solidFill>
                  <a:prstClr val="black"/>
                </a:solidFill>
                <a:latin typeface="Arial" panose="020B0604020202020204" pitchFamily="34" charset="0"/>
                <a:cs typeface="Arial" panose="020B0604020202020204" pitchFamily="34" charset="0"/>
              </a:rPr>
              <a:t>LA CONFORMACIÓN DE UNA ÉTICA PLENAMENTE SECULARIZADA</a:t>
            </a:r>
            <a:r>
              <a:rPr lang="es-MX" sz="1400" dirty="0">
                <a:solidFill>
                  <a:prstClr val="black"/>
                </a:solidFill>
                <a:latin typeface="Arial" panose="020B0604020202020204" pitchFamily="34" charset="0"/>
                <a:cs typeface="Arial" panose="020B0604020202020204" pitchFamily="34" charset="0"/>
              </a:rPr>
              <a:t> </a:t>
            </a:r>
            <a:r>
              <a:rPr lang="es-MX" sz="1400" dirty="0" smtClean="0">
                <a:solidFill>
                  <a:prstClr val="black"/>
                </a:solidFill>
                <a:latin typeface="Arial" panose="020B0604020202020204" pitchFamily="34" charset="0"/>
                <a:cs typeface="Arial" panose="020B0604020202020204" pitchFamily="34" charset="0"/>
              </a:rPr>
              <a:t>(ÉTICA ESTRICTAMENTE LAICA)</a:t>
            </a:r>
            <a:endParaRPr lang="es-MX" sz="1400" dirty="0">
              <a:solidFill>
                <a:prstClr val="black"/>
              </a:solidFill>
              <a:latin typeface="Arial" panose="020B0604020202020204" pitchFamily="34" charset="0"/>
              <a:cs typeface="Arial" panose="020B0604020202020204" pitchFamily="34" charset="0"/>
            </a:endParaRPr>
          </a:p>
        </p:txBody>
      </p:sp>
      <p:grpSp>
        <p:nvGrpSpPr>
          <p:cNvPr id="72" name="Grupo 71"/>
          <p:cNvGrpSpPr/>
          <p:nvPr/>
        </p:nvGrpSpPr>
        <p:grpSpPr>
          <a:xfrm>
            <a:off x="502209" y="4717988"/>
            <a:ext cx="11043298" cy="1425891"/>
            <a:chOff x="191339" y="695695"/>
            <a:chExt cx="5904660" cy="1684746"/>
          </a:xfrm>
        </p:grpSpPr>
        <p:grpSp>
          <p:nvGrpSpPr>
            <p:cNvPr id="73" name="Grupo 72"/>
            <p:cNvGrpSpPr/>
            <p:nvPr/>
          </p:nvGrpSpPr>
          <p:grpSpPr>
            <a:xfrm flipV="1">
              <a:off x="191339" y="695695"/>
              <a:ext cx="5904660" cy="1684746"/>
              <a:chOff x="5819756" y="1204684"/>
              <a:chExt cx="2160471" cy="2160000"/>
            </a:xfrm>
          </p:grpSpPr>
          <p:sp>
            <p:nvSpPr>
              <p:cNvPr id="75" name="Rectángulo 74"/>
              <p:cNvSpPr/>
              <p:nvPr/>
            </p:nvSpPr>
            <p:spPr>
              <a:xfrm>
                <a:off x="5820227" y="1204684"/>
                <a:ext cx="2160000" cy="2160000"/>
              </a:xfrm>
              <a:prstGeom prst="rect">
                <a:avLst/>
              </a:prstGeom>
              <a:solidFill>
                <a:srgbClr val="F17C3F"/>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Forma libre 75"/>
              <p:cNvSpPr/>
              <p:nvPr/>
            </p:nvSpPr>
            <p:spPr>
              <a:xfrm>
                <a:off x="5819756" y="1747862"/>
                <a:ext cx="1596118" cy="1595212"/>
              </a:xfrm>
              <a:custGeom>
                <a:avLst/>
                <a:gdLst>
                  <a:gd name="connsiteX0" fmla="*/ 493486 w 1567543"/>
                  <a:gd name="connsiteY0" fmla="*/ 0 h 1611086"/>
                  <a:gd name="connsiteX1" fmla="*/ 0 w 1567543"/>
                  <a:gd name="connsiteY1" fmla="*/ 319315 h 1611086"/>
                  <a:gd name="connsiteX2" fmla="*/ 0 w 1567543"/>
                  <a:gd name="connsiteY2" fmla="*/ 1611086 h 1611086"/>
                  <a:gd name="connsiteX3" fmla="*/ 1248229 w 1567543"/>
                  <a:gd name="connsiteY3" fmla="*/ 1596572 h 1611086"/>
                  <a:gd name="connsiteX4" fmla="*/ 1567543 w 1567543"/>
                  <a:gd name="connsiteY4" fmla="*/ 1088572 h 1611086"/>
                  <a:gd name="connsiteX5" fmla="*/ 508000 w 1567543"/>
                  <a:gd name="connsiteY5" fmla="*/ 1074057 h 1611086"/>
                  <a:gd name="connsiteX6" fmla="*/ 493486 w 1567543"/>
                  <a:gd name="connsiteY6" fmla="*/ 0 h 1611086"/>
                  <a:gd name="connsiteX0" fmla="*/ 493486 w 1567543"/>
                  <a:gd name="connsiteY0" fmla="*/ 0 h 1611086"/>
                  <a:gd name="connsiteX1" fmla="*/ 19050 w 1567543"/>
                  <a:gd name="connsiteY1" fmla="*/ 290740 h 1611086"/>
                  <a:gd name="connsiteX2" fmla="*/ 0 w 1567543"/>
                  <a:gd name="connsiteY2" fmla="*/ 1611086 h 1611086"/>
                  <a:gd name="connsiteX3" fmla="*/ 1248229 w 1567543"/>
                  <a:gd name="connsiteY3" fmla="*/ 1596572 h 1611086"/>
                  <a:gd name="connsiteX4" fmla="*/ 1567543 w 1567543"/>
                  <a:gd name="connsiteY4" fmla="*/ 1088572 h 1611086"/>
                  <a:gd name="connsiteX5" fmla="*/ 508000 w 1567543"/>
                  <a:gd name="connsiteY5" fmla="*/ 1074057 h 1611086"/>
                  <a:gd name="connsiteX6" fmla="*/ 493486 w 1567543"/>
                  <a:gd name="connsiteY6" fmla="*/ 0 h 1611086"/>
                  <a:gd name="connsiteX0" fmla="*/ 493486 w 1567543"/>
                  <a:gd name="connsiteY0" fmla="*/ 0 h 1615622"/>
                  <a:gd name="connsiteX1" fmla="*/ 19050 w 1567543"/>
                  <a:gd name="connsiteY1" fmla="*/ 290740 h 1615622"/>
                  <a:gd name="connsiteX2" fmla="*/ 0 w 1567543"/>
                  <a:gd name="connsiteY2" fmla="*/ 1611086 h 1615622"/>
                  <a:gd name="connsiteX3" fmla="*/ 1248229 w 1567543"/>
                  <a:gd name="connsiteY3" fmla="*/ 1615622 h 1615622"/>
                  <a:gd name="connsiteX4" fmla="*/ 1567543 w 1567543"/>
                  <a:gd name="connsiteY4" fmla="*/ 1088572 h 1615622"/>
                  <a:gd name="connsiteX5" fmla="*/ 508000 w 1567543"/>
                  <a:gd name="connsiteY5" fmla="*/ 1074057 h 1615622"/>
                  <a:gd name="connsiteX6" fmla="*/ 493486 w 1567543"/>
                  <a:gd name="connsiteY6" fmla="*/ 0 h 1615622"/>
                  <a:gd name="connsiteX0" fmla="*/ 499836 w 1573893"/>
                  <a:gd name="connsiteY0" fmla="*/ 0 h 1617436"/>
                  <a:gd name="connsiteX1" fmla="*/ 25400 w 1573893"/>
                  <a:gd name="connsiteY1" fmla="*/ 290740 h 1617436"/>
                  <a:gd name="connsiteX2" fmla="*/ 0 w 1573893"/>
                  <a:gd name="connsiteY2" fmla="*/ 1617436 h 1617436"/>
                  <a:gd name="connsiteX3" fmla="*/ 1254579 w 1573893"/>
                  <a:gd name="connsiteY3" fmla="*/ 1615622 h 1617436"/>
                  <a:gd name="connsiteX4" fmla="*/ 1573893 w 1573893"/>
                  <a:gd name="connsiteY4" fmla="*/ 1088572 h 1617436"/>
                  <a:gd name="connsiteX5" fmla="*/ 514350 w 1573893"/>
                  <a:gd name="connsiteY5" fmla="*/ 1074057 h 1617436"/>
                  <a:gd name="connsiteX6" fmla="*/ 499836 w 1573893"/>
                  <a:gd name="connsiteY6" fmla="*/ 0 h 1617436"/>
                  <a:gd name="connsiteX0" fmla="*/ 499836 w 1596118"/>
                  <a:gd name="connsiteY0" fmla="*/ 0 h 1617436"/>
                  <a:gd name="connsiteX1" fmla="*/ 25400 w 1596118"/>
                  <a:gd name="connsiteY1" fmla="*/ 290740 h 1617436"/>
                  <a:gd name="connsiteX2" fmla="*/ 0 w 1596118"/>
                  <a:gd name="connsiteY2" fmla="*/ 1617436 h 1617436"/>
                  <a:gd name="connsiteX3" fmla="*/ 1254579 w 1596118"/>
                  <a:gd name="connsiteY3" fmla="*/ 1615622 h 1617436"/>
                  <a:gd name="connsiteX4" fmla="*/ 1596118 w 1596118"/>
                  <a:gd name="connsiteY4" fmla="*/ 1101272 h 1617436"/>
                  <a:gd name="connsiteX5" fmla="*/ 514350 w 1596118"/>
                  <a:gd name="connsiteY5" fmla="*/ 1074057 h 1617436"/>
                  <a:gd name="connsiteX6" fmla="*/ 499836 w 1596118"/>
                  <a:gd name="connsiteY6" fmla="*/ 0 h 1617436"/>
                  <a:gd name="connsiteX0" fmla="*/ 499836 w 1596118"/>
                  <a:gd name="connsiteY0" fmla="*/ 0 h 1617436"/>
                  <a:gd name="connsiteX1" fmla="*/ 25400 w 1596118"/>
                  <a:gd name="connsiteY1" fmla="*/ 290740 h 1617436"/>
                  <a:gd name="connsiteX2" fmla="*/ 0 w 1596118"/>
                  <a:gd name="connsiteY2" fmla="*/ 1617436 h 1617436"/>
                  <a:gd name="connsiteX3" fmla="*/ 1254579 w 1596118"/>
                  <a:gd name="connsiteY3" fmla="*/ 1615622 h 1617436"/>
                  <a:gd name="connsiteX4" fmla="*/ 1596118 w 1596118"/>
                  <a:gd name="connsiteY4" fmla="*/ 1101272 h 1617436"/>
                  <a:gd name="connsiteX5" fmla="*/ 514350 w 1596118"/>
                  <a:gd name="connsiteY5" fmla="*/ 1096282 h 1617436"/>
                  <a:gd name="connsiteX6" fmla="*/ 499836 w 1596118"/>
                  <a:gd name="connsiteY6" fmla="*/ 0 h 1617436"/>
                  <a:gd name="connsiteX0" fmla="*/ 499836 w 1596118"/>
                  <a:gd name="connsiteY0" fmla="*/ 0 h 1617436"/>
                  <a:gd name="connsiteX1" fmla="*/ 25400 w 1596118"/>
                  <a:gd name="connsiteY1" fmla="*/ 290740 h 1617436"/>
                  <a:gd name="connsiteX2" fmla="*/ 0 w 1596118"/>
                  <a:gd name="connsiteY2" fmla="*/ 1617436 h 1617436"/>
                  <a:gd name="connsiteX3" fmla="*/ 1254579 w 1596118"/>
                  <a:gd name="connsiteY3" fmla="*/ 1615622 h 1617436"/>
                  <a:gd name="connsiteX4" fmla="*/ 1596118 w 1596118"/>
                  <a:gd name="connsiteY4" fmla="*/ 1101272 h 1617436"/>
                  <a:gd name="connsiteX5" fmla="*/ 514350 w 1596118"/>
                  <a:gd name="connsiteY5" fmla="*/ 1105807 h 1617436"/>
                  <a:gd name="connsiteX6" fmla="*/ 499836 w 1596118"/>
                  <a:gd name="connsiteY6" fmla="*/ 0 h 1617436"/>
                  <a:gd name="connsiteX0" fmla="*/ 499836 w 1596118"/>
                  <a:gd name="connsiteY0" fmla="*/ 0 h 1617436"/>
                  <a:gd name="connsiteX1" fmla="*/ 25400 w 1596118"/>
                  <a:gd name="connsiteY1" fmla="*/ 290740 h 1617436"/>
                  <a:gd name="connsiteX2" fmla="*/ 0 w 1596118"/>
                  <a:gd name="connsiteY2" fmla="*/ 1617436 h 1617436"/>
                  <a:gd name="connsiteX3" fmla="*/ 1254579 w 1596118"/>
                  <a:gd name="connsiteY3" fmla="*/ 1615622 h 1617436"/>
                  <a:gd name="connsiteX4" fmla="*/ 1596118 w 1596118"/>
                  <a:gd name="connsiteY4" fmla="*/ 1101272 h 1617436"/>
                  <a:gd name="connsiteX5" fmla="*/ 511175 w 1596118"/>
                  <a:gd name="connsiteY5" fmla="*/ 1099457 h 1617436"/>
                  <a:gd name="connsiteX6" fmla="*/ 499836 w 1596118"/>
                  <a:gd name="connsiteY6" fmla="*/ 0 h 1617436"/>
                  <a:gd name="connsiteX0" fmla="*/ 515711 w 1596118"/>
                  <a:gd name="connsiteY0" fmla="*/ 0 h 1595211"/>
                  <a:gd name="connsiteX1" fmla="*/ 25400 w 1596118"/>
                  <a:gd name="connsiteY1" fmla="*/ 268515 h 1595211"/>
                  <a:gd name="connsiteX2" fmla="*/ 0 w 1596118"/>
                  <a:gd name="connsiteY2" fmla="*/ 1595211 h 1595211"/>
                  <a:gd name="connsiteX3" fmla="*/ 1254579 w 1596118"/>
                  <a:gd name="connsiteY3" fmla="*/ 1593397 h 1595211"/>
                  <a:gd name="connsiteX4" fmla="*/ 1596118 w 1596118"/>
                  <a:gd name="connsiteY4" fmla="*/ 1079047 h 1595211"/>
                  <a:gd name="connsiteX5" fmla="*/ 511175 w 1596118"/>
                  <a:gd name="connsiteY5" fmla="*/ 1077232 h 1595211"/>
                  <a:gd name="connsiteX6" fmla="*/ 515711 w 1596118"/>
                  <a:gd name="connsiteY6" fmla="*/ 0 h 1595211"/>
                  <a:gd name="connsiteX0" fmla="*/ 515711 w 1596118"/>
                  <a:gd name="connsiteY0" fmla="*/ 0 h 1595211"/>
                  <a:gd name="connsiteX1" fmla="*/ 0 w 1596118"/>
                  <a:gd name="connsiteY1" fmla="*/ 271690 h 1595211"/>
                  <a:gd name="connsiteX2" fmla="*/ 0 w 1596118"/>
                  <a:gd name="connsiteY2" fmla="*/ 1595211 h 1595211"/>
                  <a:gd name="connsiteX3" fmla="*/ 1254579 w 1596118"/>
                  <a:gd name="connsiteY3" fmla="*/ 1593397 h 1595211"/>
                  <a:gd name="connsiteX4" fmla="*/ 1596118 w 1596118"/>
                  <a:gd name="connsiteY4" fmla="*/ 1079047 h 1595211"/>
                  <a:gd name="connsiteX5" fmla="*/ 511175 w 1596118"/>
                  <a:gd name="connsiteY5" fmla="*/ 1077232 h 1595211"/>
                  <a:gd name="connsiteX6" fmla="*/ 515711 w 1596118"/>
                  <a:gd name="connsiteY6" fmla="*/ 0 h 1595211"/>
                  <a:gd name="connsiteX0" fmla="*/ 515711 w 1596118"/>
                  <a:gd name="connsiteY0" fmla="*/ 0 h 1595211"/>
                  <a:gd name="connsiteX1" fmla="*/ 0 w 1596118"/>
                  <a:gd name="connsiteY1" fmla="*/ 271690 h 1595211"/>
                  <a:gd name="connsiteX2" fmla="*/ 0 w 1596118"/>
                  <a:gd name="connsiteY2" fmla="*/ 1595211 h 1595211"/>
                  <a:gd name="connsiteX3" fmla="*/ 1254579 w 1596118"/>
                  <a:gd name="connsiteY3" fmla="*/ 1593397 h 1595211"/>
                  <a:gd name="connsiteX4" fmla="*/ 1596118 w 1596118"/>
                  <a:gd name="connsiteY4" fmla="*/ 1079047 h 1595211"/>
                  <a:gd name="connsiteX5" fmla="*/ 514350 w 1596118"/>
                  <a:gd name="connsiteY5" fmla="*/ 1077232 h 1595211"/>
                  <a:gd name="connsiteX6" fmla="*/ 515711 w 1596118"/>
                  <a:gd name="connsiteY6" fmla="*/ 0 h 1595211"/>
                  <a:gd name="connsiteX0" fmla="*/ 515711 w 1596118"/>
                  <a:gd name="connsiteY0" fmla="*/ 0 h 1595211"/>
                  <a:gd name="connsiteX1" fmla="*/ 0 w 1596118"/>
                  <a:gd name="connsiteY1" fmla="*/ 271690 h 1595211"/>
                  <a:gd name="connsiteX2" fmla="*/ 0 w 1596118"/>
                  <a:gd name="connsiteY2" fmla="*/ 1595211 h 1595211"/>
                  <a:gd name="connsiteX3" fmla="*/ 1254579 w 1596118"/>
                  <a:gd name="connsiteY3" fmla="*/ 1593397 h 1595211"/>
                  <a:gd name="connsiteX4" fmla="*/ 1596118 w 1596118"/>
                  <a:gd name="connsiteY4" fmla="*/ 1079047 h 1595211"/>
                  <a:gd name="connsiteX5" fmla="*/ 519112 w 1596118"/>
                  <a:gd name="connsiteY5" fmla="*/ 1077232 h 1595211"/>
                  <a:gd name="connsiteX6" fmla="*/ 515711 w 1596118"/>
                  <a:gd name="connsiteY6" fmla="*/ 0 h 159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6118" h="1595211">
                    <a:moveTo>
                      <a:pt x="515711" y="0"/>
                    </a:moveTo>
                    <a:lnTo>
                      <a:pt x="0" y="271690"/>
                    </a:lnTo>
                    <a:lnTo>
                      <a:pt x="0" y="1595211"/>
                    </a:lnTo>
                    <a:lnTo>
                      <a:pt x="1254579" y="1593397"/>
                    </a:lnTo>
                    <a:lnTo>
                      <a:pt x="1596118" y="1079047"/>
                    </a:lnTo>
                    <a:lnTo>
                      <a:pt x="519112" y="1077232"/>
                    </a:lnTo>
                    <a:cubicBezTo>
                      <a:pt x="519566" y="718155"/>
                      <a:pt x="515257" y="359077"/>
                      <a:pt x="515711" y="0"/>
                    </a:cubicBezTo>
                    <a:close/>
                  </a:path>
                </a:pathLst>
              </a:custGeom>
              <a:solidFill>
                <a:srgbClr val="8C3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p:cNvSpPr/>
              <p:nvPr/>
            </p:nvSpPr>
            <p:spPr>
              <a:xfrm>
                <a:off x="5925147" y="1366189"/>
                <a:ext cx="2007269" cy="1774934"/>
              </a:xfrm>
              <a:prstGeom prst="rect">
                <a:avLst/>
              </a:prstGeom>
              <a:solidFill>
                <a:schemeClr val="bg1"/>
              </a:solidFill>
              <a:ln w="381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74" name="Triángulo isósceles 73"/>
            <p:cNvSpPr/>
            <p:nvPr/>
          </p:nvSpPr>
          <p:spPr>
            <a:xfrm flipV="1">
              <a:off x="478111" y="870152"/>
              <a:ext cx="962429" cy="1276062"/>
            </a:xfrm>
            <a:prstGeom prst="triangle">
              <a:avLst/>
            </a:prstGeom>
            <a:solidFill>
              <a:srgbClr val="8C3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78" name="Rectángulo 77"/>
          <p:cNvSpPr/>
          <p:nvPr/>
        </p:nvSpPr>
        <p:spPr>
          <a:xfrm>
            <a:off x="1627545" y="4654514"/>
            <a:ext cx="655949" cy="1107996"/>
          </a:xfrm>
          <a:prstGeom prst="rect">
            <a:avLst/>
          </a:prstGeom>
        </p:spPr>
        <p:txBody>
          <a:bodyPr wrap="none">
            <a:spAutoFit/>
          </a:bodyPr>
          <a:lstStyle/>
          <a:p>
            <a:r>
              <a:rPr lang="es-MX"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s-MX"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9" name="Rectángulo 78"/>
          <p:cNvSpPr/>
          <p:nvPr/>
        </p:nvSpPr>
        <p:spPr>
          <a:xfrm>
            <a:off x="2801377" y="4922562"/>
            <a:ext cx="8305773" cy="1015663"/>
          </a:xfrm>
          <a:prstGeom prst="rect">
            <a:avLst/>
          </a:prstGeom>
        </p:spPr>
        <p:txBody>
          <a:bodyPr wrap="square">
            <a:spAutoFit/>
          </a:bodyPr>
          <a:lstStyle/>
          <a:p>
            <a:pPr lvl="0" algn="just"/>
            <a:r>
              <a:rPr lang="es-MX" sz="1200" dirty="0" smtClean="0">
                <a:solidFill>
                  <a:prstClr val="black"/>
                </a:solidFill>
                <a:latin typeface="Arial" panose="020B0604020202020204" pitchFamily="34" charset="0"/>
                <a:cs typeface="Arial" panose="020B0604020202020204" pitchFamily="34" charset="0"/>
              </a:rPr>
              <a:t>LAS </a:t>
            </a:r>
            <a:r>
              <a:rPr lang="es-MX" sz="1200" dirty="0">
                <a:solidFill>
                  <a:prstClr val="black"/>
                </a:solidFill>
                <a:latin typeface="Arial" panose="020B0604020202020204" pitchFamily="34" charset="0"/>
                <a:cs typeface="Arial" panose="020B0604020202020204" pitchFamily="34" charset="0"/>
              </a:rPr>
              <a:t>SOCIEDADES MODERNAS (“CEGUERA MORAL</a:t>
            </a:r>
            <a:r>
              <a:rPr lang="es-MX" sz="1200" dirty="0" smtClean="0">
                <a:solidFill>
                  <a:prstClr val="black"/>
                </a:solidFill>
                <a:latin typeface="Arial" panose="020B0604020202020204" pitchFamily="34" charset="0"/>
                <a:cs typeface="Arial" panose="020B0604020202020204" pitchFamily="34" charset="0"/>
              </a:rPr>
              <a:t>” DEL SOCIÓLOGO </a:t>
            </a:r>
            <a:r>
              <a:rPr lang="es-MX" sz="1200" b="1" dirty="0" err="1">
                <a:solidFill>
                  <a:prstClr val="black"/>
                </a:solidFill>
                <a:latin typeface="Arial" panose="020B0604020202020204" pitchFamily="34" charset="0"/>
                <a:cs typeface="Arial" panose="020B0604020202020204" pitchFamily="34" charset="0"/>
              </a:rPr>
              <a:t>ZYGMUNT</a:t>
            </a:r>
            <a:r>
              <a:rPr lang="es-MX" sz="1200" b="1" dirty="0">
                <a:solidFill>
                  <a:prstClr val="black"/>
                </a:solidFill>
                <a:latin typeface="Arial" panose="020B0604020202020204" pitchFamily="34" charset="0"/>
                <a:cs typeface="Arial" panose="020B0604020202020204" pitchFamily="34" charset="0"/>
              </a:rPr>
              <a:t>  </a:t>
            </a:r>
            <a:r>
              <a:rPr lang="es-MX" sz="1200" b="1" dirty="0" err="1" smtClean="0">
                <a:solidFill>
                  <a:prstClr val="black"/>
                </a:solidFill>
                <a:latin typeface="Arial" panose="020B0604020202020204" pitchFamily="34" charset="0"/>
                <a:cs typeface="Arial" panose="020B0604020202020204" pitchFamily="34" charset="0"/>
              </a:rPr>
              <a:t>BAUMAN</a:t>
            </a:r>
            <a:r>
              <a:rPr lang="es-MX" sz="1200" dirty="0" smtClean="0">
                <a:solidFill>
                  <a:prstClr val="black"/>
                </a:solidFill>
                <a:latin typeface="Arial" panose="020B0604020202020204" pitchFamily="34" charset="0"/>
                <a:cs typeface="Arial" panose="020B0604020202020204" pitchFamily="34" charset="0"/>
              </a:rPr>
              <a:t>), </a:t>
            </a:r>
            <a:r>
              <a:rPr lang="es-MX" sz="1200" dirty="0">
                <a:solidFill>
                  <a:prstClr val="black"/>
                </a:solidFill>
                <a:latin typeface="Arial" panose="020B0604020202020204" pitchFamily="34" charset="0"/>
                <a:cs typeface="Arial" panose="020B0604020202020204" pitchFamily="34" charset="0"/>
              </a:rPr>
              <a:t>PREVALECE LA DENOMINADA </a:t>
            </a:r>
            <a:r>
              <a:rPr lang="es-MX" sz="1200" b="1" dirty="0" err="1">
                <a:solidFill>
                  <a:prstClr val="black"/>
                </a:solidFill>
                <a:latin typeface="Arial" panose="020B0604020202020204" pitchFamily="34" charset="0"/>
                <a:cs typeface="Arial" panose="020B0604020202020204" pitchFamily="34" charset="0"/>
              </a:rPr>
              <a:t>ADIÁFORA</a:t>
            </a:r>
            <a:r>
              <a:rPr lang="es-MX" sz="1200" dirty="0">
                <a:solidFill>
                  <a:prstClr val="black"/>
                </a:solidFill>
                <a:latin typeface="Arial" panose="020B0604020202020204" pitchFamily="34" charset="0"/>
                <a:cs typeface="Arial" panose="020B0604020202020204" pitchFamily="34" charset="0"/>
              </a:rPr>
              <a:t>: HECHO QUE SITÚA CIERTOS ACTOS O CATEGORÍAS DE LOS SERES HUMANOS FUERA DEL UNIVERSO DE EVALUACIONES Y OBLIGACIONES </a:t>
            </a:r>
            <a:r>
              <a:rPr lang="es-MX" sz="1200" dirty="0" smtClean="0">
                <a:solidFill>
                  <a:prstClr val="black"/>
                </a:solidFill>
                <a:latin typeface="Arial" panose="020B0604020202020204" pitchFamily="34" charset="0"/>
                <a:cs typeface="Arial" panose="020B0604020202020204" pitchFamily="34" charset="0"/>
              </a:rPr>
              <a:t>MORALES, EXISTIENDO UNA </a:t>
            </a:r>
            <a:r>
              <a:rPr lang="es-MX" sz="1200" dirty="0">
                <a:solidFill>
                  <a:prstClr val="black"/>
                </a:solidFill>
                <a:latin typeface="Arial" panose="020B0604020202020204" pitchFamily="34" charset="0"/>
                <a:cs typeface="Arial" panose="020B0604020202020204" pitchFamily="34" charset="0"/>
              </a:rPr>
              <a:t>TENDENCIA A</a:t>
            </a:r>
            <a:r>
              <a:rPr lang="es-MX" sz="1200" b="1" i="1" dirty="0">
                <a:solidFill>
                  <a:prstClr val="black"/>
                </a:solidFill>
                <a:latin typeface="Arial" panose="020B0604020202020204" pitchFamily="34" charset="0"/>
                <a:cs typeface="Arial" panose="020B0604020202020204" pitchFamily="34" charset="0"/>
              </a:rPr>
              <a:t> </a:t>
            </a:r>
            <a:r>
              <a:rPr lang="es-MX" sz="1200" b="1" dirty="0">
                <a:solidFill>
                  <a:prstClr val="black"/>
                </a:solidFill>
                <a:latin typeface="Arial" panose="020B0604020202020204" pitchFamily="34" charset="0"/>
                <a:cs typeface="Arial" panose="020B0604020202020204" pitchFamily="34" charset="0"/>
              </a:rPr>
              <a:t>NO APLICAR</a:t>
            </a:r>
            <a:r>
              <a:rPr lang="es-MX" sz="1200" b="1" i="1" dirty="0">
                <a:solidFill>
                  <a:prstClr val="black"/>
                </a:solidFill>
                <a:latin typeface="Arial" panose="020B0604020202020204" pitchFamily="34" charset="0"/>
                <a:cs typeface="Arial" panose="020B0604020202020204" pitchFamily="34" charset="0"/>
              </a:rPr>
              <a:t> </a:t>
            </a:r>
            <a:r>
              <a:rPr lang="es-MX" sz="1200" dirty="0">
                <a:solidFill>
                  <a:prstClr val="black"/>
                </a:solidFill>
                <a:latin typeface="Arial" panose="020B0604020202020204" pitchFamily="34" charset="0"/>
                <a:cs typeface="Arial" panose="020B0604020202020204" pitchFamily="34" charset="0"/>
              </a:rPr>
              <a:t>LA ÉTICA O LA MORAL EN CIERTOS CAMPOS DEL COMPORTAMIENTO HUMANO. LOS ACTORES DE ESOS CAMPOS DE ACCIÓN </a:t>
            </a:r>
            <a:r>
              <a:rPr lang="es-MX" sz="1200" dirty="0" smtClean="0">
                <a:solidFill>
                  <a:prstClr val="black"/>
                </a:solidFill>
                <a:latin typeface="Arial" panose="020B0604020202020204" pitchFamily="34" charset="0"/>
                <a:cs typeface="Arial" panose="020B0604020202020204" pitchFamily="34" charset="0"/>
              </a:rPr>
              <a:t>IGNORAN </a:t>
            </a:r>
            <a:r>
              <a:rPr lang="es-MX" sz="1200" dirty="0">
                <a:solidFill>
                  <a:prstClr val="black"/>
                </a:solidFill>
                <a:latin typeface="Arial" panose="020B0604020202020204" pitchFamily="34" charset="0"/>
                <a:cs typeface="Arial" panose="020B0604020202020204" pitchFamily="34" charset="0"/>
              </a:rPr>
              <a:t>TODO COMPROMISO </a:t>
            </a:r>
            <a:r>
              <a:rPr lang="es-MX" sz="1200" dirty="0" smtClean="0">
                <a:solidFill>
                  <a:prstClr val="black"/>
                </a:solidFill>
                <a:latin typeface="Arial" panose="020B0604020202020204" pitchFamily="34" charset="0"/>
                <a:cs typeface="Arial" panose="020B0604020202020204" pitchFamily="34" charset="0"/>
              </a:rPr>
              <a:t>MORAL (</a:t>
            </a:r>
            <a:r>
              <a:rPr lang="es-MX" sz="1200" dirty="0" err="1">
                <a:solidFill>
                  <a:prstClr val="black"/>
                </a:solidFill>
                <a:latin typeface="Arial" panose="020B0604020202020204" pitchFamily="34" charset="0"/>
                <a:cs typeface="Arial" panose="020B0604020202020204" pitchFamily="34" charset="0"/>
              </a:rPr>
              <a:t>VG</a:t>
            </a:r>
            <a:r>
              <a:rPr lang="es-MX" sz="1200" dirty="0">
                <a:solidFill>
                  <a:prstClr val="black"/>
                </a:solidFill>
                <a:latin typeface="Arial" panose="020B0604020202020204" pitchFamily="34" charset="0"/>
                <a:cs typeface="Arial" panose="020B0604020202020204" pitchFamily="34" charset="0"/>
              </a:rPr>
              <a:t>. LOS </a:t>
            </a:r>
            <a:r>
              <a:rPr lang="es-MX" sz="1200" dirty="0" smtClean="0">
                <a:solidFill>
                  <a:prstClr val="black"/>
                </a:solidFill>
                <a:latin typeface="Arial" panose="020B0604020202020204" pitchFamily="34" charset="0"/>
                <a:cs typeface="Arial" panose="020B0604020202020204" pitchFamily="34" charset="0"/>
              </a:rPr>
              <a:t>CIENTÍFICOS/POLÍTICOS)</a:t>
            </a:r>
            <a:endParaRPr lang="es-MX" sz="1200" dirty="0">
              <a:solidFill>
                <a:srgbClr val="FF0000"/>
              </a:solidFill>
            </a:endParaRPr>
          </a:p>
        </p:txBody>
      </p:sp>
      <p:sp>
        <p:nvSpPr>
          <p:cNvPr id="3" name="Redondear rectángulo de esquina del mismo lado 2"/>
          <p:cNvSpPr/>
          <p:nvPr/>
        </p:nvSpPr>
        <p:spPr>
          <a:xfrm>
            <a:off x="509835" y="697158"/>
            <a:ext cx="11043297" cy="829822"/>
          </a:xfrm>
          <a:prstGeom prst="round2SameRect">
            <a:avLst/>
          </a:prstGeom>
          <a:solidFill>
            <a:schemeClr val="bg1"/>
          </a:solidFill>
          <a:ln w="57150">
            <a:solidFill>
              <a:srgbClr val="EC008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p:cNvSpPr/>
          <p:nvPr/>
        </p:nvSpPr>
        <p:spPr>
          <a:xfrm>
            <a:off x="1593483" y="821563"/>
            <a:ext cx="9307431" cy="584775"/>
          </a:xfrm>
          <a:prstGeom prst="rect">
            <a:avLst/>
          </a:prstGeom>
        </p:spPr>
        <p:txBody>
          <a:bodyPr wrap="square">
            <a:spAutoFit/>
          </a:bodyPr>
          <a:lstStyle/>
          <a:p>
            <a:pPr lvl="0"/>
            <a:r>
              <a:rPr lang="es-MX" sz="1600" b="1" dirty="0" smtClean="0">
                <a:solidFill>
                  <a:prstClr val="black"/>
                </a:solidFill>
                <a:latin typeface="Arial" panose="020B0604020202020204" pitchFamily="34" charset="0"/>
                <a:cs typeface="Arial" panose="020B0604020202020204" pitchFamily="34" charset="0"/>
              </a:rPr>
              <a:t>PROPOSICIÓN LÓGICA QUE VALIDA UN ARGUMENTO</a:t>
            </a:r>
          </a:p>
          <a:p>
            <a:pPr lvl="0"/>
            <a:r>
              <a:rPr lang="es-MX" sz="1600" b="1" dirty="0" smtClean="0">
                <a:solidFill>
                  <a:prstClr val="black"/>
                </a:solidFill>
                <a:latin typeface="Arial" panose="020B0604020202020204" pitchFamily="34" charset="0"/>
                <a:cs typeface="Arial" panose="020B0604020202020204" pitchFamily="34" charset="0"/>
              </a:rPr>
              <a:t>PROPOSICIÓN DE UN SILOGISMO, DE DONDE SE INFIERE Y SE SACA UNA CONCLUSIÓN </a:t>
            </a:r>
            <a:endParaRPr lang="es-MX" sz="1600" b="1" dirty="0">
              <a:solidFill>
                <a:prstClr val="black"/>
              </a:solidFill>
              <a:latin typeface="Arial" panose="020B0604020202020204" pitchFamily="34" charset="0"/>
              <a:cs typeface="Arial" panose="020B0604020202020204" pitchFamily="34" charset="0"/>
            </a:endParaRPr>
          </a:p>
        </p:txBody>
      </p:sp>
      <p:sp>
        <p:nvSpPr>
          <p:cNvPr id="4" name="Flecha a la derecha con bandas 3"/>
          <p:cNvSpPr/>
          <p:nvPr/>
        </p:nvSpPr>
        <p:spPr>
          <a:xfrm>
            <a:off x="998941" y="917848"/>
            <a:ext cx="336277" cy="206896"/>
          </a:xfrm>
          <a:prstGeom prst="stripedRight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Flecha a la derecha con bandas 39"/>
          <p:cNvSpPr/>
          <p:nvPr/>
        </p:nvSpPr>
        <p:spPr>
          <a:xfrm>
            <a:off x="998941" y="1124729"/>
            <a:ext cx="336277" cy="206896"/>
          </a:xfrm>
          <a:prstGeom prst="stripedRight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7525244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10</a:t>
            </a:r>
            <a:endParaRPr lang="es-MX" sz="2000" b="1" dirty="0">
              <a:latin typeface="Arial" panose="020B0604020202020204" pitchFamily="34" charset="0"/>
              <a:cs typeface="Arial" panose="020B0604020202020204" pitchFamily="34" charset="0"/>
            </a:endParaRPr>
          </a:p>
        </p:txBody>
      </p:sp>
      <p:sp>
        <p:nvSpPr>
          <p:cNvPr id="58" name="Redondear rectángulo de esquina del mismo lado 57"/>
          <p:cNvSpPr/>
          <p:nvPr/>
        </p:nvSpPr>
        <p:spPr>
          <a:xfrm flipH="1" flipV="1">
            <a:off x="491023" y="5376733"/>
            <a:ext cx="11209955" cy="822188"/>
          </a:xfrm>
          <a:prstGeom prst="round2Same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0" name="Redondear rectángulo de esquina del mismo lado 59"/>
          <p:cNvSpPr/>
          <p:nvPr/>
        </p:nvSpPr>
        <p:spPr>
          <a:xfrm flipH="1">
            <a:off x="491023" y="3629894"/>
            <a:ext cx="11209955" cy="822188"/>
          </a:xfrm>
          <a:prstGeom prst="round2SameRect">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1" name="Rectángulo 60"/>
          <p:cNvSpPr/>
          <p:nvPr/>
        </p:nvSpPr>
        <p:spPr>
          <a:xfrm>
            <a:off x="502229" y="3718055"/>
            <a:ext cx="11179124" cy="369332"/>
          </a:xfrm>
          <a:prstGeom prst="rect">
            <a:avLst/>
          </a:prstGeom>
        </p:spPr>
        <p:txBody>
          <a:bodyPr wrap="square">
            <a:spAutoFit/>
          </a:bodyPr>
          <a:lstStyle/>
          <a:p>
            <a:pPr algn="ctr"/>
            <a:r>
              <a:rPr lang="es-MX" b="1" smtClean="0">
                <a:solidFill>
                  <a:prstClr val="white"/>
                </a:solidFill>
                <a:latin typeface="Arial" panose="020B0604020202020204" pitchFamily="34" charset="0"/>
                <a:ea typeface="Calibri" panose="020F0502020204030204" pitchFamily="34" charset="0"/>
                <a:cs typeface="Arial" panose="020B0604020202020204" pitchFamily="34" charset="0"/>
              </a:rPr>
              <a:t>CONTROL </a:t>
            </a:r>
            <a:r>
              <a:rPr lang="es-MX" b="1">
                <a:solidFill>
                  <a:prstClr val="white"/>
                </a:solidFill>
                <a:latin typeface="Arial" panose="020B0604020202020204" pitchFamily="34" charset="0"/>
                <a:ea typeface="Calibri" panose="020F0502020204030204" pitchFamily="34" charset="0"/>
                <a:cs typeface="Arial" panose="020B0604020202020204" pitchFamily="34" charset="0"/>
              </a:rPr>
              <a:t>DE LA CORRUPCIÓN:</a:t>
            </a:r>
          </a:p>
        </p:txBody>
      </p:sp>
      <p:sp>
        <p:nvSpPr>
          <p:cNvPr id="62" name="Rectángulo redondeado 61"/>
          <p:cNvSpPr/>
          <p:nvPr/>
        </p:nvSpPr>
        <p:spPr>
          <a:xfrm flipH="1" flipV="1">
            <a:off x="502229" y="4101631"/>
            <a:ext cx="5578363" cy="1875323"/>
          </a:xfrm>
          <a:prstGeom prst="roundRect">
            <a:avLst/>
          </a:prstGeom>
          <a:solidFill>
            <a:schemeClr val="bg1"/>
          </a:solidFill>
          <a:ln w="57150">
            <a:solidFill>
              <a:srgbClr val="45AF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3" name="Rectángulo redondeado 62"/>
          <p:cNvSpPr/>
          <p:nvPr/>
        </p:nvSpPr>
        <p:spPr>
          <a:xfrm flipH="1" flipV="1">
            <a:off x="6078705" y="4104659"/>
            <a:ext cx="5602648" cy="1875323"/>
          </a:xfrm>
          <a:prstGeom prst="roundRect">
            <a:avLst/>
          </a:prstGeom>
          <a:solidFill>
            <a:schemeClr val="bg1"/>
          </a:solidFill>
          <a:ln w="57150">
            <a:solidFill>
              <a:srgbClr val="2F6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4" name="Rectángulo 63"/>
          <p:cNvSpPr/>
          <p:nvPr/>
        </p:nvSpPr>
        <p:spPr>
          <a:xfrm>
            <a:off x="2855640" y="4237959"/>
            <a:ext cx="2448273" cy="523220"/>
          </a:xfrm>
          <a:prstGeom prst="rect">
            <a:avLst/>
          </a:prstGeom>
        </p:spPr>
        <p:txBody>
          <a:bodyPr wrap="square">
            <a:spAutoFit/>
          </a:bodyPr>
          <a:lstStyle/>
          <a:p>
            <a:pPr algn="ctr"/>
            <a:r>
              <a:rPr lang="es-MX" sz="1400" b="1" dirty="0">
                <a:solidFill>
                  <a:prstClr val="black"/>
                </a:solidFill>
                <a:latin typeface="Arial" panose="020B0604020202020204" pitchFamily="34" charset="0"/>
                <a:ea typeface="Calibri" panose="020F0502020204030204" pitchFamily="34" charset="0"/>
                <a:cs typeface="Arial" panose="020B0604020202020204" pitchFamily="34" charset="0"/>
              </a:rPr>
              <a:t>CONTROL </a:t>
            </a: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EXTERNO</a:t>
            </a:r>
          </a:p>
          <a:p>
            <a:pPr algn="ct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s-MX" sz="1400" b="1" dirty="0">
                <a:solidFill>
                  <a:prstClr val="black"/>
                </a:solidFill>
                <a:latin typeface="Arial" panose="020B0604020202020204" pitchFamily="34" charset="0"/>
                <a:ea typeface="Calibri" panose="020F0502020204030204" pitchFamily="34" charset="0"/>
                <a:cs typeface="Arial" panose="020B0604020202020204" pitchFamily="34" charset="0"/>
              </a:rPr>
              <a:t>AL </a:t>
            </a: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SERVIDOR PÚBLICO</a:t>
            </a:r>
            <a:endParaRPr lang="es-MX" sz="14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5" name="Rectángulo 64"/>
          <p:cNvSpPr/>
          <p:nvPr/>
        </p:nvSpPr>
        <p:spPr>
          <a:xfrm>
            <a:off x="2397491" y="4791957"/>
            <a:ext cx="3574314" cy="1169551"/>
          </a:xfrm>
          <a:prstGeom prst="rect">
            <a:avLst/>
          </a:prstGeom>
        </p:spPr>
        <p:txBody>
          <a:bodyPr wrap="square">
            <a:spAutoFit/>
          </a:bodyPr>
          <a:lstStyle/>
          <a:p>
            <a:pPr algn="ctr"/>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MEDIANTE AUDITORÍAS, CONTROL INTERNO E INTERVENCIONES DE   ORGANISMOS DE FISCALIZACIÓN DE O HACIA EL </a:t>
            </a:r>
            <a:r>
              <a:rPr lang="es-MX" sz="1400" dirty="0">
                <a:solidFill>
                  <a:prstClr val="black"/>
                </a:solidFill>
                <a:latin typeface="Arial" panose="020B0604020202020204" pitchFamily="34" charset="0"/>
                <a:ea typeface="Calibri" panose="020F0502020204030204" pitchFamily="34" charset="0"/>
                <a:cs typeface="Arial" panose="020B0604020202020204" pitchFamily="34" charset="0"/>
              </a:rPr>
              <a:t>PODER EJECUTIVO, JUDICIAL Y </a:t>
            </a:r>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LEGISLATIVO</a:t>
            </a:r>
            <a:endParaRPr lang="es-MX" sz="1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7" name="Rectángulo 66"/>
          <p:cNvSpPr/>
          <p:nvPr/>
        </p:nvSpPr>
        <p:spPr>
          <a:xfrm>
            <a:off x="6280566" y="4237299"/>
            <a:ext cx="3479034" cy="738664"/>
          </a:xfrm>
          <a:prstGeom prst="rect">
            <a:avLst/>
          </a:prstGeom>
        </p:spPr>
        <p:txBody>
          <a:bodyPr wrap="square">
            <a:spAutoFit/>
          </a:bodyPr>
          <a:lstStyle/>
          <a:p>
            <a:pPr algn="ct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CONTROL INTERNO </a:t>
            </a:r>
          </a:p>
          <a:p>
            <a:pPr algn="ct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SISTEMA </a:t>
            </a:r>
            <a:r>
              <a:rPr lang="es-MX" sz="1400" b="1" dirty="0">
                <a:solidFill>
                  <a:prstClr val="black"/>
                </a:solidFill>
                <a:latin typeface="Arial" panose="020B0604020202020204" pitchFamily="34" charset="0"/>
                <a:ea typeface="Calibri" panose="020F0502020204030204" pitchFamily="34" charset="0"/>
                <a:cs typeface="Arial" panose="020B0604020202020204" pitchFamily="34" charset="0"/>
              </a:rPr>
              <a:t>DE AUTOCONTROL </a:t>
            </a: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O</a:t>
            </a:r>
          </a:p>
          <a:p>
            <a:pPr algn="ct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AUTORREGULACIÓN</a:t>
            </a:r>
            <a:endParaRPr lang="es-MX" sz="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8" name="Rectángulo 67"/>
          <p:cNvSpPr/>
          <p:nvPr/>
        </p:nvSpPr>
        <p:spPr>
          <a:xfrm>
            <a:off x="6392882" y="4941168"/>
            <a:ext cx="3303518" cy="954107"/>
          </a:xfrm>
          <a:prstGeom prst="rect">
            <a:avLst/>
          </a:prstGeom>
        </p:spPr>
        <p:txBody>
          <a:bodyPr wrap="square">
            <a:spAutoFit/>
          </a:bodyPr>
          <a:lstStyle/>
          <a:p>
            <a:pPr algn="ctr"/>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CUANDO EL SERVIDOR PÚBLICO  INTERIORIZA PRINCIPIOS</a:t>
            </a:r>
            <a:r>
              <a:rPr lang="es-MX" sz="1400" dirty="0">
                <a:solidFill>
                  <a:prstClr val="black"/>
                </a:solidFill>
                <a:latin typeface="Arial" panose="020B0604020202020204" pitchFamily="34" charset="0"/>
                <a:ea typeface="Calibri" panose="020F0502020204030204" pitchFamily="34" charset="0"/>
                <a:cs typeface="Arial" panose="020B0604020202020204" pitchFamily="34" charset="0"/>
              </a:rPr>
              <a:t>, VIRTUDES Y </a:t>
            </a:r>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VALORES QUE CONLLEVEN A LA ÉTICA</a:t>
            </a:r>
            <a:r>
              <a:rPr lang="es-MX" sz="14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s-MX" sz="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nvGrpSpPr>
          <p:cNvPr id="69" name="Grupo 68"/>
          <p:cNvGrpSpPr/>
          <p:nvPr/>
        </p:nvGrpSpPr>
        <p:grpSpPr>
          <a:xfrm>
            <a:off x="119336" y="483995"/>
            <a:ext cx="10941875" cy="2937437"/>
            <a:chOff x="3255645" y="2621281"/>
            <a:chExt cx="2164570" cy="1847820"/>
          </a:xfrm>
        </p:grpSpPr>
        <p:sp>
          <p:nvSpPr>
            <p:cNvPr id="70" name="Rectángulo 58"/>
            <p:cNvSpPr/>
            <p:nvPr/>
          </p:nvSpPr>
          <p:spPr>
            <a:xfrm flipH="1">
              <a:off x="4920211" y="3914775"/>
              <a:ext cx="489989" cy="373380"/>
            </a:xfrm>
            <a:custGeom>
              <a:avLst/>
              <a:gdLst>
                <a:gd name="connsiteX0" fmla="*/ 0 w 2162175"/>
                <a:gd name="connsiteY0" fmla="*/ 0 h 1219200"/>
                <a:gd name="connsiteX1" fmla="*/ 2162175 w 2162175"/>
                <a:gd name="connsiteY1" fmla="*/ 0 h 1219200"/>
                <a:gd name="connsiteX2" fmla="*/ 2162175 w 2162175"/>
                <a:gd name="connsiteY2" fmla="*/ 1219200 h 1219200"/>
                <a:gd name="connsiteX3" fmla="*/ 0 w 2162175"/>
                <a:gd name="connsiteY3" fmla="*/ 1219200 h 1219200"/>
                <a:gd name="connsiteX4" fmla="*/ 0 w 2162175"/>
                <a:gd name="connsiteY4" fmla="*/ 0 h 1219200"/>
                <a:gd name="connsiteX0" fmla="*/ 15240 w 2162175"/>
                <a:gd name="connsiteY0" fmla="*/ 0 h 1234440"/>
                <a:gd name="connsiteX1" fmla="*/ 2162175 w 2162175"/>
                <a:gd name="connsiteY1" fmla="*/ 15240 h 1234440"/>
                <a:gd name="connsiteX2" fmla="*/ 2162175 w 2162175"/>
                <a:gd name="connsiteY2" fmla="*/ 1234440 h 1234440"/>
                <a:gd name="connsiteX3" fmla="*/ 0 w 2162175"/>
                <a:gd name="connsiteY3" fmla="*/ 1234440 h 1234440"/>
                <a:gd name="connsiteX4" fmla="*/ 15240 w 2162175"/>
                <a:gd name="connsiteY4" fmla="*/ 0 h 1234440"/>
                <a:gd name="connsiteX0" fmla="*/ 0 w 2146935"/>
                <a:gd name="connsiteY0" fmla="*/ 0 h 1600200"/>
                <a:gd name="connsiteX1" fmla="*/ 2146935 w 2146935"/>
                <a:gd name="connsiteY1" fmla="*/ 15240 h 1600200"/>
                <a:gd name="connsiteX2" fmla="*/ 2146935 w 2146935"/>
                <a:gd name="connsiteY2" fmla="*/ 1234440 h 1600200"/>
                <a:gd name="connsiteX3" fmla="*/ 327660 w 2146935"/>
                <a:gd name="connsiteY3" fmla="*/ 1600200 h 1600200"/>
                <a:gd name="connsiteX4" fmla="*/ 0 w 2146935"/>
                <a:gd name="connsiteY4" fmla="*/ 0 h 1600200"/>
                <a:gd name="connsiteX0" fmla="*/ 0 w 2162175"/>
                <a:gd name="connsiteY0" fmla="*/ 0 h 1600200"/>
                <a:gd name="connsiteX1" fmla="*/ 2146935 w 2162175"/>
                <a:gd name="connsiteY1" fmla="*/ 15240 h 1600200"/>
                <a:gd name="connsiteX2" fmla="*/ 2162175 w 2162175"/>
                <a:gd name="connsiteY2" fmla="*/ 1196340 h 1600200"/>
                <a:gd name="connsiteX3" fmla="*/ 327660 w 2162175"/>
                <a:gd name="connsiteY3" fmla="*/ 1600200 h 1600200"/>
                <a:gd name="connsiteX4" fmla="*/ 0 w 2162175"/>
                <a:gd name="connsiteY4" fmla="*/ 0 h 1600200"/>
                <a:gd name="connsiteX0" fmla="*/ 1341120 w 1834515"/>
                <a:gd name="connsiteY0" fmla="*/ 0 h 1699260"/>
                <a:gd name="connsiteX1" fmla="*/ 1819275 w 1834515"/>
                <a:gd name="connsiteY1" fmla="*/ 114300 h 1699260"/>
                <a:gd name="connsiteX2" fmla="*/ 1834515 w 1834515"/>
                <a:gd name="connsiteY2" fmla="*/ 1295400 h 1699260"/>
                <a:gd name="connsiteX3" fmla="*/ 0 w 1834515"/>
                <a:gd name="connsiteY3" fmla="*/ 1699260 h 1699260"/>
                <a:gd name="connsiteX4" fmla="*/ 1341120 w 1834515"/>
                <a:gd name="connsiteY4" fmla="*/ 0 h 1699260"/>
                <a:gd name="connsiteX0" fmla="*/ 45720 w 539115"/>
                <a:gd name="connsiteY0" fmla="*/ 0 h 1295400"/>
                <a:gd name="connsiteX1" fmla="*/ 523875 w 539115"/>
                <a:gd name="connsiteY1" fmla="*/ 114300 h 1295400"/>
                <a:gd name="connsiteX2" fmla="*/ 539115 w 539115"/>
                <a:gd name="connsiteY2" fmla="*/ 1295400 h 1295400"/>
                <a:gd name="connsiteX3" fmla="*/ 0 w 539115"/>
                <a:gd name="connsiteY3" fmla="*/ 228600 h 1295400"/>
                <a:gd name="connsiteX4" fmla="*/ 45720 w 539115"/>
                <a:gd name="connsiteY4" fmla="*/ 0 h 1295400"/>
                <a:gd name="connsiteX0" fmla="*/ 0 w 493395"/>
                <a:gd name="connsiteY0" fmla="*/ 0 h 1295400"/>
                <a:gd name="connsiteX1" fmla="*/ 478155 w 493395"/>
                <a:gd name="connsiteY1" fmla="*/ 114300 h 1295400"/>
                <a:gd name="connsiteX2" fmla="*/ 493395 w 493395"/>
                <a:gd name="connsiteY2" fmla="*/ 1295400 h 1295400"/>
                <a:gd name="connsiteX3" fmla="*/ 91440 w 493395"/>
                <a:gd name="connsiteY3" fmla="*/ 266700 h 1295400"/>
                <a:gd name="connsiteX4" fmla="*/ 0 w 493395"/>
                <a:gd name="connsiteY4" fmla="*/ 0 h 1295400"/>
                <a:gd name="connsiteX0" fmla="*/ 0 w 493395"/>
                <a:gd name="connsiteY0" fmla="*/ 0 h 1295400"/>
                <a:gd name="connsiteX1" fmla="*/ 478155 w 493395"/>
                <a:gd name="connsiteY1" fmla="*/ 114300 h 1295400"/>
                <a:gd name="connsiteX2" fmla="*/ 493395 w 493395"/>
                <a:gd name="connsiteY2" fmla="*/ 1295400 h 1295400"/>
                <a:gd name="connsiteX3" fmla="*/ 312420 w 493395"/>
                <a:gd name="connsiteY3" fmla="*/ 266700 h 1295400"/>
                <a:gd name="connsiteX4" fmla="*/ 0 w 493395"/>
                <a:gd name="connsiteY4" fmla="*/ 0 h 1295400"/>
                <a:gd name="connsiteX0" fmla="*/ 0 w 493395"/>
                <a:gd name="connsiteY0" fmla="*/ 0 h 1295400"/>
                <a:gd name="connsiteX1" fmla="*/ 478155 w 493395"/>
                <a:gd name="connsiteY1" fmla="*/ 114300 h 1295400"/>
                <a:gd name="connsiteX2" fmla="*/ 493395 w 493395"/>
                <a:gd name="connsiteY2" fmla="*/ 1295400 h 1295400"/>
                <a:gd name="connsiteX3" fmla="*/ 160020 w 493395"/>
                <a:gd name="connsiteY3" fmla="*/ 274320 h 1295400"/>
                <a:gd name="connsiteX4" fmla="*/ 0 w 493395"/>
                <a:gd name="connsiteY4" fmla="*/ 0 h 1295400"/>
                <a:gd name="connsiteX0" fmla="*/ 0 w 485775"/>
                <a:gd name="connsiteY0" fmla="*/ 0 h 289560"/>
                <a:gd name="connsiteX1" fmla="*/ 478155 w 485775"/>
                <a:gd name="connsiteY1" fmla="*/ 114300 h 289560"/>
                <a:gd name="connsiteX2" fmla="*/ 485775 w 485775"/>
                <a:gd name="connsiteY2" fmla="*/ 289560 h 289560"/>
                <a:gd name="connsiteX3" fmla="*/ 160020 w 485775"/>
                <a:gd name="connsiteY3" fmla="*/ 274320 h 289560"/>
                <a:gd name="connsiteX4" fmla="*/ 0 w 485775"/>
                <a:gd name="connsiteY4" fmla="*/ 0 h 289560"/>
                <a:gd name="connsiteX0" fmla="*/ 0 w 478155"/>
                <a:gd name="connsiteY0" fmla="*/ 0 h 419100"/>
                <a:gd name="connsiteX1" fmla="*/ 478155 w 478155"/>
                <a:gd name="connsiteY1" fmla="*/ 114300 h 419100"/>
                <a:gd name="connsiteX2" fmla="*/ 455295 w 478155"/>
                <a:gd name="connsiteY2" fmla="*/ 419100 h 419100"/>
                <a:gd name="connsiteX3" fmla="*/ 160020 w 478155"/>
                <a:gd name="connsiteY3" fmla="*/ 274320 h 419100"/>
                <a:gd name="connsiteX4" fmla="*/ 0 w 478155"/>
                <a:gd name="connsiteY4" fmla="*/ 0 h 419100"/>
                <a:gd name="connsiteX0" fmla="*/ 0 w 478155"/>
                <a:gd name="connsiteY0" fmla="*/ 0 h 419100"/>
                <a:gd name="connsiteX1" fmla="*/ 478155 w 478155"/>
                <a:gd name="connsiteY1" fmla="*/ 114300 h 419100"/>
                <a:gd name="connsiteX2" fmla="*/ 455295 w 478155"/>
                <a:gd name="connsiteY2" fmla="*/ 419100 h 419100"/>
                <a:gd name="connsiteX3" fmla="*/ 160020 w 478155"/>
                <a:gd name="connsiteY3" fmla="*/ 274320 h 419100"/>
                <a:gd name="connsiteX4" fmla="*/ 0 w 478155"/>
                <a:gd name="connsiteY4" fmla="*/ 0 h 419100"/>
                <a:gd name="connsiteX0" fmla="*/ 0 w 478155"/>
                <a:gd name="connsiteY0" fmla="*/ 0 h 426720"/>
                <a:gd name="connsiteX1" fmla="*/ 478155 w 478155"/>
                <a:gd name="connsiteY1" fmla="*/ 114300 h 426720"/>
                <a:gd name="connsiteX2" fmla="*/ 470535 w 478155"/>
                <a:gd name="connsiteY2" fmla="*/ 426720 h 426720"/>
                <a:gd name="connsiteX3" fmla="*/ 160020 w 478155"/>
                <a:gd name="connsiteY3" fmla="*/ 274320 h 426720"/>
                <a:gd name="connsiteX4" fmla="*/ 0 w 478155"/>
                <a:gd name="connsiteY4" fmla="*/ 0 h 426720"/>
                <a:gd name="connsiteX0" fmla="*/ 0 w 485775"/>
                <a:gd name="connsiteY0" fmla="*/ 0 h 472440"/>
                <a:gd name="connsiteX1" fmla="*/ 478155 w 485775"/>
                <a:gd name="connsiteY1" fmla="*/ 114300 h 472440"/>
                <a:gd name="connsiteX2" fmla="*/ 485775 w 485775"/>
                <a:gd name="connsiteY2" fmla="*/ 472440 h 472440"/>
                <a:gd name="connsiteX3" fmla="*/ 160020 w 485775"/>
                <a:gd name="connsiteY3" fmla="*/ 274320 h 472440"/>
                <a:gd name="connsiteX4" fmla="*/ 0 w 485775"/>
                <a:gd name="connsiteY4" fmla="*/ 0 h 472440"/>
                <a:gd name="connsiteX0" fmla="*/ 0 w 478155"/>
                <a:gd name="connsiteY0" fmla="*/ 0 h 419100"/>
                <a:gd name="connsiteX1" fmla="*/ 478155 w 478155"/>
                <a:gd name="connsiteY1" fmla="*/ 114300 h 419100"/>
                <a:gd name="connsiteX2" fmla="*/ 470535 w 478155"/>
                <a:gd name="connsiteY2" fmla="*/ 419100 h 419100"/>
                <a:gd name="connsiteX3" fmla="*/ 160020 w 478155"/>
                <a:gd name="connsiteY3" fmla="*/ 274320 h 419100"/>
                <a:gd name="connsiteX4" fmla="*/ 0 w 478155"/>
                <a:gd name="connsiteY4" fmla="*/ 0 h 419100"/>
                <a:gd name="connsiteX0" fmla="*/ 0 w 478155"/>
                <a:gd name="connsiteY0" fmla="*/ 0 h 373380"/>
                <a:gd name="connsiteX1" fmla="*/ 478155 w 478155"/>
                <a:gd name="connsiteY1" fmla="*/ 114300 h 373380"/>
                <a:gd name="connsiteX2" fmla="*/ 432435 w 478155"/>
                <a:gd name="connsiteY2" fmla="*/ 373380 h 373380"/>
                <a:gd name="connsiteX3" fmla="*/ 160020 w 478155"/>
                <a:gd name="connsiteY3" fmla="*/ 274320 h 373380"/>
                <a:gd name="connsiteX4" fmla="*/ 0 w 478155"/>
                <a:gd name="connsiteY4" fmla="*/ 0 h 373380"/>
                <a:gd name="connsiteX0" fmla="*/ 0 w 478155"/>
                <a:gd name="connsiteY0" fmla="*/ 0 h 373380"/>
                <a:gd name="connsiteX1" fmla="*/ 478155 w 478155"/>
                <a:gd name="connsiteY1" fmla="*/ 114300 h 373380"/>
                <a:gd name="connsiteX2" fmla="*/ 440055 w 478155"/>
                <a:gd name="connsiteY2" fmla="*/ 373380 h 373380"/>
                <a:gd name="connsiteX3" fmla="*/ 160020 w 478155"/>
                <a:gd name="connsiteY3" fmla="*/ 274320 h 373380"/>
                <a:gd name="connsiteX4" fmla="*/ 0 w 478155"/>
                <a:gd name="connsiteY4" fmla="*/ 0 h 373380"/>
                <a:gd name="connsiteX0" fmla="*/ 0 w 489989"/>
                <a:gd name="connsiteY0" fmla="*/ 0 h 373380"/>
                <a:gd name="connsiteX1" fmla="*/ 489989 w 489989"/>
                <a:gd name="connsiteY1" fmla="*/ 12160 h 373380"/>
                <a:gd name="connsiteX2" fmla="*/ 440055 w 489989"/>
                <a:gd name="connsiteY2" fmla="*/ 373380 h 373380"/>
                <a:gd name="connsiteX3" fmla="*/ 160020 w 489989"/>
                <a:gd name="connsiteY3" fmla="*/ 274320 h 373380"/>
                <a:gd name="connsiteX4" fmla="*/ 0 w 489989"/>
                <a:gd name="connsiteY4" fmla="*/ 0 h 37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989" h="373380">
                  <a:moveTo>
                    <a:pt x="0" y="0"/>
                  </a:moveTo>
                  <a:lnTo>
                    <a:pt x="489989" y="12160"/>
                  </a:lnTo>
                  <a:lnTo>
                    <a:pt x="440055" y="373380"/>
                  </a:lnTo>
                  <a:lnTo>
                    <a:pt x="160020" y="274320"/>
                  </a:lnTo>
                  <a:lnTo>
                    <a:pt x="0" y="0"/>
                  </a:lnTo>
                  <a:close/>
                </a:path>
              </a:pathLst>
            </a:custGeom>
            <a:solidFill>
              <a:srgbClr val="0D0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Triángulo rectángulo 70"/>
            <p:cNvSpPr/>
            <p:nvPr/>
          </p:nvSpPr>
          <p:spPr>
            <a:xfrm flipH="1">
              <a:off x="4500880" y="2622550"/>
              <a:ext cx="297180" cy="113030"/>
            </a:xfrm>
            <a:prstGeom prst="rtTriangle">
              <a:avLst/>
            </a:prstGeom>
            <a:solidFill>
              <a:srgbClr val="CC8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58"/>
            <p:cNvSpPr/>
            <p:nvPr/>
          </p:nvSpPr>
          <p:spPr>
            <a:xfrm>
              <a:off x="3255645" y="2726054"/>
              <a:ext cx="2162175" cy="1519563"/>
            </a:xfrm>
            <a:custGeom>
              <a:avLst/>
              <a:gdLst>
                <a:gd name="connsiteX0" fmla="*/ 0 w 2162175"/>
                <a:gd name="connsiteY0" fmla="*/ 0 h 1219200"/>
                <a:gd name="connsiteX1" fmla="*/ 2162175 w 2162175"/>
                <a:gd name="connsiteY1" fmla="*/ 0 h 1219200"/>
                <a:gd name="connsiteX2" fmla="*/ 2162175 w 2162175"/>
                <a:gd name="connsiteY2" fmla="*/ 1219200 h 1219200"/>
                <a:gd name="connsiteX3" fmla="*/ 0 w 2162175"/>
                <a:gd name="connsiteY3" fmla="*/ 1219200 h 1219200"/>
                <a:gd name="connsiteX4" fmla="*/ 0 w 2162175"/>
                <a:gd name="connsiteY4" fmla="*/ 0 h 1219200"/>
                <a:gd name="connsiteX0" fmla="*/ 15240 w 2162175"/>
                <a:gd name="connsiteY0" fmla="*/ 0 h 1234440"/>
                <a:gd name="connsiteX1" fmla="*/ 2162175 w 2162175"/>
                <a:gd name="connsiteY1" fmla="*/ 15240 h 1234440"/>
                <a:gd name="connsiteX2" fmla="*/ 2162175 w 2162175"/>
                <a:gd name="connsiteY2" fmla="*/ 1234440 h 1234440"/>
                <a:gd name="connsiteX3" fmla="*/ 0 w 2162175"/>
                <a:gd name="connsiteY3" fmla="*/ 1234440 h 1234440"/>
                <a:gd name="connsiteX4" fmla="*/ 15240 w 2162175"/>
                <a:gd name="connsiteY4" fmla="*/ 0 h 1234440"/>
                <a:gd name="connsiteX0" fmla="*/ 0 w 2146935"/>
                <a:gd name="connsiteY0" fmla="*/ 0 h 1600200"/>
                <a:gd name="connsiteX1" fmla="*/ 2146935 w 2146935"/>
                <a:gd name="connsiteY1" fmla="*/ 15240 h 1600200"/>
                <a:gd name="connsiteX2" fmla="*/ 2146935 w 2146935"/>
                <a:gd name="connsiteY2" fmla="*/ 1234440 h 1600200"/>
                <a:gd name="connsiteX3" fmla="*/ 327660 w 2146935"/>
                <a:gd name="connsiteY3" fmla="*/ 1600200 h 1600200"/>
                <a:gd name="connsiteX4" fmla="*/ 0 w 2146935"/>
                <a:gd name="connsiteY4" fmla="*/ 0 h 1600200"/>
                <a:gd name="connsiteX0" fmla="*/ 0 w 2162175"/>
                <a:gd name="connsiteY0" fmla="*/ 0 h 1600200"/>
                <a:gd name="connsiteX1" fmla="*/ 2146935 w 2162175"/>
                <a:gd name="connsiteY1" fmla="*/ 15240 h 1600200"/>
                <a:gd name="connsiteX2" fmla="*/ 2162175 w 2162175"/>
                <a:gd name="connsiteY2" fmla="*/ 1196340 h 1600200"/>
                <a:gd name="connsiteX3" fmla="*/ 327660 w 2162175"/>
                <a:gd name="connsiteY3" fmla="*/ 1600200 h 1600200"/>
                <a:gd name="connsiteX4" fmla="*/ 0 w 2162175"/>
                <a:gd name="connsiteY4" fmla="*/ 0 h 1600200"/>
                <a:gd name="connsiteX0" fmla="*/ 0 w 2162175"/>
                <a:gd name="connsiteY0" fmla="*/ 0 h 1519563"/>
                <a:gd name="connsiteX1" fmla="*/ 2146935 w 2162175"/>
                <a:gd name="connsiteY1" fmla="*/ 15240 h 1519563"/>
                <a:gd name="connsiteX2" fmla="*/ 2162175 w 2162175"/>
                <a:gd name="connsiteY2" fmla="*/ 1196340 h 1519563"/>
                <a:gd name="connsiteX3" fmla="*/ 129864 w 2162175"/>
                <a:gd name="connsiteY3" fmla="*/ 1519563 h 1519563"/>
                <a:gd name="connsiteX4" fmla="*/ 0 w 2162175"/>
                <a:gd name="connsiteY4" fmla="*/ 0 h 151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1519563">
                  <a:moveTo>
                    <a:pt x="0" y="0"/>
                  </a:moveTo>
                  <a:lnTo>
                    <a:pt x="2146935" y="15240"/>
                  </a:lnTo>
                  <a:lnTo>
                    <a:pt x="2162175" y="1196340"/>
                  </a:lnTo>
                  <a:lnTo>
                    <a:pt x="129864" y="1519563"/>
                  </a:lnTo>
                  <a:lnTo>
                    <a:pt x="0" y="0"/>
                  </a:lnTo>
                  <a:close/>
                </a:path>
              </a:pathLst>
            </a:custGeom>
            <a:solidFill>
              <a:srgbClr val="2B0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Triángulo isósceles 20"/>
            <p:cNvSpPr/>
            <p:nvPr/>
          </p:nvSpPr>
          <p:spPr>
            <a:xfrm rot="21259985" flipV="1">
              <a:off x="4847265" y="4012528"/>
              <a:ext cx="572950" cy="456573"/>
            </a:xfrm>
            <a:custGeom>
              <a:avLst/>
              <a:gdLst>
                <a:gd name="connsiteX0" fmla="*/ 0 w 2349659"/>
                <a:gd name="connsiteY0" fmla="*/ 496647 h 496647"/>
                <a:gd name="connsiteX1" fmla="*/ 1174830 w 2349659"/>
                <a:gd name="connsiteY1" fmla="*/ 0 h 496647"/>
                <a:gd name="connsiteX2" fmla="*/ 2349659 w 2349659"/>
                <a:gd name="connsiteY2" fmla="*/ 496647 h 496647"/>
                <a:gd name="connsiteX3" fmla="*/ 0 w 2349659"/>
                <a:gd name="connsiteY3" fmla="*/ 496647 h 496647"/>
                <a:gd name="connsiteX0" fmla="*/ 0 w 2896253"/>
                <a:gd name="connsiteY0" fmla="*/ 496647 h 725804"/>
                <a:gd name="connsiteX1" fmla="*/ 1174830 w 2896253"/>
                <a:gd name="connsiteY1" fmla="*/ 0 h 725804"/>
                <a:gd name="connsiteX2" fmla="*/ 2896253 w 2896253"/>
                <a:gd name="connsiteY2" fmla="*/ 725804 h 725804"/>
                <a:gd name="connsiteX3" fmla="*/ 0 w 2896253"/>
                <a:gd name="connsiteY3" fmla="*/ 496647 h 725804"/>
              </a:gdLst>
              <a:ahLst/>
              <a:cxnLst>
                <a:cxn ang="0">
                  <a:pos x="connsiteX0" y="connsiteY0"/>
                </a:cxn>
                <a:cxn ang="0">
                  <a:pos x="connsiteX1" y="connsiteY1"/>
                </a:cxn>
                <a:cxn ang="0">
                  <a:pos x="connsiteX2" y="connsiteY2"/>
                </a:cxn>
                <a:cxn ang="0">
                  <a:pos x="connsiteX3" y="connsiteY3"/>
                </a:cxn>
              </a:cxnLst>
              <a:rect l="l" t="t" r="r" b="b"/>
              <a:pathLst>
                <a:path w="2896253" h="725804">
                  <a:moveTo>
                    <a:pt x="0" y="496647"/>
                  </a:moveTo>
                  <a:lnTo>
                    <a:pt x="1174830" y="0"/>
                  </a:lnTo>
                  <a:lnTo>
                    <a:pt x="2896253" y="725804"/>
                  </a:lnTo>
                  <a:lnTo>
                    <a:pt x="0" y="496647"/>
                  </a:lnTo>
                  <a:close/>
                </a:path>
              </a:pathLst>
            </a:custGeom>
            <a:solidFill>
              <a:srgbClr val="2B0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Pentágono 73"/>
            <p:cNvSpPr/>
            <p:nvPr/>
          </p:nvSpPr>
          <p:spPr>
            <a:xfrm rot="16200000" flipH="1" flipV="1">
              <a:off x="4412987" y="3001272"/>
              <a:ext cx="1302410" cy="542427"/>
            </a:xfrm>
            <a:prstGeom prst="homePlate">
              <a:avLst>
                <a:gd name="adj" fmla="val 57178"/>
              </a:avLst>
            </a:prstGeom>
            <a:solidFill>
              <a:srgbClr val="FFA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75" name="Rectángulo 74"/>
          <p:cNvSpPr/>
          <p:nvPr/>
        </p:nvSpPr>
        <p:spPr>
          <a:xfrm>
            <a:off x="884426" y="967553"/>
            <a:ext cx="7006111" cy="1569660"/>
          </a:xfrm>
          <a:prstGeom prst="rect">
            <a:avLst/>
          </a:prstGeom>
        </p:spPr>
        <p:txBody>
          <a:bodyPr wrap="square">
            <a:spAutoFit/>
          </a:bodyPr>
          <a:lstStyle/>
          <a:p>
            <a:pPr indent="228600" algn="just"/>
            <a:r>
              <a:rPr lang="es-MX" sz="1600" b="1" dirty="0">
                <a:solidFill>
                  <a:schemeClr val="bg1"/>
                </a:solidFill>
                <a:latin typeface="Arial" panose="020B0604020202020204" pitchFamily="34" charset="0"/>
                <a:ea typeface="Calibri" panose="020F0502020204030204" pitchFamily="34" charset="0"/>
                <a:cs typeface="Arial" panose="020B0604020202020204" pitchFamily="34" charset="0"/>
              </a:rPr>
              <a:t>EL PRINCIPAL MOTIVO QUE IMPULSA </a:t>
            </a:r>
            <a:r>
              <a:rPr lang="es-MX"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EL SISTEMA ANTICORRUPCIÓN, ES LA EXISTENCIA EN MÉXICO DE ALTOS NIVELES </a:t>
            </a:r>
            <a:r>
              <a:rPr lang="es-MX" sz="1600" b="1" dirty="0">
                <a:solidFill>
                  <a:schemeClr val="bg1"/>
                </a:solidFill>
                <a:latin typeface="Arial" panose="020B0604020202020204" pitchFamily="34" charset="0"/>
                <a:ea typeface="Calibri" panose="020F0502020204030204" pitchFamily="34" charset="0"/>
                <a:cs typeface="Arial" panose="020B0604020202020204" pitchFamily="34" charset="0"/>
              </a:rPr>
              <a:t>DE </a:t>
            </a:r>
            <a:r>
              <a:rPr lang="es-MX"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CORRUPCIÓN; CUYOS RESULTADOS SON ANALIZADOS Y PUBLICADOS POR ORGANISMOS NO GUBERNAMENTALES ONG INTERNACIONALES </a:t>
            </a:r>
            <a:r>
              <a:rPr lang="es-MX" sz="1600" b="1" dirty="0">
                <a:solidFill>
                  <a:schemeClr val="bg1"/>
                </a:solidFill>
                <a:latin typeface="Arial" panose="020B0604020202020204" pitchFamily="34" charset="0"/>
                <a:ea typeface="Calibri" panose="020F0502020204030204" pitchFamily="34" charset="0"/>
                <a:cs typeface="Arial" panose="020B0604020202020204" pitchFamily="34" charset="0"/>
              </a:rPr>
              <a:t>Y </a:t>
            </a:r>
            <a:r>
              <a:rPr lang="es-MX"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NACIONALES: </a:t>
            </a:r>
            <a:r>
              <a:rPr lang="es-MX" sz="1600" b="1" dirty="0">
                <a:solidFill>
                  <a:schemeClr val="bg1"/>
                </a:solidFill>
                <a:latin typeface="Arial" panose="020B0604020202020204" pitchFamily="34" charset="0"/>
                <a:ea typeface="Calibri" panose="020F0502020204030204" pitchFamily="34" charset="0"/>
                <a:cs typeface="Arial" panose="020B0604020202020204" pitchFamily="34" charset="0"/>
              </a:rPr>
              <a:t>TRANSPARENCIA INTERNACIONAL </a:t>
            </a:r>
            <a:r>
              <a:rPr lang="es-MX"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O </a:t>
            </a:r>
            <a:r>
              <a:rPr lang="es-MX" sz="1600" b="1" dirty="0">
                <a:solidFill>
                  <a:schemeClr val="bg1"/>
                </a:solidFill>
                <a:latin typeface="Arial" panose="020B0604020202020204" pitchFamily="34" charset="0"/>
                <a:ea typeface="Calibri" panose="020F0502020204030204" pitchFamily="34" charset="0"/>
                <a:cs typeface="Arial" panose="020B0604020202020204" pitchFamily="34" charset="0"/>
              </a:rPr>
              <a:t>ÍNDICE GLOBAL DE IMPUNIDAD</a:t>
            </a:r>
          </a:p>
        </p:txBody>
      </p:sp>
      <p:grpSp>
        <p:nvGrpSpPr>
          <p:cNvPr id="76" name="Group 11"/>
          <p:cNvGrpSpPr/>
          <p:nvPr/>
        </p:nvGrpSpPr>
        <p:grpSpPr>
          <a:xfrm>
            <a:off x="7993484" y="595493"/>
            <a:ext cx="2237911" cy="1403373"/>
            <a:chOff x="1824038" y="750888"/>
            <a:chExt cx="8543926" cy="5357813"/>
          </a:xfrm>
          <a:solidFill>
            <a:schemeClr val="tx1"/>
          </a:solidFill>
        </p:grpSpPr>
        <p:sp>
          <p:nvSpPr>
            <p:cNvPr id="77" name="Freeform 5"/>
            <p:cNvSpPr>
              <a:spLocks/>
            </p:cNvSpPr>
            <p:nvPr/>
          </p:nvSpPr>
          <p:spPr bwMode="auto">
            <a:xfrm>
              <a:off x="5611813" y="3071813"/>
              <a:ext cx="946150" cy="1203325"/>
            </a:xfrm>
            <a:custGeom>
              <a:avLst/>
              <a:gdLst>
                <a:gd name="T0" fmla="*/ 544 w 596"/>
                <a:gd name="T1" fmla="*/ 86 h 758"/>
                <a:gd name="T2" fmla="*/ 508 w 596"/>
                <a:gd name="T3" fmla="*/ 59 h 758"/>
                <a:gd name="T4" fmla="*/ 456 w 596"/>
                <a:gd name="T5" fmla="*/ 71 h 758"/>
                <a:gd name="T6" fmla="*/ 454 w 596"/>
                <a:gd name="T7" fmla="*/ 48 h 758"/>
                <a:gd name="T8" fmla="*/ 374 w 596"/>
                <a:gd name="T9" fmla="*/ 3 h 758"/>
                <a:gd name="T10" fmla="*/ 286 w 596"/>
                <a:gd name="T11" fmla="*/ 22 h 758"/>
                <a:gd name="T12" fmla="*/ 312 w 596"/>
                <a:gd name="T13" fmla="*/ 121 h 758"/>
                <a:gd name="T14" fmla="*/ 229 w 596"/>
                <a:gd name="T15" fmla="*/ 135 h 758"/>
                <a:gd name="T16" fmla="*/ 147 w 596"/>
                <a:gd name="T17" fmla="*/ 152 h 758"/>
                <a:gd name="T18" fmla="*/ 118 w 596"/>
                <a:gd name="T19" fmla="*/ 178 h 758"/>
                <a:gd name="T20" fmla="*/ 83 w 596"/>
                <a:gd name="T21" fmla="*/ 216 h 758"/>
                <a:gd name="T22" fmla="*/ 78 w 596"/>
                <a:gd name="T23" fmla="*/ 263 h 758"/>
                <a:gd name="T24" fmla="*/ 66 w 596"/>
                <a:gd name="T25" fmla="*/ 296 h 758"/>
                <a:gd name="T26" fmla="*/ 33 w 596"/>
                <a:gd name="T27" fmla="*/ 358 h 758"/>
                <a:gd name="T28" fmla="*/ 16 w 596"/>
                <a:gd name="T29" fmla="*/ 481 h 758"/>
                <a:gd name="T30" fmla="*/ 33 w 596"/>
                <a:gd name="T31" fmla="*/ 521 h 758"/>
                <a:gd name="T32" fmla="*/ 66 w 596"/>
                <a:gd name="T33" fmla="*/ 488 h 758"/>
                <a:gd name="T34" fmla="*/ 92 w 596"/>
                <a:gd name="T35" fmla="*/ 455 h 758"/>
                <a:gd name="T36" fmla="*/ 76 w 596"/>
                <a:gd name="T37" fmla="*/ 497 h 758"/>
                <a:gd name="T38" fmla="*/ 76 w 596"/>
                <a:gd name="T39" fmla="*/ 542 h 758"/>
                <a:gd name="T40" fmla="*/ 97 w 596"/>
                <a:gd name="T41" fmla="*/ 481 h 758"/>
                <a:gd name="T42" fmla="*/ 118 w 596"/>
                <a:gd name="T43" fmla="*/ 486 h 758"/>
                <a:gd name="T44" fmla="*/ 109 w 596"/>
                <a:gd name="T45" fmla="*/ 528 h 758"/>
                <a:gd name="T46" fmla="*/ 128 w 596"/>
                <a:gd name="T47" fmla="*/ 557 h 758"/>
                <a:gd name="T48" fmla="*/ 158 w 596"/>
                <a:gd name="T49" fmla="*/ 533 h 758"/>
                <a:gd name="T50" fmla="*/ 156 w 596"/>
                <a:gd name="T51" fmla="*/ 512 h 758"/>
                <a:gd name="T52" fmla="*/ 173 w 596"/>
                <a:gd name="T53" fmla="*/ 500 h 758"/>
                <a:gd name="T54" fmla="*/ 206 w 596"/>
                <a:gd name="T55" fmla="*/ 521 h 758"/>
                <a:gd name="T56" fmla="*/ 215 w 596"/>
                <a:gd name="T57" fmla="*/ 547 h 758"/>
                <a:gd name="T58" fmla="*/ 210 w 596"/>
                <a:gd name="T59" fmla="*/ 571 h 758"/>
                <a:gd name="T60" fmla="*/ 170 w 596"/>
                <a:gd name="T61" fmla="*/ 594 h 758"/>
                <a:gd name="T62" fmla="*/ 135 w 596"/>
                <a:gd name="T63" fmla="*/ 628 h 758"/>
                <a:gd name="T64" fmla="*/ 109 w 596"/>
                <a:gd name="T65" fmla="*/ 675 h 758"/>
                <a:gd name="T66" fmla="*/ 99 w 596"/>
                <a:gd name="T67" fmla="*/ 717 h 758"/>
                <a:gd name="T68" fmla="*/ 130 w 596"/>
                <a:gd name="T69" fmla="*/ 732 h 758"/>
                <a:gd name="T70" fmla="*/ 170 w 596"/>
                <a:gd name="T71" fmla="*/ 741 h 758"/>
                <a:gd name="T72" fmla="*/ 218 w 596"/>
                <a:gd name="T73" fmla="*/ 744 h 758"/>
                <a:gd name="T74" fmla="*/ 248 w 596"/>
                <a:gd name="T75" fmla="*/ 708 h 758"/>
                <a:gd name="T76" fmla="*/ 270 w 596"/>
                <a:gd name="T77" fmla="*/ 701 h 758"/>
                <a:gd name="T78" fmla="*/ 286 w 596"/>
                <a:gd name="T79" fmla="*/ 663 h 758"/>
                <a:gd name="T80" fmla="*/ 265 w 596"/>
                <a:gd name="T81" fmla="*/ 635 h 758"/>
                <a:gd name="T82" fmla="*/ 262 w 596"/>
                <a:gd name="T83" fmla="*/ 583 h 758"/>
                <a:gd name="T84" fmla="*/ 291 w 596"/>
                <a:gd name="T85" fmla="*/ 528 h 758"/>
                <a:gd name="T86" fmla="*/ 322 w 596"/>
                <a:gd name="T87" fmla="*/ 516 h 758"/>
                <a:gd name="T88" fmla="*/ 350 w 596"/>
                <a:gd name="T89" fmla="*/ 500 h 758"/>
                <a:gd name="T90" fmla="*/ 374 w 596"/>
                <a:gd name="T91" fmla="*/ 526 h 758"/>
                <a:gd name="T92" fmla="*/ 404 w 596"/>
                <a:gd name="T93" fmla="*/ 564 h 758"/>
                <a:gd name="T94" fmla="*/ 440 w 596"/>
                <a:gd name="T95" fmla="*/ 592 h 758"/>
                <a:gd name="T96" fmla="*/ 475 w 596"/>
                <a:gd name="T97" fmla="*/ 606 h 758"/>
                <a:gd name="T98" fmla="*/ 508 w 596"/>
                <a:gd name="T99" fmla="*/ 542 h 758"/>
                <a:gd name="T100" fmla="*/ 511 w 596"/>
                <a:gd name="T101" fmla="*/ 486 h 758"/>
                <a:gd name="T102" fmla="*/ 454 w 596"/>
                <a:gd name="T103" fmla="*/ 495 h 758"/>
                <a:gd name="T104" fmla="*/ 419 w 596"/>
                <a:gd name="T105" fmla="*/ 488 h 758"/>
                <a:gd name="T106" fmla="*/ 364 w 596"/>
                <a:gd name="T107" fmla="*/ 429 h 758"/>
                <a:gd name="T108" fmla="*/ 355 w 596"/>
                <a:gd name="T109" fmla="*/ 370 h 758"/>
                <a:gd name="T110" fmla="*/ 359 w 596"/>
                <a:gd name="T111" fmla="*/ 339 h 758"/>
                <a:gd name="T112" fmla="*/ 383 w 596"/>
                <a:gd name="T113" fmla="*/ 336 h 758"/>
                <a:gd name="T114" fmla="*/ 442 w 596"/>
                <a:gd name="T115" fmla="*/ 287 h 758"/>
                <a:gd name="T116" fmla="*/ 508 w 596"/>
                <a:gd name="T117" fmla="*/ 225 h 758"/>
                <a:gd name="T118" fmla="*/ 582 w 596"/>
                <a:gd name="T119" fmla="*/ 133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6" h="758">
                  <a:moveTo>
                    <a:pt x="591" y="109"/>
                  </a:moveTo>
                  <a:lnTo>
                    <a:pt x="589" y="107"/>
                  </a:lnTo>
                  <a:lnTo>
                    <a:pt x="584" y="104"/>
                  </a:lnTo>
                  <a:lnTo>
                    <a:pt x="582" y="104"/>
                  </a:lnTo>
                  <a:lnTo>
                    <a:pt x="579" y="102"/>
                  </a:lnTo>
                  <a:lnTo>
                    <a:pt x="575" y="102"/>
                  </a:lnTo>
                  <a:lnTo>
                    <a:pt x="572" y="104"/>
                  </a:lnTo>
                  <a:lnTo>
                    <a:pt x="570" y="104"/>
                  </a:lnTo>
                  <a:lnTo>
                    <a:pt x="563" y="104"/>
                  </a:lnTo>
                  <a:lnTo>
                    <a:pt x="556" y="102"/>
                  </a:lnTo>
                  <a:lnTo>
                    <a:pt x="549" y="97"/>
                  </a:lnTo>
                  <a:lnTo>
                    <a:pt x="546" y="93"/>
                  </a:lnTo>
                  <a:lnTo>
                    <a:pt x="544" y="90"/>
                  </a:lnTo>
                  <a:lnTo>
                    <a:pt x="544" y="86"/>
                  </a:lnTo>
                  <a:lnTo>
                    <a:pt x="541" y="83"/>
                  </a:lnTo>
                  <a:lnTo>
                    <a:pt x="541" y="81"/>
                  </a:lnTo>
                  <a:lnTo>
                    <a:pt x="539" y="76"/>
                  </a:lnTo>
                  <a:lnTo>
                    <a:pt x="537" y="74"/>
                  </a:lnTo>
                  <a:lnTo>
                    <a:pt x="534" y="71"/>
                  </a:lnTo>
                  <a:lnTo>
                    <a:pt x="532" y="69"/>
                  </a:lnTo>
                  <a:lnTo>
                    <a:pt x="527" y="64"/>
                  </a:lnTo>
                  <a:lnTo>
                    <a:pt x="520" y="64"/>
                  </a:lnTo>
                  <a:lnTo>
                    <a:pt x="515" y="64"/>
                  </a:lnTo>
                  <a:lnTo>
                    <a:pt x="508" y="64"/>
                  </a:lnTo>
                  <a:lnTo>
                    <a:pt x="508" y="64"/>
                  </a:lnTo>
                  <a:lnTo>
                    <a:pt x="508" y="62"/>
                  </a:lnTo>
                  <a:lnTo>
                    <a:pt x="508" y="62"/>
                  </a:lnTo>
                  <a:lnTo>
                    <a:pt x="508" y="59"/>
                  </a:lnTo>
                  <a:lnTo>
                    <a:pt x="504" y="64"/>
                  </a:lnTo>
                  <a:lnTo>
                    <a:pt x="501" y="67"/>
                  </a:lnTo>
                  <a:lnTo>
                    <a:pt x="497" y="71"/>
                  </a:lnTo>
                  <a:lnTo>
                    <a:pt x="494" y="74"/>
                  </a:lnTo>
                  <a:lnTo>
                    <a:pt x="492" y="76"/>
                  </a:lnTo>
                  <a:lnTo>
                    <a:pt x="487" y="76"/>
                  </a:lnTo>
                  <a:lnTo>
                    <a:pt x="485" y="76"/>
                  </a:lnTo>
                  <a:lnTo>
                    <a:pt x="480" y="76"/>
                  </a:lnTo>
                  <a:lnTo>
                    <a:pt x="475" y="76"/>
                  </a:lnTo>
                  <a:lnTo>
                    <a:pt x="471" y="76"/>
                  </a:lnTo>
                  <a:lnTo>
                    <a:pt x="466" y="76"/>
                  </a:lnTo>
                  <a:lnTo>
                    <a:pt x="461" y="76"/>
                  </a:lnTo>
                  <a:lnTo>
                    <a:pt x="459" y="74"/>
                  </a:lnTo>
                  <a:lnTo>
                    <a:pt x="456" y="71"/>
                  </a:lnTo>
                  <a:lnTo>
                    <a:pt x="456" y="67"/>
                  </a:lnTo>
                  <a:lnTo>
                    <a:pt x="454" y="62"/>
                  </a:lnTo>
                  <a:lnTo>
                    <a:pt x="459" y="64"/>
                  </a:lnTo>
                  <a:lnTo>
                    <a:pt x="461" y="64"/>
                  </a:lnTo>
                  <a:lnTo>
                    <a:pt x="466" y="67"/>
                  </a:lnTo>
                  <a:lnTo>
                    <a:pt x="468" y="67"/>
                  </a:lnTo>
                  <a:lnTo>
                    <a:pt x="468" y="62"/>
                  </a:lnTo>
                  <a:lnTo>
                    <a:pt x="468" y="59"/>
                  </a:lnTo>
                  <a:lnTo>
                    <a:pt x="466" y="55"/>
                  </a:lnTo>
                  <a:lnTo>
                    <a:pt x="466" y="52"/>
                  </a:lnTo>
                  <a:lnTo>
                    <a:pt x="463" y="50"/>
                  </a:lnTo>
                  <a:lnTo>
                    <a:pt x="461" y="48"/>
                  </a:lnTo>
                  <a:lnTo>
                    <a:pt x="456" y="48"/>
                  </a:lnTo>
                  <a:lnTo>
                    <a:pt x="454" y="48"/>
                  </a:lnTo>
                  <a:lnTo>
                    <a:pt x="449" y="48"/>
                  </a:lnTo>
                  <a:lnTo>
                    <a:pt x="442" y="45"/>
                  </a:lnTo>
                  <a:lnTo>
                    <a:pt x="435" y="43"/>
                  </a:lnTo>
                  <a:lnTo>
                    <a:pt x="430" y="36"/>
                  </a:lnTo>
                  <a:lnTo>
                    <a:pt x="428" y="31"/>
                  </a:lnTo>
                  <a:lnTo>
                    <a:pt x="426" y="26"/>
                  </a:lnTo>
                  <a:lnTo>
                    <a:pt x="423" y="19"/>
                  </a:lnTo>
                  <a:lnTo>
                    <a:pt x="419" y="17"/>
                  </a:lnTo>
                  <a:lnTo>
                    <a:pt x="407" y="12"/>
                  </a:lnTo>
                  <a:lnTo>
                    <a:pt x="402" y="10"/>
                  </a:lnTo>
                  <a:lnTo>
                    <a:pt x="395" y="7"/>
                  </a:lnTo>
                  <a:lnTo>
                    <a:pt x="388" y="7"/>
                  </a:lnTo>
                  <a:lnTo>
                    <a:pt x="381" y="5"/>
                  </a:lnTo>
                  <a:lnTo>
                    <a:pt x="374" y="3"/>
                  </a:lnTo>
                  <a:lnTo>
                    <a:pt x="366" y="0"/>
                  </a:lnTo>
                  <a:lnTo>
                    <a:pt x="362" y="0"/>
                  </a:lnTo>
                  <a:lnTo>
                    <a:pt x="357" y="0"/>
                  </a:lnTo>
                  <a:lnTo>
                    <a:pt x="352" y="0"/>
                  </a:lnTo>
                  <a:lnTo>
                    <a:pt x="348" y="3"/>
                  </a:lnTo>
                  <a:lnTo>
                    <a:pt x="336" y="3"/>
                  </a:lnTo>
                  <a:lnTo>
                    <a:pt x="322" y="5"/>
                  </a:lnTo>
                  <a:lnTo>
                    <a:pt x="310" y="5"/>
                  </a:lnTo>
                  <a:lnTo>
                    <a:pt x="298" y="7"/>
                  </a:lnTo>
                  <a:lnTo>
                    <a:pt x="291" y="7"/>
                  </a:lnTo>
                  <a:lnTo>
                    <a:pt x="288" y="7"/>
                  </a:lnTo>
                  <a:lnTo>
                    <a:pt x="286" y="10"/>
                  </a:lnTo>
                  <a:lnTo>
                    <a:pt x="281" y="15"/>
                  </a:lnTo>
                  <a:lnTo>
                    <a:pt x="286" y="22"/>
                  </a:lnTo>
                  <a:lnTo>
                    <a:pt x="288" y="26"/>
                  </a:lnTo>
                  <a:lnTo>
                    <a:pt x="293" y="31"/>
                  </a:lnTo>
                  <a:lnTo>
                    <a:pt x="296" y="38"/>
                  </a:lnTo>
                  <a:lnTo>
                    <a:pt x="300" y="43"/>
                  </a:lnTo>
                  <a:lnTo>
                    <a:pt x="305" y="50"/>
                  </a:lnTo>
                  <a:lnTo>
                    <a:pt x="310" y="57"/>
                  </a:lnTo>
                  <a:lnTo>
                    <a:pt x="312" y="64"/>
                  </a:lnTo>
                  <a:lnTo>
                    <a:pt x="312" y="76"/>
                  </a:lnTo>
                  <a:lnTo>
                    <a:pt x="312" y="88"/>
                  </a:lnTo>
                  <a:lnTo>
                    <a:pt x="312" y="100"/>
                  </a:lnTo>
                  <a:lnTo>
                    <a:pt x="312" y="112"/>
                  </a:lnTo>
                  <a:lnTo>
                    <a:pt x="312" y="114"/>
                  </a:lnTo>
                  <a:lnTo>
                    <a:pt x="312" y="116"/>
                  </a:lnTo>
                  <a:lnTo>
                    <a:pt x="312" y="121"/>
                  </a:lnTo>
                  <a:lnTo>
                    <a:pt x="312" y="123"/>
                  </a:lnTo>
                  <a:lnTo>
                    <a:pt x="312" y="128"/>
                  </a:lnTo>
                  <a:lnTo>
                    <a:pt x="312" y="130"/>
                  </a:lnTo>
                  <a:lnTo>
                    <a:pt x="310" y="133"/>
                  </a:lnTo>
                  <a:lnTo>
                    <a:pt x="305" y="133"/>
                  </a:lnTo>
                  <a:lnTo>
                    <a:pt x="298" y="133"/>
                  </a:lnTo>
                  <a:lnTo>
                    <a:pt x="291" y="135"/>
                  </a:lnTo>
                  <a:lnTo>
                    <a:pt x="284" y="138"/>
                  </a:lnTo>
                  <a:lnTo>
                    <a:pt x="274" y="140"/>
                  </a:lnTo>
                  <a:lnTo>
                    <a:pt x="267" y="140"/>
                  </a:lnTo>
                  <a:lnTo>
                    <a:pt x="260" y="140"/>
                  </a:lnTo>
                  <a:lnTo>
                    <a:pt x="253" y="140"/>
                  </a:lnTo>
                  <a:lnTo>
                    <a:pt x="244" y="138"/>
                  </a:lnTo>
                  <a:lnTo>
                    <a:pt x="229" y="135"/>
                  </a:lnTo>
                  <a:lnTo>
                    <a:pt x="215" y="130"/>
                  </a:lnTo>
                  <a:lnTo>
                    <a:pt x="199" y="128"/>
                  </a:lnTo>
                  <a:lnTo>
                    <a:pt x="184" y="126"/>
                  </a:lnTo>
                  <a:lnTo>
                    <a:pt x="177" y="126"/>
                  </a:lnTo>
                  <a:lnTo>
                    <a:pt x="170" y="128"/>
                  </a:lnTo>
                  <a:lnTo>
                    <a:pt x="163" y="133"/>
                  </a:lnTo>
                  <a:lnTo>
                    <a:pt x="158" y="138"/>
                  </a:lnTo>
                  <a:lnTo>
                    <a:pt x="158" y="140"/>
                  </a:lnTo>
                  <a:lnTo>
                    <a:pt x="158" y="145"/>
                  </a:lnTo>
                  <a:lnTo>
                    <a:pt x="156" y="147"/>
                  </a:lnTo>
                  <a:lnTo>
                    <a:pt x="156" y="149"/>
                  </a:lnTo>
                  <a:lnTo>
                    <a:pt x="154" y="152"/>
                  </a:lnTo>
                  <a:lnTo>
                    <a:pt x="149" y="152"/>
                  </a:lnTo>
                  <a:lnTo>
                    <a:pt x="147" y="152"/>
                  </a:lnTo>
                  <a:lnTo>
                    <a:pt x="142" y="152"/>
                  </a:lnTo>
                  <a:lnTo>
                    <a:pt x="139" y="152"/>
                  </a:lnTo>
                  <a:lnTo>
                    <a:pt x="137" y="154"/>
                  </a:lnTo>
                  <a:lnTo>
                    <a:pt x="137" y="157"/>
                  </a:lnTo>
                  <a:lnTo>
                    <a:pt x="137" y="159"/>
                  </a:lnTo>
                  <a:lnTo>
                    <a:pt x="137" y="161"/>
                  </a:lnTo>
                  <a:lnTo>
                    <a:pt x="135" y="161"/>
                  </a:lnTo>
                  <a:lnTo>
                    <a:pt x="130" y="161"/>
                  </a:lnTo>
                  <a:lnTo>
                    <a:pt x="128" y="164"/>
                  </a:lnTo>
                  <a:lnTo>
                    <a:pt x="125" y="164"/>
                  </a:lnTo>
                  <a:lnTo>
                    <a:pt x="125" y="166"/>
                  </a:lnTo>
                  <a:lnTo>
                    <a:pt x="123" y="168"/>
                  </a:lnTo>
                  <a:lnTo>
                    <a:pt x="123" y="171"/>
                  </a:lnTo>
                  <a:lnTo>
                    <a:pt x="118" y="178"/>
                  </a:lnTo>
                  <a:lnTo>
                    <a:pt x="116" y="183"/>
                  </a:lnTo>
                  <a:lnTo>
                    <a:pt x="111" y="187"/>
                  </a:lnTo>
                  <a:lnTo>
                    <a:pt x="106" y="190"/>
                  </a:lnTo>
                  <a:lnTo>
                    <a:pt x="104" y="190"/>
                  </a:lnTo>
                  <a:lnTo>
                    <a:pt x="104" y="190"/>
                  </a:lnTo>
                  <a:lnTo>
                    <a:pt x="102" y="192"/>
                  </a:lnTo>
                  <a:lnTo>
                    <a:pt x="102" y="192"/>
                  </a:lnTo>
                  <a:lnTo>
                    <a:pt x="97" y="194"/>
                  </a:lnTo>
                  <a:lnTo>
                    <a:pt x="90" y="197"/>
                  </a:lnTo>
                  <a:lnTo>
                    <a:pt x="83" y="201"/>
                  </a:lnTo>
                  <a:lnTo>
                    <a:pt x="83" y="204"/>
                  </a:lnTo>
                  <a:lnTo>
                    <a:pt x="83" y="206"/>
                  </a:lnTo>
                  <a:lnTo>
                    <a:pt x="83" y="211"/>
                  </a:lnTo>
                  <a:lnTo>
                    <a:pt x="83" y="216"/>
                  </a:lnTo>
                  <a:lnTo>
                    <a:pt x="83" y="220"/>
                  </a:lnTo>
                  <a:lnTo>
                    <a:pt x="83" y="228"/>
                  </a:lnTo>
                  <a:lnTo>
                    <a:pt x="78" y="228"/>
                  </a:lnTo>
                  <a:lnTo>
                    <a:pt x="73" y="230"/>
                  </a:lnTo>
                  <a:lnTo>
                    <a:pt x="73" y="235"/>
                  </a:lnTo>
                  <a:lnTo>
                    <a:pt x="76" y="237"/>
                  </a:lnTo>
                  <a:lnTo>
                    <a:pt x="80" y="239"/>
                  </a:lnTo>
                  <a:lnTo>
                    <a:pt x="80" y="244"/>
                  </a:lnTo>
                  <a:lnTo>
                    <a:pt x="83" y="249"/>
                  </a:lnTo>
                  <a:lnTo>
                    <a:pt x="80" y="251"/>
                  </a:lnTo>
                  <a:lnTo>
                    <a:pt x="80" y="254"/>
                  </a:lnTo>
                  <a:lnTo>
                    <a:pt x="78" y="256"/>
                  </a:lnTo>
                  <a:lnTo>
                    <a:pt x="76" y="258"/>
                  </a:lnTo>
                  <a:lnTo>
                    <a:pt x="78" y="263"/>
                  </a:lnTo>
                  <a:lnTo>
                    <a:pt x="83" y="265"/>
                  </a:lnTo>
                  <a:lnTo>
                    <a:pt x="87" y="268"/>
                  </a:lnTo>
                  <a:lnTo>
                    <a:pt x="90" y="273"/>
                  </a:lnTo>
                  <a:lnTo>
                    <a:pt x="87" y="277"/>
                  </a:lnTo>
                  <a:lnTo>
                    <a:pt x="87" y="282"/>
                  </a:lnTo>
                  <a:lnTo>
                    <a:pt x="85" y="284"/>
                  </a:lnTo>
                  <a:lnTo>
                    <a:pt x="80" y="284"/>
                  </a:lnTo>
                  <a:lnTo>
                    <a:pt x="78" y="280"/>
                  </a:lnTo>
                  <a:lnTo>
                    <a:pt x="73" y="277"/>
                  </a:lnTo>
                  <a:lnTo>
                    <a:pt x="71" y="280"/>
                  </a:lnTo>
                  <a:lnTo>
                    <a:pt x="69" y="287"/>
                  </a:lnTo>
                  <a:lnTo>
                    <a:pt x="66" y="289"/>
                  </a:lnTo>
                  <a:lnTo>
                    <a:pt x="66" y="294"/>
                  </a:lnTo>
                  <a:lnTo>
                    <a:pt x="66" y="296"/>
                  </a:lnTo>
                  <a:lnTo>
                    <a:pt x="64" y="299"/>
                  </a:lnTo>
                  <a:lnTo>
                    <a:pt x="59" y="303"/>
                  </a:lnTo>
                  <a:lnTo>
                    <a:pt x="54" y="306"/>
                  </a:lnTo>
                  <a:lnTo>
                    <a:pt x="50" y="310"/>
                  </a:lnTo>
                  <a:lnTo>
                    <a:pt x="45" y="313"/>
                  </a:lnTo>
                  <a:lnTo>
                    <a:pt x="40" y="315"/>
                  </a:lnTo>
                  <a:lnTo>
                    <a:pt x="38" y="317"/>
                  </a:lnTo>
                  <a:lnTo>
                    <a:pt x="38" y="320"/>
                  </a:lnTo>
                  <a:lnTo>
                    <a:pt x="38" y="325"/>
                  </a:lnTo>
                  <a:lnTo>
                    <a:pt x="35" y="332"/>
                  </a:lnTo>
                  <a:lnTo>
                    <a:pt x="35" y="339"/>
                  </a:lnTo>
                  <a:lnTo>
                    <a:pt x="35" y="346"/>
                  </a:lnTo>
                  <a:lnTo>
                    <a:pt x="35" y="353"/>
                  </a:lnTo>
                  <a:lnTo>
                    <a:pt x="33" y="358"/>
                  </a:lnTo>
                  <a:lnTo>
                    <a:pt x="33" y="362"/>
                  </a:lnTo>
                  <a:lnTo>
                    <a:pt x="33" y="367"/>
                  </a:lnTo>
                  <a:lnTo>
                    <a:pt x="31" y="370"/>
                  </a:lnTo>
                  <a:lnTo>
                    <a:pt x="28" y="370"/>
                  </a:lnTo>
                  <a:lnTo>
                    <a:pt x="26" y="372"/>
                  </a:lnTo>
                  <a:lnTo>
                    <a:pt x="24" y="374"/>
                  </a:lnTo>
                  <a:lnTo>
                    <a:pt x="24" y="379"/>
                  </a:lnTo>
                  <a:lnTo>
                    <a:pt x="24" y="398"/>
                  </a:lnTo>
                  <a:lnTo>
                    <a:pt x="21" y="419"/>
                  </a:lnTo>
                  <a:lnTo>
                    <a:pt x="21" y="438"/>
                  </a:lnTo>
                  <a:lnTo>
                    <a:pt x="21" y="459"/>
                  </a:lnTo>
                  <a:lnTo>
                    <a:pt x="21" y="467"/>
                  </a:lnTo>
                  <a:lnTo>
                    <a:pt x="19" y="474"/>
                  </a:lnTo>
                  <a:lnTo>
                    <a:pt x="16" y="481"/>
                  </a:lnTo>
                  <a:lnTo>
                    <a:pt x="14" y="488"/>
                  </a:lnTo>
                  <a:lnTo>
                    <a:pt x="12" y="497"/>
                  </a:lnTo>
                  <a:lnTo>
                    <a:pt x="9" y="507"/>
                  </a:lnTo>
                  <a:lnTo>
                    <a:pt x="5" y="516"/>
                  </a:lnTo>
                  <a:lnTo>
                    <a:pt x="2" y="526"/>
                  </a:lnTo>
                  <a:lnTo>
                    <a:pt x="2" y="528"/>
                  </a:lnTo>
                  <a:lnTo>
                    <a:pt x="2" y="531"/>
                  </a:lnTo>
                  <a:lnTo>
                    <a:pt x="0" y="533"/>
                  </a:lnTo>
                  <a:lnTo>
                    <a:pt x="0" y="535"/>
                  </a:lnTo>
                  <a:lnTo>
                    <a:pt x="7" y="533"/>
                  </a:lnTo>
                  <a:lnTo>
                    <a:pt x="12" y="531"/>
                  </a:lnTo>
                  <a:lnTo>
                    <a:pt x="19" y="526"/>
                  </a:lnTo>
                  <a:lnTo>
                    <a:pt x="26" y="523"/>
                  </a:lnTo>
                  <a:lnTo>
                    <a:pt x="33" y="521"/>
                  </a:lnTo>
                  <a:lnTo>
                    <a:pt x="42" y="521"/>
                  </a:lnTo>
                  <a:lnTo>
                    <a:pt x="52" y="519"/>
                  </a:lnTo>
                  <a:lnTo>
                    <a:pt x="59" y="519"/>
                  </a:lnTo>
                  <a:lnTo>
                    <a:pt x="61" y="519"/>
                  </a:lnTo>
                  <a:lnTo>
                    <a:pt x="64" y="516"/>
                  </a:lnTo>
                  <a:lnTo>
                    <a:pt x="64" y="516"/>
                  </a:lnTo>
                  <a:lnTo>
                    <a:pt x="64" y="514"/>
                  </a:lnTo>
                  <a:lnTo>
                    <a:pt x="66" y="512"/>
                  </a:lnTo>
                  <a:lnTo>
                    <a:pt x="66" y="507"/>
                  </a:lnTo>
                  <a:lnTo>
                    <a:pt x="66" y="502"/>
                  </a:lnTo>
                  <a:lnTo>
                    <a:pt x="69" y="500"/>
                  </a:lnTo>
                  <a:lnTo>
                    <a:pt x="69" y="495"/>
                  </a:lnTo>
                  <a:lnTo>
                    <a:pt x="69" y="490"/>
                  </a:lnTo>
                  <a:lnTo>
                    <a:pt x="66" y="488"/>
                  </a:lnTo>
                  <a:lnTo>
                    <a:pt x="61" y="486"/>
                  </a:lnTo>
                  <a:lnTo>
                    <a:pt x="59" y="483"/>
                  </a:lnTo>
                  <a:lnTo>
                    <a:pt x="57" y="478"/>
                  </a:lnTo>
                  <a:lnTo>
                    <a:pt x="57" y="474"/>
                  </a:lnTo>
                  <a:lnTo>
                    <a:pt x="57" y="469"/>
                  </a:lnTo>
                  <a:lnTo>
                    <a:pt x="59" y="462"/>
                  </a:lnTo>
                  <a:lnTo>
                    <a:pt x="59" y="455"/>
                  </a:lnTo>
                  <a:lnTo>
                    <a:pt x="59" y="450"/>
                  </a:lnTo>
                  <a:lnTo>
                    <a:pt x="59" y="443"/>
                  </a:lnTo>
                  <a:lnTo>
                    <a:pt x="69" y="445"/>
                  </a:lnTo>
                  <a:lnTo>
                    <a:pt x="76" y="445"/>
                  </a:lnTo>
                  <a:lnTo>
                    <a:pt x="85" y="448"/>
                  </a:lnTo>
                  <a:lnTo>
                    <a:pt x="95" y="450"/>
                  </a:lnTo>
                  <a:lnTo>
                    <a:pt x="92" y="455"/>
                  </a:lnTo>
                  <a:lnTo>
                    <a:pt x="92" y="462"/>
                  </a:lnTo>
                  <a:lnTo>
                    <a:pt x="90" y="469"/>
                  </a:lnTo>
                  <a:lnTo>
                    <a:pt x="87" y="474"/>
                  </a:lnTo>
                  <a:lnTo>
                    <a:pt x="85" y="476"/>
                  </a:lnTo>
                  <a:lnTo>
                    <a:pt x="83" y="478"/>
                  </a:lnTo>
                  <a:lnTo>
                    <a:pt x="80" y="481"/>
                  </a:lnTo>
                  <a:lnTo>
                    <a:pt x="80" y="483"/>
                  </a:lnTo>
                  <a:lnTo>
                    <a:pt x="80" y="486"/>
                  </a:lnTo>
                  <a:lnTo>
                    <a:pt x="83" y="488"/>
                  </a:lnTo>
                  <a:lnTo>
                    <a:pt x="83" y="493"/>
                  </a:lnTo>
                  <a:lnTo>
                    <a:pt x="80" y="495"/>
                  </a:lnTo>
                  <a:lnTo>
                    <a:pt x="78" y="495"/>
                  </a:lnTo>
                  <a:lnTo>
                    <a:pt x="76" y="497"/>
                  </a:lnTo>
                  <a:lnTo>
                    <a:pt x="76" y="497"/>
                  </a:lnTo>
                  <a:lnTo>
                    <a:pt x="76" y="502"/>
                  </a:lnTo>
                  <a:lnTo>
                    <a:pt x="76" y="504"/>
                  </a:lnTo>
                  <a:lnTo>
                    <a:pt x="78" y="507"/>
                  </a:lnTo>
                  <a:lnTo>
                    <a:pt x="78" y="509"/>
                  </a:lnTo>
                  <a:lnTo>
                    <a:pt x="78" y="512"/>
                  </a:lnTo>
                  <a:lnTo>
                    <a:pt x="78" y="516"/>
                  </a:lnTo>
                  <a:lnTo>
                    <a:pt x="76" y="519"/>
                  </a:lnTo>
                  <a:lnTo>
                    <a:pt x="76" y="521"/>
                  </a:lnTo>
                  <a:lnTo>
                    <a:pt x="73" y="526"/>
                  </a:lnTo>
                  <a:lnTo>
                    <a:pt x="73" y="528"/>
                  </a:lnTo>
                  <a:lnTo>
                    <a:pt x="76" y="531"/>
                  </a:lnTo>
                  <a:lnTo>
                    <a:pt x="76" y="535"/>
                  </a:lnTo>
                  <a:lnTo>
                    <a:pt x="76" y="538"/>
                  </a:lnTo>
                  <a:lnTo>
                    <a:pt x="76" y="542"/>
                  </a:lnTo>
                  <a:lnTo>
                    <a:pt x="78" y="547"/>
                  </a:lnTo>
                  <a:lnTo>
                    <a:pt x="80" y="549"/>
                  </a:lnTo>
                  <a:lnTo>
                    <a:pt x="80" y="552"/>
                  </a:lnTo>
                  <a:lnTo>
                    <a:pt x="80" y="549"/>
                  </a:lnTo>
                  <a:lnTo>
                    <a:pt x="80" y="549"/>
                  </a:lnTo>
                  <a:lnTo>
                    <a:pt x="83" y="549"/>
                  </a:lnTo>
                  <a:lnTo>
                    <a:pt x="83" y="547"/>
                  </a:lnTo>
                  <a:lnTo>
                    <a:pt x="85" y="538"/>
                  </a:lnTo>
                  <a:lnTo>
                    <a:pt x="87" y="528"/>
                  </a:lnTo>
                  <a:lnTo>
                    <a:pt x="90" y="519"/>
                  </a:lnTo>
                  <a:lnTo>
                    <a:pt x="92" y="509"/>
                  </a:lnTo>
                  <a:lnTo>
                    <a:pt x="92" y="500"/>
                  </a:lnTo>
                  <a:lnTo>
                    <a:pt x="95" y="490"/>
                  </a:lnTo>
                  <a:lnTo>
                    <a:pt x="97" y="481"/>
                  </a:lnTo>
                  <a:lnTo>
                    <a:pt x="99" y="474"/>
                  </a:lnTo>
                  <a:lnTo>
                    <a:pt x="102" y="474"/>
                  </a:lnTo>
                  <a:lnTo>
                    <a:pt x="104" y="474"/>
                  </a:lnTo>
                  <a:lnTo>
                    <a:pt x="104" y="474"/>
                  </a:lnTo>
                  <a:lnTo>
                    <a:pt x="104" y="476"/>
                  </a:lnTo>
                  <a:lnTo>
                    <a:pt x="106" y="476"/>
                  </a:lnTo>
                  <a:lnTo>
                    <a:pt x="111" y="476"/>
                  </a:lnTo>
                  <a:lnTo>
                    <a:pt x="113" y="476"/>
                  </a:lnTo>
                  <a:lnTo>
                    <a:pt x="116" y="476"/>
                  </a:lnTo>
                  <a:lnTo>
                    <a:pt x="118" y="478"/>
                  </a:lnTo>
                  <a:lnTo>
                    <a:pt x="116" y="481"/>
                  </a:lnTo>
                  <a:lnTo>
                    <a:pt x="116" y="483"/>
                  </a:lnTo>
                  <a:lnTo>
                    <a:pt x="116" y="486"/>
                  </a:lnTo>
                  <a:lnTo>
                    <a:pt x="118" y="486"/>
                  </a:lnTo>
                  <a:lnTo>
                    <a:pt x="118" y="486"/>
                  </a:lnTo>
                  <a:lnTo>
                    <a:pt x="121" y="486"/>
                  </a:lnTo>
                  <a:lnTo>
                    <a:pt x="123" y="486"/>
                  </a:lnTo>
                  <a:lnTo>
                    <a:pt x="123" y="488"/>
                  </a:lnTo>
                  <a:lnTo>
                    <a:pt x="123" y="490"/>
                  </a:lnTo>
                  <a:lnTo>
                    <a:pt x="123" y="493"/>
                  </a:lnTo>
                  <a:lnTo>
                    <a:pt x="123" y="493"/>
                  </a:lnTo>
                  <a:lnTo>
                    <a:pt x="118" y="495"/>
                  </a:lnTo>
                  <a:lnTo>
                    <a:pt x="116" y="504"/>
                  </a:lnTo>
                  <a:lnTo>
                    <a:pt x="113" y="514"/>
                  </a:lnTo>
                  <a:lnTo>
                    <a:pt x="111" y="521"/>
                  </a:lnTo>
                  <a:lnTo>
                    <a:pt x="111" y="523"/>
                  </a:lnTo>
                  <a:lnTo>
                    <a:pt x="109" y="526"/>
                  </a:lnTo>
                  <a:lnTo>
                    <a:pt x="109" y="528"/>
                  </a:lnTo>
                  <a:lnTo>
                    <a:pt x="111" y="531"/>
                  </a:lnTo>
                  <a:lnTo>
                    <a:pt x="111" y="533"/>
                  </a:lnTo>
                  <a:lnTo>
                    <a:pt x="113" y="538"/>
                  </a:lnTo>
                  <a:lnTo>
                    <a:pt x="113" y="540"/>
                  </a:lnTo>
                  <a:lnTo>
                    <a:pt x="113" y="545"/>
                  </a:lnTo>
                  <a:lnTo>
                    <a:pt x="111" y="549"/>
                  </a:lnTo>
                  <a:lnTo>
                    <a:pt x="111" y="554"/>
                  </a:lnTo>
                  <a:lnTo>
                    <a:pt x="111" y="559"/>
                  </a:lnTo>
                  <a:lnTo>
                    <a:pt x="113" y="564"/>
                  </a:lnTo>
                  <a:lnTo>
                    <a:pt x="116" y="564"/>
                  </a:lnTo>
                  <a:lnTo>
                    <a:pt x="121" y="561"/>
                  </a:lnTo>
                  <a:lnTo>
                    <a:pt x="123" y="561"/>
                  </a:lnTo>
                  <a:lnTo>
                    <a:pt x="125" y="561"/>
                  </a:lnTo>
                  <a:lnTo>
                    <a:pt x="128" y="557"/>
                  </a:lnTo>
                  <a:lnTo>
                    <a:pt x="130" y="557"/>
                  </a:lnTo>
                  <a:lnTo>
                    <a:pt x="135" y="557"/>
                  </a:lnTo>
                  <a:lnTo>
                    <a:pt x="137" y="557"/>
                  </a:lnTo>
                  <a:lnTo>
                    <a:pt x="139" y="559"/>
                  </a:lnTo>
                  <a:lnTo>
                    <a:pt x="139" y="559"/>
                  </a:lnTo>
                  <a:lnTo>
                    <a:pt x="142" y="561"/>
                  </a:lnTo>
                  <a:lnTo>
                    <a:pt x="142" y="559"/>
                  </a:lnTo>
                  <a:lnTo>
                    <a:pt x="144" y="554"/>
                  </a:lnTo>
                  <a:lnTo>
                    <a:pt x="147" y="549"/>
                  </a:lnTo>
                  <a:lnTo>
                    <a:pt x="147" y="545"/>
                  </a:lnTo>
                  <a:lnTo>
                    <a:pt x="149" y="540"/>
                  </a:lnTo>
                  <a:lnTo>
                    <a:pt x="154" y="538"/>
                  </a:lnTo>
                  <a:lnTo>
                    <a:pt x="156" y="538"/>
                  </a:lnTo>
                  <a:lnTo>
                    <a:pt x="158" y="533"/>
                  </a:lnTo>
                  <a:lnTo>
                    <a:pt x="158" y="528"/>
                  </a:lnTo>
                  <a:lnTo>
                    <a:pt x="158" y="523"/>
                  </a:lnTo>
                  <a:lnTo>
                    <a:pt x="161" y="523"/>
                  </a:lnTo>
                  <a:lnTo>
                    <a:pt x="163" y="521"/>
                  </a:lnTo>
                  <a:lnTo>
                    <a:pt x="163" y="521"/>
                  </a:lnTo>
                  <a:lnTo>
                    <a:pt x="165" y="521"/>
                  </a:lnTo>
                  <a:lnTo>
                    <a:pt x="165" y="519"/>
                  </a:lnTo>
                  <a:lnTo>
                    <a:pt x="165" y="516"/>
                  </a:lnTo>
                  <a:lnTo>
                    <a:pt x="163" y="516"/>
                  </a:lnTo>
                  <a:lnTo>
                    <a:pt x="161" y="516"/>
                  </a:lnTo>
                  <a:lnTo>
                    <a:pt x="158" y="516"/>
                  </a:lnTo>
                  <a:lnTo>
                    <a:pt x="158" y="514"/>
                  </a:lnTo>
                  <a:lnTo>
                    <a:pt x="158" y="512"/>
                  </a:lnTo>
                  <a:lnTo>
                    <a:pt x="156" y="512"/>
                  </a:lnTo>
                  <a:lnTo>
                    <a:pt x="154" y="509"/>
                  </a:lnTo>
                  <a:lnTo>
                    <a:pt x="154" y="509"/>
                  </a:lnTo>
                  <a:lnTo>
                    <a:pt x="154" y="507"/>
                  </a:lnTo>
                  <a:lnTo>
                    <a:pt x="154" y="504"/>
                  </a:lnTo>
                  <a:lnTo>
                    <a:pt x="156" y="502"/>
                  </a:lnTo>
                  <a:lnTo>
                    <a:pt x="158" y="500"/>
                  </a:lnTo>
                  <a:lnTo>
                    <a:pt x="158" y="495"/>
                  </a:lnTo>
                  <a:lnTo>
                    <a:pt x="161" y="493"/>
                  </a:lnTo>
                  <a:lnTo>
                    <a:pt x="161" y="493"/>
                  </a:lnTo>
                  <a:lnTo>
                    <a:pt x="161" y="490"/>
                  </a:lnTo>
                  <a:lnTo>
                    <a:pt x="163" y="490"/>
                  </a:lnTo>
                  <a:lnTo>
                    <a:pt x="163" y="490"/>
                  </a:lnTo>
                  <a:lnTo>
                    <a:pt x="168" y="495"/>
                  </a:lnTo>
                  <a:lnTo>
                    <a:pt x="173" y="500"/>
                  </a:lnTo>
                  <a:lnTo>
                    <a:pt x="180" y="502"/>
                  </a:lnTo>
                  <a:lnTo>
                    <a:pt x="184" y="507"/>
                  </a:lnTo>
                  <a:lnTo>
                    <a:pt x="187" y="509"/>
                  </a:lnTo>
                  <a:lnTo>
                    <a:pt x="189" y="512"/>
                  </a:lnTo>
                  <a:lnTo>
                    <a:pt x="191" y="514"/>
                  </a:lnTo>
                  <a:lnTo>
                    <a:pt x="194" y="514"/>
                  </a:lnTo>
                  <a:lnTo>
                    <a:pt x="196" y="516"/>
                  </a:lnTo>
                  <a:lnTo>
                    <a:pt x="194" y="519"/>
                  </a:lnTo>
                  <a:lnTo>
                    <a:pt x="194" y="523"/>
                  </a:lnTo>
                  <a:lnTo>
                    <a:pt x="194" y="526"/>
                  </a:lnTo>
                  <a:lnTo>
                    <a:pt x="196" y="523"/>
                  </a:lnTo>
                  <a:lnTo>
                    <a:pt x="201" y="523"/>
                  </a:lnTo>
                  <a:lnTo>
                    <a:pt x="203" y="521"/>
                  </a:lnTo>
                  <a:lnTo>
                    <a:pt x="206" y="521"/>
                  </a:lnTo>
                  <a:lnTo>
                    <a:pt x="208" y="523"/>
                  </a:lnTo>
                  <a:lnTo>
                    <a:pt x="208" y="526"/>
                  </a:lnTo>
                  <a:lnTo>
                    <a:pt x="210" y="528"/>
                  </a:lnTo>
                  <a:lnTo>
                    <a:pt x="210" y="531"/>
                  </a:lnTo>
                  <a:lnTo>
                    <a:pt x="213" y="528"/>
                  </a:lnTo>
                  <a:lnTo>
                    <a:pt x="215" y="528"/>
                  </a:lnTo>
                  <a:lnTo>
                    <a:pt x="218" y="528"/>
                  </a:lnTo>
                  <a:lnTo>
                    <a:pt x="218" y="528"/>
                  </a:lnTo>
                  <a:lnTo>
                    <a:pt x="220" y="531"/>
                  </a:lnTo>
                  <a:lnTo>
                    <a:pt x="220" y="535"/>
                  </a:lnTo>
                  <a:lnTo>
                    <a:pt x="218" y="538"/>
                  </a:lnTo>
                  <a:lnTo>
                    <a:pt x="218" y="540"/>
                  </a:lnTo>
                  <a:lnTo>
                    <a:pt x="215" y="542"/>
                  </a:lnTo>
                  <a:lnTo>
                    <a:pt x="215" y="547"/>
                  </a:lnTo>
                  <a:lnTo>
                    <a:pt x="213" y="549"/>
                  </a:lnTo>
                  <a:lnTo>
                    <a:pt x="210" y="552"/>
                  </a:lnTo>
                  <a:lnTo>
                    <a:pt x="208" y="552"/>
                  </a:lnTo>
                  <a:lnTo>
                    <a:pt x="206" y="552"/>
                  </a:lnTo>
                  <a:lnTo>
                    <a:pt x="203" y="552"/>
                  </a:lnTo>
                  <a:lnTo>
                    <a:pt x="203" y="554"/>
                  </a:lnTo>
                  <a:lnTo>
                    <a:pt x="203" y="559"/>
                  </a:lnTo>
                  <a:lnTo>
                    <a:pt x="206" y="559"/>
                  </a:lnTo>
                  <a:lnTo>
                    <a:pt x="208" y="559"/>
                  </a:lnTo>
                  <a:lnTo>
                    <a:pt x="210" y="561"/>
                  </a:lnTo>
                  <a:lnTo>
                    <a:pt x="213" y="564"/>
                  </a:lnTo>
                  <a:lnTo>
                    <a:pt x="213" y="566"/>
                  </a:lnTo>
                  <a:lnTo>
                    <a:pt x="210" y="568"/>
                  </a:lnTo>
                  <a:lnTo>
                    <a:pt x="210" y="571"/>
                  </a:lnTo>
                  <a:lnTo>
                    <a:pt x="206" y="571"/>
                  </a:lnTo>
                  <a:lnTo>
                    <a:pt x="203" y="573"/>
                  </a:lnTo>
                  <a:lnTo>
                    <a:pt x="203" y="575"/>
                  </a:lnTo>
                  <a:lnTo>
                    <a:pt x="201" y="580"/>
                  </a:lnTo>
                  <a:lnTo>
                    <a:pt x="199" y="585"/>
                  </a:lnTo>
                  <a:lnTo>
                    <a:pt x="196" y="587"/>
                  </a:lnTo>
                  <a:lnTo>
                    <a:pt x="194" y="587"/>
                  </a:lnTo>
                  <a:lnTo>
                    <a:pt x="191" y="587"/>
                  </a:lnTo>
                  <a:lnTo>
                    <a:pt x="187" y="587"/>
                  </a:lnTo>
                  <a:lnTo>
                    <a:pt x="182" y="585"/>
                  </a:lnTo>
                  <a:lnTo>
                    <a:pt x="177" y="587"/>
                  </a:lnTo>
                  <a:lnTo>
                    <a:pt x="173" y="592"/>
                  </a:lnTo>
                  <a:lnTo>
                    <a:pt x="173" y="592"/>
                  </a:lnTo>
                  <a:lnTo>
                    <a:pt x="170" y="594"/>
                  </a:lnTo>
                  <a:lnTo>
                    <a:pt x="168" y="594"/>
                  </a:lnTo>
                  <a:lnTo>
                    <a:pt x="165" y="594"/>
                  </a:lnTo>
                  <a:lnTo>
                    <a:pt x="163" y="594"/>
                  </a:lnTo>
                  <a:lnTo>
                    <a:pt x="161" y="594"/>
                  </a:lnTo>
                  <a:lnTo>
                    <a:pt x="161" y="597"/>
                  </a:lnTo>
                  <a:lnTo>
                    <a:pt x="158" y="597"/>
                  </a:lnTo>
                  <a:lnTo>
                    <a:pt x="154" y="599"/>
                  </a:lnTo>
                  <a:lnTo>
                    <a:pt x="151" y="604"/>
                  </a:lnTo>
                  <a:lnTo>
                    <a:pt x="149" y="606"/>
                  </a:lnTo>
                  <a:lnTo>
                    <a:pt x="144" y="609"/>
                  </a:lnTo>
                  <a:lnTo>
                    <a:pt x="142" y="613"/>
                  </a:lnTo>
                  <a:lnTo>
                    <a:pt x="137" y="618"/>
                  </a:lnTo>
                  <a:lnTo>
                    <a:pt x="135" y="623"/>
                  </a:lnTo>
                  <a:lnTo>
                    <a:pt x="135" y="628"/>
                  </a:lnTo>
                  <a:lnTo>
                    <a:pt x="137" y="632"/>
                  </a:lnTo>
                  <a:lnTo>
                    <a:pt x="137" y="639"/>
                  </a:lnTo>
                  <a:lnTo>
                    <a:pt x="137" y="646"/>
                  </a:lnTo>
                  <a:lnTo>
                    <a:pt x="137" y="651"/>
                  </a:lnTo>
                  <a:lnTo>
                    <a:pt x="137" y="656"/>
                  </a:lnTo>
                  <a:lnTo>
                    <a:pt x="135" y="658"/>
                  </a:lnTo>
                  <a:lnTo>
                    <a:pt x="130" y="661"/>
                  </a:lnTo>
                  <a:lnTo>
                    <a:pt x="125" y="665"/>
                  </a:lnTo>
                  <a:lnTo>
                    <a:pt x="123" y="668"/>
                  </a:lnTo>
                  <a:lnTo>
                    <a:pt x="123" y="673"/>
                  </a:lnTo>
                  <a:lnTo>
                    <a:pt x="121" y="675"/>
                  </a:lnTo>
                  <a:lnTo>
                    <a:pt x="116" y="677"/>
                  </a:lnTo>
                  <a:lnTo>
                    <a:pt x="113" y="677"/>
                  </a:lnTo>
                  <a:lnTo>
                    <a:pt x="109" y="675"/>
                  </a:lnTo>
                  <a:lnTo>
                    <a:pt x="104" y="673"/>
                  </a:lnTo>
                  <a:lnTo>
                    <a:pt x="102" y="670"/>
                  </a:lnTo>
                  <a:lnTo>
                    <a:pt x="104" y="677"/>
                  </a:lnTo>
                  <a:lnTo>
                    <a:pt x="104" y="682"/>
                  </a:lnTo>
                  <a:lnTo>
                    <a:pt x="106" y="689"/>
                  </a:lnTo>
                  <a:lnTo>
                    <a:pt x="106" y="696"/>
                  </a:lnTo>
                  <a:lnTo>
                    <a:pt x="106" y="699"/>
                  </a:lnTo>
                  <a:lnTo>
                    <a:pt x="106" y="703"/>
                  </a:lnTo>
                  <a:lnTo>
                    <a:pt x="104" y="706"/>
                  </a:lnTo>
                  <a:lnTo>
                    <a:pt x="102" y="708"/>
                  </a:lnTo>
                  <a:lnTo>
                    <a:pt x="99" y="710"/>
                  </a:lnTo>
                  <a:lnTo>
                    <a:pt x="99" y="713"/>
                  </a:lnTo>
                  <a:lnTo>
                    <a:pt x="99" y="713"/>
                  </a:lnTo>
                  <a:lnTo>
                    <a:pt x="99" y="717"/>
                  </a:lnTo>
                  <a:lnTo>
                    <a:pt x="99" y="722"/>
                  </a:lnTo>
                  <a:lnTo>
                    <a:pt x="99" y="725"/>
                  </a:lnTo>
                  <a:lnTo>
                    <a:pt x="102" y="725"/>
                  </a:lnTo>
                  <a:lnTo>
                    <a:pt x="104" y="722"/>
                  </a:lnTo>
                  <a:lnTo>
                    <a:pt x="109" y="720"/>
                  </a:lnTo>
                  <a:lnTo>
                    <a:pt x="111" y="717"/>
                  </a:lnTo>
                  <a:lnTo>
                    <a:pt x="116" y="717"/>
                  </a:lnTo>
                  <a:lnTo>
                    <a:pt x="118" y="720"/>
                  </a:lnTo>
                  <a:lnTo>
                    <a:pt x="118" y="722"/>
                  </a:lnTo>
                  <a:lnTo>
                    <a:pt x="118" y="725"/>
                  </a:lnTo>
                  <a:lnTo>
                    <a:pt x="121" y="727"/>
                  </a:lnTo>
                  <a:lnTo>
                    <a:pt x="123" y="729"/>
                  </a:lnTo>
                  <a:lnTo>
                    <a:pt x="125" y="732"/>
                  </a:lnTo>
                  <a:lnTo>
                    <a:pt x="130" y="732"/>
                  </a:lnTo>
                  <a:lnTo>
                    <a:pt x="132" y="729"/>
                  </a:lnTo>
                  <a:lnTo>
                    <a:pt x="137" y="729"/>
                  </a:lnTo>
                  <a:lnTo>
                    <a:pt x="139" y="729"/>
                  </a:lnTo>
                  <a:lnTo>
                    <a:pt x="142" y="732"/>
                  </a:lnTo>
                  <a:lnTo>
                    <a:pt x="144" y="734"/>
                  </a:lnTo>
                  <a:lnTo>
                    <a:pt x="147" y="736"/>
                  </a:lnTo>
                  <a:lnTo>
                    <a:pt x="149" y="736"/>
                  </a:lnTo>
                  <a:lnTo>
                    <a:pt x="151" y="736"/>
                  </a:lnTo>
                  <a:lnTo>
                    <a:pt x="156" y="736"/>
                  </a:lnTo>
                  <a:lnTo>
                    <a:pt x="158" y="736"/>
                  </a:lnTo>
                  <a:lnTo>
                    <a:pt x="161" y="736"/>
                  </a:lnTo>
                  <a:lnTo>
                    <a:pt x="163" y="739"/>
                  </a:lnTo>
                  <a:lnTo>
                    <a:pt x="168" y="741"/>
                  </a:lnTo>
                  <a:lnTo>
                    <a:pt x="170" y="741"/>
                  </a:lnTo>
                  <a:lnTo>
                    <a:pt x="170" y="744"/>
                  </a:lnTo>
                  <a:lnTo>
                    <a:pt x="173" y="744"/>
                  </a:lnTo>
                  <a:lnTo>
                    <a:pt x="173" y="744"/>
                  </a:lnTo>
                  <a:lnTo>
                    <a:pt x="175" y="744"/>
                  </a:lnTo>
                  <a:lnTo>
                    <a:pt x="180" y="748"/>
                  </a:lnTo>
                  <a:lnTo>
                    <a:pt x="187" y="751"/>
                  </a:lnTo>
                  <a:lnTo>
                    <a:pt x="194" y="753"/>
                  </a:lnTo>
                  <a:lnTo>
                    <a:pt x="199" y="753"/>
                  </a:lnTo>
                  <a:lnTo>
                    <a:pt x="203" y="753"/>
                  </a:lnTo>
                  <a:lnTo>
                    <a:pt x="208" y="755"/>
                  </a:lnTo>
                  <a:lnTo>
                    <a:pt x="213" y="758"/>
                  </a:lnTo>
                  <a:lnTo>
                    <a:pt x="215" y="758"/>
                  </a:lnTo>
                  <a:lnTo>
                    <a:pt x="218" y="753"/>
                  </a:lnTo>
                  <a:lnTo>
                    <a:pt x="218" y="744"/>
                  </a:lnTo>
                  <a:lnTo>
                    <a:pt x="218" y="736"/>
                  </a:lnTo>
                  <a:lnTo>
                    <a:pt x="218" y="729"/>
                  </a:lnTo>
                  <a:lnTo>
                    <a:pt x="218" y="727"/>
                  </a:lnTo>
                  <a:lnTo>
                    <a:pt x="218" y="725"/>
                  </a:lnTo>
                  <a:lnTo>
                    <a:pt x="218" y="720"/>
                  </a:lnTo>
                  <a:lnTo>
                    <a:pt x="218" y="717"/>
                  </a:lnTo>
                  <a:lnTo>
                    <a:pt x="218" y="713"/>
                  </a:lnTo>
                  <a:lnTo>
                    <a:pt x="222" y="713"/>
                  </a:lnTo>
                  <a:lnTo>
                    <a:pt x="227" y="715"/>
                  </a:lnTo>
                  <a:lnTo>
                    <a:pt x="229" y="715"/>
                  </a:lnTo>
                  <a:lnTo>
                    <a:pt x="234" y="715"/>
                  </a:lnTo>
                  <a:lnTo>
                    <a:pt x="241" y="715"/>
                  </a:lnTo>
                  <a:lnTo>
                    <a:pt x="246" y="713"/>
                  </a:lnTo>
                  <a:lnTo>
                    <a:pt x="248" y="708"/>
                  </a:lnTo>
                  <a:lnTo>
                    <a:pt x="251" y="706"/>
                  </a:lnTo>
                  <a:lnTo>
                    <a:pt x="255" y="703"/>
                  </a:lnTo>
                  <a:lnTo>
                    <a:pt x="258" y="703"/>
                  </a:lnTo>
                  <a:lnTo>
                    <a:pt x="260" y="706"/>
                  </a:lnTo>
                  <a:lnTo>
                    <a:pt x="260" y="708"/>
                  </a:lnTo>
                  <a:lnTo>
                    <a:pt x="258" y="710"/>
                  </a:lnTo>
                  <a:lnTo>
                    <a:pt x="258" y="713"/>
                  </a:lnTo>
                  <a:lnTo>
                    <a:pt x="262" y="713"/>
                  </a:lnTo>
                  <a:lnTo>
                    <a:pt x="265" y="710"/>
                  </a:lnTo>
                  <a:lnTo>
                    <a:pt x="265" y="708"/>
                  </a:lnTo>
                  <a:lnTo>
                    <a:pt x="265" y="703"/>
                  </a:lnTo>
                  <a:lnTo>
                    <a:pt x="267" y="701"/>
                  </a:lnTo>
                  <a:lnTo>
                    <a:pt x="270" y="701"/>
                  </a:lnTo>
                  <a:lnTo>
                    <a:pt x="270" y="701"/>
                  </a:lnTo>
                  <a:lnTo>
                    <a:pt x="270" y="699"/>
                  </a:lnTo>
                  <a:lnTo>
                    <a:pt x="272" y="699"/>
                  </a:lnTo>
                  <a:lnTo>
                    <a:pt x="274" y="696"/>
                  </a:lnTo>
                  <a:lnTo>
                    <a:pt x="274" y="696"/>
                  </a:lnTo>
                  <a:lnTo>
                    <a:pt x="277" y="696"/>
                  </a:lnTo>
                  <a:lnTo>
                    <a:pt x="279" y="694"/>
                  </a:lnTo>
                  <a:lnTo>
                    <a:pt x="279" y="694"/>
                  </a:lnTo>
                  <a:lnTo>
                    <a:pt x="279" y="694"/>
                  </a:lnTo>
                  <a:lnTo>
                    <a:pt x="279" y="691"/>
                  </a:lnTo>
                  <a:lnTo>
                    <a:pt x="279" y="691"/>
                  </a:lnTo>
                  <a:lnTo>
                    <a:pt x="281" y="687"/>
                  </a:lnTo>
                  <a:lnTo>
                    <a:pt x="286" y="677"/>
                  </a:lnTo>
                  <a:lnTo>
                    <a:pt x="288" y="668"/>
                  </a:lnTo>
                  <a:lnTo>
                    <a:pt x="286" y="663"/>
                  </a:lnTo>
                  <a:lnTo>
                    <a:pt x="284" y="661"/>
                  </a:lnTo>
                  <a:lnTo>
                    <a:pt x="281" y="661"/>
                  </a:lnTo>
                  <a:lnTo>
                    <a:pt x="279" y="661"/>
                  </a:lnTo>
                  <a:lnTo>
                    <a:pt x="274" y="661"/>
                  </a:lnTo>
                  <a:lnTo>
                    <a:pt x="272" y="658"/>
                  </a:lnTo>
                  <a:lnTo>
                    <a:pt x="270" y="658"/>
                  </a:lnTo>
                  <a:lnTo>
                    <a:pt x="267" y="656"/>
                  </a:lnTo>
                  <a:lnTo>
                    <a:pt x="265" y="656"/>
                  </a:lnTo>
                  <a:lnTo>
                    <a:pt x="262" y="651"/>
                  </a:lnTo>
                  <a:lnTo>
                    <a:pt x="262" y="646"/>
                  </a:lnTo>
                  <a:lnTo>
                    <a:pt x="265" y="642"/>
                  </a:lnTo>
                  <a:lnTo>
                    <a:pt x="265" y="637"/>
                  </a:lnTo>
                  <a:lnTo>
                    <a:pt x="265" y="637"/>
                  </a:lnTo>
                  <a:lnTo>
                    <a:pt x="265" y="635"/>
                  </a:lnTo>
                  <a:lnTo>
                    <a:pt x="267" y="632"/>
                  </a:lnTo>
                  <a:lnTo>
                    <a:pt x="267" y="630"/>
                  </a:lnTo>
                  <a:lnTo>
                    <a:pt x="260" y="625"/>
                  </a:lnTo>
                  <a:lnTo>
                    <a:pt x="255" y="623"/>
                  </a:lnTo>
                  <a:lnTo>
                    <a:pt x="253" y="618"/>
                  </a:lnTo>
                  <a:lnTo>
                    <a:pt x="251" y="611"/>
                  </a:lnTo>
                  <a:lnTo>
                    <a:pt x="251" y="606"/>
                  </a:lnTo>
                  <a:lnTo>
                    <a:pt x="251" y="604"/>
                  </a:lnTo>
                  <a:lnTo>
                    <a:pt x="251" y="599"/>
                  </a:lnTo>
                  <a:lnTo>
                    <a:pt x="253" y="597"/>
                  </a:lnTo>
                  <a:lnTo>
                    <a:pt x="255" y="592"/>
                  </a:lnTo>
                  <a:lnTo>
                    <a:pt x="258" y="590"/>
                  </a:lnTo>
                  <a:lnTo>
                    <a:pt x="260" y="587"/>
                  </a:lnTo>
                  <a:lnTo>
                    <a:pt x="262" y="583"/>
                  </a:lnTo>
                  <a:lnTo>
                    <a:pt x="265" y="578"/>
                  </a:lnTo>
                  <a:lnTo>
                    <a:pt x="267" y="573"/>
                  </a:lnTo>
                  <a:lnTo>
                    <a:pt x="270" y="571"/>
                  </a:lnTo>
                  <a:lnTo>
                    <a:pt x="272" y="566"/>
                  </a:lnTo>
                  <a:lnTo>
                    <a:pt x="277" y="561"/>
                  </a:lnTo>
                  <a:lnTo>
                    <a:pt x="279" y="559"/>
                  </a:lnTo>
                  <a:lnTo>
                    <a:pt x="284" y="554"/>
                  </a:lnTo>
                  <a:lnTo>
                    <a:pt x="286" y="549"/>
                  </a:lnTo>
                  <a:lnTo>
                    <a:pt x="286" y="545"/>
                  </a:lnTo>
                  <a:lnTo>
                    <a:pt x="284" y="542"/>
                  </a:lnTo>
                  <a:lnTo>
                    <a:pt x="281" y="540"/>
                  </a:lnTo>
                  <a:lnTo>
                    <a:pt x="281" y="535"/>
                  </a:lnTo>
                  <a:lnTo>
                    <a:pt x="284" y="531"/>
                  </a:lnTo>
                  <a:lnTo>
                    <a:pt x="291" y="528"/>
                  </a:lnTo>
                  <a:lnTo>
                    <a:pt x="298" y="528"/>
                  </a:lnTo>
                  <a:lnTo>
                    <a:pt x="303" y="528"/>
                  </a:lnTo>
                  <a:lnTo>
                    <a:pt x="305" y="528"/>
                  </a:lnTo>
                  <a:lnTo>
                    <a:pt x="310" y="528"/>
                  </a:lnTo>
                  <a:lnTo>
                    <a:pt x="312" y="528"/>
                  </a:lnTo>
                  <a:lnTo>
                    <a:pt x="314" y="526"/>
                  </a:lnTo>
                  <a:lnTo>
                    <a:pt x="317" y="523"/>
                  </a:lnTo>
                  <a:lnTo>
                    <a:pt x="317" y="521"/>
                  </a:lnTo>
                  <a:lnTo>
                    <a:pt x="317" y="521"/>
                  </a:lnTo>
                  <a:lnTo>
                    <a:pt x="319" y="519"/>
                  </a:lnTo>
                  <a:lnTo>
                    <a:pt x="319" y="519"/>
                  </a:lnTo>
                  <a:lnTo>
                    <a:pt x="319" y="519"/>
                  </a:lnTo>
                  <a:lnTo>
                    <a:pt x="319" y="519"/>
                  </a:lnTo>
                  <a:lnTo>
                    <a:pt x="322" y="516"/>
                  </a:lnTo>
                  <a:lnTo>
                    <a:pt x="322" y="519"/>
                  </a:lnTo>
                  <a:lnTo>
                    <a:pt x="324" y="519"/>
                  </a:lnTo>
                  <a:lnTo>
                    <a:pt x="326" y="519"/>
                  </a:lnTo>
                  <a:lnTo>
                    <a:pt x="326" y="516"/>
                  </a:lnTo>
                  <a:lnTo>
                    <a:pt x="329" y="516"/>
                  </a:lnTo>
                  <a:lnTo>
                    <a:pt x="331" y="514"/>
                  </a:lnTo>
                  <a:lnTo>
                    <a:pt x="331" y="512"/>
                  </a:lnTo>
                  <a:lnTo>
                    <a:pt x="333" y="512"/>
                  </a:lnTo>
                  <a:lnTo>
                    <a:pt x="338" y="512"/>
                  </a:lnTo>
                  <a:lnTo>
                    <a:pt x="340" y="509"/>
                  </a:lnTo>
                  <a:lnTo>
                    <a:pt x="343" y="504"/>
                  </a:lnTo>
                  <a:lnTo>
                    <a:pt x="343" y="502"/>
                  </a:lnTo>
                  <a:lnTo>
                    <a:pt x="345" y="500"/>
                  </a:lnTo>
                  <a:lnTo>
                    <a:pt x="350" y="500"/>
                  </a:lnTo>
                  <a:lnTo>
                    <a:pt x="352" y="504"/>
                  </a:lnTo>
                  <a:lnTo>
                    <a:pt x="352" y="509"/>
                  </a:lnTo>
                  <a:lnTo>
                    <a:pt x="355" y="512"/>
                  </a:lnTo>
                  <a:lnTo>
                    <a:pt x="357" y="516"/>
                  </a:lnTo>
                  <a:lnTo>
                    <a:pt x="359" y="519"/>
                  </a:lnTo>
                  <a:lnTo>
                    <a:pt x="364" y="519"/>
                  </a:lnTo>
                  <a:lnTo>
                    <a:pt x="364" y="516"/>
                  </a:lnTo>
                  <a:lnTo>
                    <a:pt x="366" y="516"/>
                  </a:lnTo>
                  <a:lnTo>
                    <a:pt x="366" y="516"/>
                  </a:lnTo>
                  <a:lnTo>
                    <a:pt x="366" y="516"/>
                  </a:lnTo>
                  <a:lnTo>
                    <a:pt x="369" y="519"/>
                  </a:lnTo>
                  <a:lnTo>
                    <a:pt x="371" y="521"/>
                  </a:lnTo>
                  <a:lnTo>
                    <a:pt x="371" y="523"/>
                  </a:lnTo>
                  <a:lnTo>
                    <a:pt x="374" y="526"/>
                  </a:lnTo>
                  <a:lnTo>
                    <a:pt x="376" y="526"/>
                  </a:lnTo>
                  <a:lnTo>
                    <a:pt x="378" y="526"/>
                  </a:lnTo>
                  <a:lnTo>
                    <a:pt x="381" y="528"/>
                  </a:lnTo>
                  <a:lnTo>
                    <a:pt x="383" y="531"/>
                  </a:lnTo>
                  <a:lnTo>
                    <a:pt x="385" y="533"/>
                  </a:lnTo>
                  <a:lnTo>
                    <a:pt x="390" y="533"/>
                  </a:lnTo>
                  <a:lnTo>
                    <a:pt x="393" y="533"/>
                  </a:lnTo>
                  <a:lnTo>
                    <a:pt x="397" y="533"/>
                  </a:lnTo>
                  <a:lnTo>
                    <a:pt x="397" y="538"/>
                  </a:lnTo>
                  <a:lnTo>
                    <a:pt x="397" y="545"/>
                  </a:lnTo>
                  <a:lnTo>
                    <a:pt x="397" y="552"/>
                  </a:lnTo>
                  <a:lnTo>
                    <a:pt x="397" y="557"/>
                  </a:lnTo>
                  <a:lnTo>
                    <a:pt x="400" y="561"/>
                  </a:lnTo>
                  <a:lnTo>
                    <a:pt x="404" y="564"/>
                  </a:lnTo>
                  <a:lnTo>
                    <a:pt x="409" y="566"/>
                  </a:lnTo>
                  <a:lnTo>
                    <a:pt x="411" y="568"/>
                  </a:lnTo>
                  <a:lnTo>
                    <a:pt x="416" y="571"/>
                  </a:lnTo>
                  <a:lnTo>
                    <a:pt x="419" y="573"/>
                  </a:lnTo>
                  <a:lnTo>
                    <a:pt x="421" y="578"/>
                  </a:lnTo>
                  <a:lnTo>
                    <a:pt x="423" y="580"/>
                  </a:lnTo>
                  <a:lnTo>
                    <a:pt x="423" y="580"/>
                  </a:lnTo>
                  <a:lnTo>
                    <a:pt x="423" y="580"/>
                  </a:lnTo>
                  <a:lnTo>
                    <a:pt x="423" y="583"/>
                  </a:lnTo>
                  <a:lnTo>
                    <a:pt x="426" y="583"/>
                  </a:lnTo>
                  <a:lnTo>
                    <a:pt x="428" y="585"/>
                  </a:lnTo>
                  <a:lnTo>
                    <a:pt x="433" y="587"/>
                  </a:lnTo>
                  <a:lnTo>
                    <a:pt x="435" y="590"/>
                  </a:lnTo>
                  <a:lnTo>
                    <a:pt x="440" y="592"/>
                  </a:lnTo>
                  <a:lnTo>
                    <a:pt x="442" y="592"/>
                  </a:lnTo>
                  <a:lnTo>
                    <a:pt x="445" y="592"/>
                  </a:lnTo>
                  <a:lnTo>
                    <a:pt x="447" y="590"/>
                  </a:lnTo>
                  <a:lnTo>
                    <a:pt x="452" y="590"/>
                  </a:lnTo>
                  <a:lnTo>
                    <a:pt x="454" y="592"/>
                  </a:lnTo>
                  <a:lnTo>
                    <a:pt x="456" y="594"/>
                  </a:lnTo>
                  <a:lnTo>
                    <a:pt x="459" y="594"/>
                  </a:lnTo>
                  <a:lnTo>
                    <a:pt x="461" y="597"/>
                  </a:lnTo>
                  <a:lnTo>
                    <a:pt x="463" y="599"/>
                  </a:lnTo>
                  <a:lnTo>
                    <a:pt x="466" y="604"/>
                  </a:lnTo>
                  <a:lnTo>
                    <a:pt x="468" y="606"/>
                  </a:lnTo>
                  <a:lnTo>
                    <a:pt x="471" y="606"/>
                  </a:lnTo>
                  <a:lnTo>
                    <a:pt x="475" y="606"/>
                  </a:lnTo>
                  <a:lnTo>
                    <a:pt x="475" y="606"/>
                  </a:lnTo>
                  <a:lnTo>
                    <a:pt x="478" y="609"/>
                  </a:lnTo>
                  <a:lnTo>
                    <a:pt x="478" y="613"/>
                  </a:lnTo>
                  <a:lnTo>
                    <a:pt x="485" y="604"/>
                  </a:lnTo>
                  <a:lnTo>
                    <a:pt x="492" y="594"/>
                  </a:lnTo>
                  <a:lnTo>
                    <a:pt x="499" y="585"/>
                  </a:lnTo>
                  <a:lnTo>
                    <a:pt x="506" y="575"/>
                  </a:lnTo>
                  <a:lnTo>
                    <a:pt x="508" y="573"/>
                  </a:lnTo>
                  <a:lnTo>
                    <a:pt x="508" y="571"/>
                  </a:lnTo>
                  <a:lnTo>
                    <a:pt x="511" y="568"/>
                  </a:lnTo>
                  <a:lnTo>
                    <a:pt x="511" y="566"/>
                  </a:lnTo>
                  <a:lnTo>
                    <a:pt x="511" y="559"/>
                  </a:lnTo>
                  <a:lnTo>
                    <a:pt x="511" y="554"/>
                  </a:lnTo>
                  <a:lnTo>
                    <a:pt x="508" y="549"/>
                  </a:lnTo>
                  <a:lnTo>
                    <a:pt x="508" y="542"/>
                  </a:lnTo>
                  <a:lnTo>
                    <a:pt x="506" y="535"/>
                  </a:lnTo>
                  <a:lnTo>
                    <a:pt x="506" y="531"/>
                  </a:lnTo>
                  <a:lnTo>
                    <a:pt x="504" y="523"/>
                  </a:lnTo>
                  <a:lnTo>
                    <a:pt x="501" y="519"/>
                  </a:lnTo>
                  <a:lnTo>
                    <a:pt x="501" y="514"/>
                  </a:lnTo>
                  <a:lnTo>
                    <a:pt x="504" y="512"/>
                  </a:lnTo>
                  <a:lnTo>
                    <a:pt x="504" y="507"/>
                  </a:lnTo>
                  <a:lnTo>
                    <a:pt x="508" y="504"/>
                  </a:lnTo>
                  <a:lnTo>
                    <a:pt x="511" y="504"/>
                  </a:lnTo>
                  <a:lnTo>
                    <a:pt x="513" y="502"/>
                  </a:lnTo>
                  <a:lnTo>
                    <a:pt x="515" y="500"/>
                  </a:lnTo>
                  <a:lnTo>
                    <a:pt x="515" y="495"/>
                  </a:lnTo>
                  <a:lnTo>
                    <a:pt x="513" y="490"/>
                  </a:lnTo>
                  <a:lnTo>
                    <a:pt x="511" y="486"/>
                  </a:lnTo>
                  <a:lnTo>
                    <a:pt x="508" y="481"/>
                  </a:lnTo>
                  <a:lnTo>
                    <a:pt x="506" y="476"/>
                  </a:lnTo>
                  <a:lnTo>
                    <a:pt x="504" y="474"/>
                  </a:lnTo>
                  <a:lnTo>
                    <a:pt x="499" y="471"/>
                  </a:lnTo>
                  <a:lnTo>
                    <a:pt x="497" y="474"/>
                  </a:lnTo>
                  <a:lnTo>
                    <a:pt x="492" y="474"/>
                  </a:lnTo>
                  <a:lnTo>
                    <a:pt x="487" y="474"/>
                  </a:lnTo>
                  <a:lnTo>
                    <a:pt x="480" y="474"/>
                  </a:lnTo>
                  <a:lnTo>
                    <a:pt x="471" y="474"/>
                  </a:lnTo>
                  <a:lnTo>
                    <a:pt x="466" y="476"/>
                  </a:lnTo>
                  <a:lnTo>
                    <a:pt x="463" y="483"/>
                  </a:lnTo>
                  <a:lnTo>
                    <a:pt x="461" y="488"/>
                  </a:lnTo>
                  <a:lnTo>
                    <a:pt x="459" y="493"/>
                  </a:lnTo>
                  <a:lnTo>
                    <a:pt x="454" y="495"/>
                  </a:lnTo>
                  <a:lnTo>
                    <a:pt x="452" y="495"/>
                  </a:lnTo>
                  <a:lnTo>
                    <a:pt x="452" y="495"/>
                  </a:lnTo>
                  <a:lnTo>
                    <a:pt x="449" y="495"/>
                  </a:lnTo>
                  <a:lnTo>
                    <a:pt x="449" y="495"/>
                  </a:lnTo>
                  <a:lnTo>
                    <a:pt x="445" y="497"/>
                  </a:lnTo>
                  <a:lnTo>
                    <a:pt x="440" y="500"/>
                  </a:lnTo>
                  <a:lnTo>
                    <a:pt x="437" y="502"/>
                  </a:lnTo>
                  <a:lnTo>
                    <a:pt x="433" y="502"/>
                  </a:lnTo>
                  <a:lnTo>
                    <a:pt x="428" y="500"/>
                  </a:lnTo>
                  <a:lnTo>
                    <a:pt x="423" y="495"/>
                  </a:lnTo>
                  <a:lnTo>
                    <a:pt x="421" y="493"/>
                  </a:lnTo>
                  <a:lnTo>
                    <a:pt x="419" y="488"/>
                  </a:lnTo>
                  <a:lnTo>
                    <a:pt x="419" y="488"/>
                  </a:lnTo>
                  <a:lnTo>
                    <a:pt x="419" y="488"/>
                  </a:lnTo>
                  <a:lnTo>
                    <a:pt x="419" y="488"/>
                  </a:lnTo>
                  <a:lnTo>
                    <a:pt x="419" y="488"/>
                  </a:lnTo>
                  <a:lnTo>
                    <a:pt x="414" y="481"/>
                  </a:lnTo>
                  <a:lnTo>
                    <a:pt x="409" y="471"/>
                  </a:lnTo>
                  <a:lnTo>
                    <a:pt x="404" y="467"/>
                  </a:lnTo>
                  <a:lnTo>
                    <a:pt x="397" y="462"/>
                  </a:lnTo>
                  <a:lnTo>
                    <a:pt x="395" y="462"/>
                  </a:lnTo>
                  <a:lnTo>
                    <a:pt x="395" y="462"/>
                  </a:lnTo>
                  <a:lnTo>
                    <a:pt x="393" y="459"/>
                  </a:lnTo>
                  <a:lnTo>
                    <a:pt x="390" y="459"/>
                  </a:lnTo>
                  <a:lnTo>
                    <a:pt x="383" y="452"/>
                  </a:lnTo>
                  <a:lnTo>
                    <a:pt x="376" y="445"/>
                  </a:lnTo>
                  <a:lnTo>
                    <a:pt x="369" y="438"/>
                  </a:lnTo>
                  <a:lnTo>
                    <a:pt x="364" y="429"/>
                  </a:lnTo>
                  <a:lnTo>
                    <a:pt x="364" y="426"/>
                  </a:lnTo>
                  <a:lnTo>
                    <a:pt x="362" y="422"/>
                  </a:lnTo>
                  <a:lnTo>
                    <a:pt x="359" y="417"/>
                  </a:lnTo>
                  <a:lnTo>
                    <a:pt x="357" y="412"/>
                  </a:lnTo>
                  <a:lnTo>
                    <a:pt x="355" y="407"/>
                  </a:lnTo>
                  <a:lnTo>
                    <a:pt x="352" y="403"/>
                  </a:lnTo>
                  <a:lnTo>
                    <a:pt x="352" y="400"/>
                  </a:lnTo>
                  <a:lnTo>
                    <a:pt x="355" y="396"/>
                  </a:lnTo>
                  <a:lnTo>
                    <a:pt x="357" y="391"/>
                  </a:lnTo>
                  <a:lnTo>
                    <a:pt x="357" y="386"/>
                  </a:lnTo>
                  <a:lnTo>
                    <a:pt x="357" y="381"/>
                  </a:lnTo>
                  <a:lnTo>
                    <a:pt x="355" y="377"/>
                  </a:lnTo>
                  <a:lnTo>
                    <a:pt x="355" y="374"/>
                  </a:lnTo>
                  <a:lnTo>
                    <a:pt x="355" y="370"/>
                  </a:lnTo>
                  <a:lnTo>
                    <a:pt x="352" y="365"/>
                  </a:lnTo>
                  <a:lnTo>
                    <a:pt x="350" y="362"/>
                  </a:lnTo>
                  <a:lnTo>
                    <a:pt x="348" y="362"/>
                  </a:lnTo>
                  <a:lnTo>
                    <a:pt x="348" y="360"/>
                  </a:lnTo>
                  <a:lnTo>
                    <a:pt x="345" y="358"/>
                  </a:lnTo>
                  <a:lnTo>
                    <a:pt x="345" y="355"/>
                  </a:lnTo>
                  <a:lnTo>
                    <a:pt x="348" y="351"/>
                  </a:lnTo>
                  <a:lnTo>
                    <a:pt x="350" y="351"/>
                  </a:lnTo>
                  <a:lnTo>
                    <a:pt x="352" y="353"/>
                  </a:lnTo>
                  <a:lnTo>
                    <a:pt x="355" y="353"/>
                  </a:lnTo>
                  <a:lnTo>
                    <a:pt x="357" y="351"/>
                  </a:lnTo>
                  <a:lnTo>
                    <a:pt x="357" y="346"/>
                  </a:lnTo>
                  <a:lnTo>
                    <a:pt x="359" y="341"/>
                  </a:lnTo>
                  <a:lnTo>
                    <a:pt x="359" y="339"/>
                  </a:lnTo>
                  <a:lnTo>
                    <a:pt x="359" y="336"/>
                  </a:lnTo>
                  <a:lnTo>
                    <a:pt x="362" y="332"/>
                  </a:lnTo>
                  <a:lnTo>
                    <a:pt x="362" y="327"/>
                  </a:lnTo>
                  <a:lnTo>
                    <a:pt x="364" y="327"/>
                  </a:lnTo>
                  <a:lnTo>
                    <a:pt x="366" y="327"/>
                  </a:lnTo>
                  <a:lnTo>
                    <a:pt x="369" y="325"/>
                  </a:lnTo>
                  <a:lnTo>
                    <a:pt x="374" y="327"/>
                  </a:lnTo>
                  <a:lnTo>
                    <a:pt x="374" y="327"/>
                  </a:lnTo>
                  <a:lnTo>
                    <a:pt x="374" y="332"/>
                  </a:lnTo>
                  <a:lnTo>
                    <a:pt x="374" y="334"/>
                  </a:lnTo>
                  <a:lnTo>
                    <a:pt x="374" y="336"/>
                  </a:lnTo>
                  <a:lnTo>
                    <a:pt x="376" y="336"/>
                  </a:lnTo>
                  <a:lnTo>
                    <a:pt x="381" y="336"/>
                  </a:lnTo>
                  <a:lnTo>
                    <a:pt x="383" y="336"/>
                  </a:lnTo>
                  <a:lnTo>
                    <a:pt x="388" y="334"/>
                  </a:lnTo>
                  <a:lnTo>
                    <a:pt x="390" y="332"/>
                  </a:lnTo>
                  <a:lnTo>
                    <a:pt x="395" y="327"/>
                  </a:lnTo>
                  <a:lnTo>
                    <a:pt x="402" y="322"/>
                  </a:lnTo>
                  <a:lnTo>
                    <a:pt x="407" y="317"/>
                  </a:lnTo>
                  <a:lnTo>
                    <a:pt x="411" y="310"/>
                  </a:lnTo>
                  <a:lnTo>
                    <a:pt x="414" y="306"/>
                  </a:lnTo>
                  <a:lnTo>
                    <a:pt x="419" y="299"/>
                  </a:lnTo>
                  <a:lnTo>
                    <a:pt x="426" y="294"/>
                  </a:lnTo>
                  <a:lnTo>
                    <a:pt x="430" y="289"/>
                  </a:lnTo>
                  <a:lnTo>
                    <a:pt x="433" y="289"/>
                  </a:lnTo>
                  <a:lnTo>
                    <a:pt x="437" y="289"/>
                  </a:lnTo>
                  <a:lnTo>
                    <a:pt x="440" y="289"/>
                  </a:lnTo>
                  <a:lnTo>
                    <a:pt x="442" y="287"/>
                  </a:lnTo>
                  <a:lnTo>
                    <a:pt x="445" y="284"/>
                  </a:lnTo>
                  <a:lnTo>
                    <a:pt x="445" y="282"/>
                  </a:lnTo>
                  <a:lnTo>
                    <a:pt x="447" y="280"/>
                  </a:lnTo>
                  <a:lnTo>
                    <a:pt x="447" y="275"/>
                  </a:lnTo>
                  <a:lnTo>
                    <a:pt x="454" y="270"/>
                  </a:lnTo>
                  <a:lnTo>
                    <a:pt x="459" y="265"/>
                  </a:lnTo>
                  <a:lnTo>
                    <a:pt x="468" y="263"/>
                  </a:lnTo>
                  <a:lnTo>
                    <a:pt x="473" y="258"/>
                  </a:lnTo>
                  <a:lnTo>
                    <a:pt x="482" y="254"/>
                  </a:lnTo>
                  <a:lnTo>
                    <a:pt x="489" y="246"/>
                  </a:lnTo>
                  <a:lnTo>
                    <a:pt x="497" y="239"/>
                  </a:lnTo>
                  <a:lnTo>
                    <a:pt x="504" y="232"/>
                  </a:lnTo>
                  <a:lnTo>
                    <a:pt x="506" y="230"/>
                  </a:lnTo>
                  <a:lnTo>
                    <a:pt x="508" y="225"/>
                  </a:lnTo>
                  <a:lnTo>
                    <a:pt x="513" y="223"/>
                  </a:lnTo>
                  <a:lnTo>
                    <a:pt x="515" y="220"/>
                  </a:lnTo>
                  <a:lnTo>
                    <a:pt x="520" y="218"/>
                  </a:lnTo>
                  <a:lnTo>
                    <a:pt x="525" y="218"/>
                  </a:lnTo>
                  <a:lnTo>
                    <a:pt x="527" y="216"/>
                  </a:lnTo>
                  <a:lnTo>
                    <a:pt x="530" y="211"/>
                  </a:lnTo>
                  <a:lnTo>
                    <a:pt x="537" y="197"/>
                  </a:lnTo>
                  <a:lnTo>
                    <a:pt x="546" y="183"/>
                  </a:lnTo>
                  <a:lnTo>
                    <a:pt x="556" y="168"/>
                  </a:lnTo>
                  <a:lnTo>
                    <a:pt x="563" y="154"/>
                  </a:lnTo>
                  <a:lnTo>
                    <a:pt x="568" y="147"/>
                  </a:lnTo>
                  <a:lnTo>
                    <a:pt x="570" y="142"/>
                  </a:lnTo>
                  <a:lnTo>
                    <a:pt x="575" y="138"/>
                  </a:lnTo>
                  <a:lnTo>
                    <a:pt x="582" y="133"/>
                  </a:lnTo>
                  <a:lnTo>
                    <a:pt x="589" y="130"/>
                  </a:lnTo>
                  <a:lnTo>
                    <a:pt x="591" y="126"/>
                  </a:lnTo>
                  <a:lnTo>
                    <a:pt x="594" y="119"/>
                  </a:lnTo>
                  <a:lnTo>
                    <a:pt x="596" y="112"/>
                  </a:lnTo>
                  <a:lnTo>
                    <a:pt x="591" y="109"/>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9" name="Freeform 7"/>
            <p:cNvSpPr>
              <a:spLocks noEditPoints="1"/>
            </p:cNvSpPr>
            <p:nvPr/>
          </p:nvSpPr>
          <p:spPr bwMode="auto">
            <a:xfrm>
              <a:off x="7146926" y="3857626"/>
              <a:ext cx="1363663" cy="1525588"/>
            </a:xfrm>
            <a:custGeom>
              <a:avLst/>
              <a:gdLst>
                <a:gd name="T0" fmla="*/ 837 w 859"/>
                <a:gd name="T1" fmla="*/ 871 h 961"/>
                <a:gd name="T2" fmla="*/ 785 w 859"/>
                <a:gd name="T3" fmla="*/ 836 h 961"/>
                <a:gd name="T4" fmla="*/ 776 w 859"/>
                <a:gd name="T5" fmla="*/ 800 h 961"/>
                <a:gd name="T6" fmla="*/ 766 w 859"/>
                <a:gd name="T7" fmla="*/ 772 h 961"/>
                <a:gd name="T8" fmla="*/ 643 w 859"/>
                <a:gd name="T9" fmla="*/ 715 h 961"/>
                <a:gd name="T10" fmla="*/ 523 w 859"/>
                <a:gd name="T11" fmla="*/ 686 h 961"/>
                <a:gd name="T12" fmla="*/ 478 w 859"/>
                <a:gd name="T13" fmla="*/ 677 h 961"/>
                <a:gd name="T14" fmla="*/ 478 w 859"/>
                <a:gd name="T15" fmla="*/ 663 h 961"/>
                <a:gd name="T16" fmla="*/ 421 w 859"/>
                <a:gd name="T17" fmla="*/ 589 h 961"/>
                <a:gd name="T18" fmla="*/ 334 w 859"/>
                <a:gd name="T19" fmla="*/ 424 h 961"/>
                <a:gd name="T20" fmla="*/ 248 w 859"/>
                <a:gd name="T21" fmla="*/ 315 h 961"/>
                <a:gd name="T22" fmla="*/ 168 w 859"/>
                <a:gd name="T23" fmla="*/ 156 h 961"/>
                <a:gd name="T24" fmla="*/ 194 w 859"/>
                <a:gd name="T25" fmla="*/ 151 h 961"/>
                <a:gd name="T26" fmla="*/ 208 w 859"/>
                <a:gd name="T27" fmla="*/ 220 h 961"/>
                <a:gd name="T28" fmla="*/ 147 w 859"/>
                <a:gd name="T29" fmla="*/ 38 h 961"/>
                <a:gd name="T30" fmla="*/ 116 w 859"/>
                <a:gd name="T31" fmla="*/ 26 h 961"/>
                <a:gd name="T32" fmla="*/ 64 w 859"/>
                <a:gd name="T33" fmla="*/ 5 h 961"/>
                <a:gd name="T34" fmla="*/ 31 w 859"/>
                <a:gd name="T35" fmla="*/ 12 h 961"/>
                <a:gd name="T36" fmla="*/ 36 w 859"/>
                <a:gd name="T37" fmla="*/ 33 h 961"/>
                <a:gd name="T38" fmla="*/ 21 w 859"/>
                <a:gd name="T39" fmla="*/ 92 h 961"/>
                <a:gd name="T40" fmla="*/ 26 w 859"/>
                <a:gd name="T41" fmla="*/ 118 h 961"/>
                <a:gd name="T42" fmla="*/ 12 w 859"/>
                <a:gd name="T43" fmla="*/ 142 h 961"/>
                <a:gd name="T44" fmla="*/ 21 w 859"/>
                <a:gd name="T45" fmla="*/ 194 h 961"/>
                <a:gd name="T46" fmla="*/ 36 w 859"/>
                <a:gd name="T47" fmla="*/ 234 h 961"/>
                <a:gd name="T48" fmla="*/ 73 w 859"/>
                <a:gd name="T49" fmla="*/ 244 h 961"/>
                <a:gd name="T50" fmla="*/ 78 w 859"/>
                <a:gd name="T51" fmla="*/ 270 h 961"/>
                <a:gd name="T52" fmla="*/ 47 w 859"/>
                <a:gd name="T53" fmla="*/ 293 h 961"/>
                <a:gd name="T54" fmla="*/ 26 w 859"/>
                <a:gd name="T55" fmla="*/ 320 h 961"/>
                <a:gd name="T56" fmla="*/ 14 w 859"/>
                <a:gd name="T57" fmla="*/ 360 h 961"/>
                <a:gd name="T58" fmla="*/ 62 w 859"/>
                <a:gd name="T59" fmla="*/ 362 h 961"/>
                <a:gd name="T60" fmla="*/ 104 w 859"/>
                <a:gd name="T61" fmla="*/ 338 h 961"/>
                <a:gd name="T62" fmla="*/ 118 w 859"/>
                <a:gd name="T63" fmla="*/ 346 h 961"/>
                <a:gd name="T64" fmla="*/ 126 w 859"/>
                <a:gd name="T65" fmla="*/ 305 h 961"/>
                <a:gd name="T66" fmla="*/ 156 w 859"/>
                <a:gd name="T67" fmla="*/ 341 h 961"/>
                <a:gd name="T68" fmla="*/ 175 w 859"/>
                <a:gd name="T69" fmla="*/ 374 h 961"/>
                <a:gd name="T70" fmla="*/ 149 w 859"/>
                <a:gd name="T71" fmla="*/ 386 h 961"/>
                <a:gd name="T72" fmla="*/ 159 w 859"/>
                <a:gd name="T73" fmla="*/ 412 h 961"/>
                <a:gd name="T74" fmla="*/ 182 w 859"/>
                <a:gd name="T75" fmla="*/ 431 h 961"/>
                <a:gd name="T76" fmla="*/ 218 w 859"/>
                <a:gd name="T77" fmla="*/ 407 h 961"/>
                <a:gd name="T78" fmla="*/ 239 w 859"/>
                <a:gd name="T79" fmla="*/ 452 h 961"/>
                <a:gd name="T80" fmla="*/ 225 w 859"/>
                <a:gd name="T81" fmla="*/ 507 h 961"/>
                <a:gd name="T82" fmla="*/ 222 w 859"/>
                <a:gd name="T83" fmla="*/ 540 h 961"/>
                <a:gd name="T84" fmla="*/ 232 w 859"/>
                <a:gd name="T85" fmla="*/ 559 h 961"/>
                <a:gd name="T86" fmla="*/ 270 w 859"/>
                <a:gd name="T87" fmla="*/ 573 h 961"/>
                <a:gd name="T88" fmla="*/ 270 w 859"/>
                <a:gd name="T89" fmla="*/ 594 h 961"/>
                <a:gd name="T90" fmla="*/ 237 w 859"/>
                <a:gd name="T91" fmla="*/ 601 h 961"/>
                <a:gd name="T92" fmla="*/ 237 w 859"/>
                <a:gd name="T93" fmla="*/ 637 h 961"/>
                <a:gd name="T94" fmla="*/ 222 w 859"/>
                <a:gd name="T95" fmla="*/ 665 h 961"/>
                <a:gd name="T96" fmla="*/ 253 w 859"/>
                <a:gd name="T97" fmla="*/ 694 h 961"/>
                <a:gd name="T98" fmla="*/ 270 w 859"/>
                <a:gd name="T99" fmla="*/ 722 h 961"/>
                <a:gd name="T100" fmla="*/ 315 w 859"/>
                <a:gd name="T101" fmla="*/ 720 h 961"/>
                <a:gd name="T102" fmla="*/ 341 w 859"/>
                <a:gd name="T103" fmla="*/ 694 h 961"/>
                <a:gd name="T104" fmla="*/ 405 w 859"/>
                <a:gd name="T105" fmla="*/ 755 h 961"/>
                <a:gd name="T106" fmla="*/ 431 w 859"/>
                <a:gd name="T107" fmla="*/ 783 h 961"/>
                <a:gd name="T108" fmla="*/ 466 w 859"/>
                <a:gd name="T109" fmla="*/ 783 h 961"/>
                <a:gd name="T110" fmla="*/ 466 w 859"/>
                <a:gd name="T111" fmla="*/ 843 h 961"/>
                <a:gd name="T112" fmla="*/ 511 w 859"/>
                <a:gd name="T113" fmla="*/ 892 h 961"/>
                <a:gd name="T114" fmla="*/ 542 w 859"/>
                <a:gd name="T115" fmla="*/ 876 h 961"/>
                <a:gd name="T116" fmla="*/ 577 w 859"/>
                <a:gd name="T117" fmla="*/ 857 h 961"/>
                <a:gd name="T118" fmla="*/ 575 w 859"/>
                <a:gd name="T119" fmla="*/ 883 h 961"/>
                <a:gd name="T120" fmla="*/ 620 w 859"/>
                <a:gd name="T121" fmla="*/ 933 h 961"/>
                <a:gd name="T122" fmla="*/ 811 w 859"/>
                <a:gd name="T123" fmla="*/ 961 h 961"/>
                <a:gd name="T124" fmla="*/ 166 w 859"/>
                <a:gd name="T125" fmla="*/ 121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9" h="961">
                  <a:moveTo>
                    <a:pt x="856" y="918"/>
                  </a:moveTo>
                  <a:lnTo>
                    <a:pt x="854" y="918"/>
                  </a:lnTo>
                  <a:lnTo>
                    <a:pt x="852" y="916"/>
                  </a:lnTo>
                  <a:lnTo>
                    <a:pt x="849" y="911"/>
                  </a:lnTo>
                  <a:lnTo>
                    <a:pt x="849" y="911"/>
                  </a:lnTo>
                  <a:lnTo>
                    <a:pt x="852" y="909"/>
                  </a:lnTo>
                  <a:lnTo>
                    <a:pt x="852" y="907"/>
                  </a:lnTo>
                  <a:lnTo>
                    <a:pt x="852" y="904"/>
                  </a:lnTo>
                  <a:lnTo>
                    <a:pt x="852" y="902"/>
                  </a:lnTo>
                  <a:lnTo>
                    <a:pt x="852" y="902"/>
                  </a:lnTo>
                  <a:lnTo>
                    <a:pt x="852" y="899"/>
                  </a:lnTo>
                  <a:lnTo>
                    <a:pt x="852" y="897"/>
                  </a:lnTo>
                  <a:lnTo>
                    <a:pt x="854" y="892"/>
                  </a:lnTo>
                  <a:lnTo>
                    <a:pt x="854" y="890"/>
                  </a:lnTo>
                  <a:lnTo>
                    <a:pt x="854" y="888"/>
                  </a:lnTo>
                  <a:lnTo>
                    <a:pt x="849" y="885"/>
                  </a:lnTo>
                  <a:lnTo>
                    <a:pt x="847" y="883"/>
                  </a:lnTo>
                  <a:lnTo>
                    <a:pt x="842" y="878"/>
                  </a:lnTo>
                  <a:lnTo>
                    <a:pt x="840" y="876"/>
                  </a:lnTo>
                  <a:lnTo>
                    <a:pt x="837" y="871"/>
                  </a:lnTo>
                  <a:lnTo>
                    <a:pt x="835" y="869"/>
                  </a:lnTo>
                  <a:lnTo>
                    <a:pt x="830" y="864"/>
                  </a:lnTo>
                  <a:lnTo>
                    <a:pt x="826" y="862"/>
                  </a:lnTo>
                  <a:lnTo>
                    <a:pt x="821" y="862"/>
                  </a:lnTo>
                  <a:lnTo>
                    <a:pt x="818" y="862"/>
                  </a:lnTo>
                  <a:lnTo>
                    <a:pt x="816" y="862"/>
                  </a:lnTo>
                  <a:lnTo>
                    <a:pt x="816" y="862"/>
                  </a:lnTo>
                  <a:lnTo>
                    <a:pt x="814" y="859"/>
                  </a:lnTo>
                  <a:lnTo>
                    <a:pt x="814" y="857"/>
                  </a:lnTo>
                  <a:lnTo>
                    <a:pt x="811" y="854"/>
                  </a:lnTo>
                  <a:lnTo>
                    <a:pt x="809" y="854"/>
                  </a:lnTo>
                  <a:lnTo>
                    <a:pt x="807" y="854"/>
                  </a:lnTo>
                  <a:lnTo>
                    <a:pt x="800" y="852"/>
                  </a:lnTo>
                  <a:lnTo>
                    <a:pt x="797" y="847"/>
                  </a:lnTo>
                  <a:lnTo>
                    <a:pt x="797" y="843"/>
                  </a:lnTo>
                  <a:lnTo>
                    <a:pt x="795" y="838"/>
                  </a:lnTo>
                  <a:lnTo>
                    <a:pt x="792" y="838"/>
                  </a:lnTo>
                  <a:lnTo>
                    <a:pt x="790" y="838"/>
                  </a:lnTo>
                  <a:lnTo>
                    <a:pt x="788" y="838"/>
                  </a:lnTo>
                  <a:lnTo>
                    <a:pt x="785" y="836"/>
                  </a:lnTo>
                  <a:lnTo>
                    <a:pt x="785" y="836"/>
                  </a:lnTo>
                  <a:lnTo>
                    <a:pt x="785" y="836"/>
                  </a:lnTo>
                  <a:lnTo>
                    <a:pt x="783" y="833"/>
                  </a:lnTo>
                  <a:lnTo>
                    <a:pt x="783" y="833"/>
                  </a:lnTo>
                  <a:lnTo>
                    <a:pt x="783" y="833"/>
                  </a:lnTo>
                  <a:lnTo>
                    <a:pt x="781" y="833"/>
                  </a:lnTo>
                  <a:lnTo>
                    <a:pt x="781" y="833"/>
                  </a:lnTo>
                  <a:lnTo>
                    <a:pt x="778" y="833"/>
                  </a:lnTo>
                  <a:lnTo>
                    <a:pt x="776" y="831"/>
                  </a:lnTo>
                  <a:lnTo>
                    <a:pt x="776" y="826"/>
                  </a:lnTo>
                  <a:lnTo>
                    <a:pt x="776" y="821"/>
                  </a:lnTo>
                  <a:lnTo>
                    <a:pt x="776" y="819"/>
                  </a:lnTo>
                  <a:lnTo>
                    <a:pt x="778" y="814"/>
                  </a:lnTo>
                  <a:lnTo>
                    <a:pt x="778" y="812"/>
                  </a:lnTo>
                  <a:lnTo>
                    <a:pt x="781" y="809"/>
                  </a:lnTo>
                  <a:lnTo>
                    <a:pt x="778" y="807"/>
                  </a:lnTo>
                  <a:lnTo>
                    <a:pt x="778" y="807"/>
                  </a:lnTo>
                  <a:lnTo>
                    <a:pt x="778" y="805"/>
                  </a:lnTo>
                  <a:lnTo>
                    <a:pt x="778" y="802"/>
                  </a:lnTo>
                  <a:lnTo>
                    <a:pt x="776" y="800"/>
                  </a:lnTo>
                  <a:lnTo>
                    <a:pt x="776" y="800"/>
                  </a:lnTo>
                  <a:lnTo>
                    <a:pt x="776" y="798"/>
                  </a:lnTo>
                  <a:lnTo>
                    <a:pt x="774" y="798"/>
                  </a:lnTo>
                  <a:lnTo>
                    <a:pt x="774" y="795"/>
                  </a:lnTo>
                  <a:lnTo>
                    <a:pt x="774" y="795"/>
                  </a:lnTo>
                  <a:lnTo>
                    <a:pt x="776" y="795"/>
                  </a:lnTo>
                  <a:lnTo>
                    <a:pt x="776" y="793"/>
                  </a:lnTo>
                  <a:lnTo>
                    <a:pt x="774" y="793"/>
                  </a:lnTo>
                  <a:lnTo>
                    <a:pt x="774" y="791"/>
                  </a:lnTo>
                  <a:lnTo>
                    <a:pt x="774" y="788"/>
                  </a:lnTo>
                  <a:lnTo>
                    <a:pt x="774" y="786"/>
                  </a:lnTo>
                  <a:lnTo>
                    <a:pt x="774" y="783"/>
                  </a:lnTo>
                  <a:lnTo>
                    <a:pt x="774" y="781"/>
                  </a:lnTo>
                  <a:lnTo>
                    <a:pt x="771" y="781"/>
                  </a:lnTo>
                  <a:lnTo>
                    <a:pt x="769" y="781"/>
                  </a:lnTo>
                  <a:lnTo>
                    <a:pt x="769" y="779"/>
                  </a:lnTo>
                  <a:lnTo>
                    <a:pt x="766" y="779"/>
                  </a:lnTo>
                  <a:lnTo>
                    <a:pt x="766" y="776"/>
                  </a:lnTo>
                  <a:lnTo>
                    <a:pt x="766" y="774"/>
                  </a:lnTo>
                  <a:lnTo>
                    <a:pt x="766" y="772"/>
                  </a:lnTo>
                  <a:lnTo>
                    <a:pt x="766" y="772"/>
                  </a:lnTo>
                  <a:lnTo>
                    <a:pt x="755" y="776"/>
                  </a:lnTo>
                  <a:lnTo>
                    <a:pt x="729" y="779"/>
                  </a:lnTo>
                  <a:lnTo>
                    <a:pt x="724" y="781"/>
                  </a:lnTo>
                  <a:lnTo>
                    <a:pt x="719" y="781"/>
                  </a:lnTo>
                  <a:lnTo>
                    <a:pt x="714" y="783"/>
                  </a:lnTo>
                  <a:lnTo>
                    <a:pt x="710" y="783"/>
                  </a:lnTo>
                  <a:lnTo>
                    <a:pt x="705" y="781"/>
                  </a:lnTo>
                  <a:lnTo>
                    <a:pt x="698" y="781"/>
                  </a:lnTo>
                  <a:lnTo>
                    <a:pt x="698" y="779"/>
                  </a:lnTo>
                  <a:lnTo>
                    <a:pt x="691" y="776"/>
                  </a:lnTo>
                  <a:lnTo>
                    <a:pt x="691" y="776"/>
                  </a:lnTo>
                  <a:lnTo>
                    <a:pt x="681" y="757"/>
                  </a:lnTo>
                  <a:lnTo>
                    <a:pt x="679" y="753"/>
                  </a:lnTo>
                  <a:lnTo>
                    <a:pt x="667" y="743"/>
                  </a:lnTo>
                  <a:lnTo>
                    <a:pt x="662" y="736"/>
                  </a:lnTo>
                  <a:lnTo>
                    <a:pt x="658" y="722"/>
                  </a:lnTo>
                  <a:lnTo>
                    <a:pt x="655" y="717"/>
                  </a:lnTo>
                  <a:lnTo>
                    <a:pt x="651" y="715"/>
                  </a:lnTo>
                  <a:lnTo>
                    <a:pt x="643" y="715"/>
                  </a:lnTo>
                  <a:lnTo>
                    <a:pt x="641" y="715"/>
                  </a:lnTo>
                  <a:lnTo>
                    <a:pt x="617" y="710"/>
                  </a:lnTo>
                  <a:lnTo>
                    <a:pt x="615" y="708"/>
                  </a:lnTo>
                  <a:lnTo>
                    <a:pt x="613" y="705"/>
                  </a:lnTo>
                  <a:lnTo>
                    <a:pt x="613" y="703"/>
                  </a:lnTo>
                  <a:lnTo>
                    <a:pt x="610" y="701"/>
                  </a:lnTo>
                  <a:lnTo>
                    <a:pt x="596" y="691"/>
                  </a:lnTo>
                  <a:lnTo>
                    <a:pt x="589" y="684"/>
                  </a:lnTo>
                  <a:lnTo>
                    <a:pt x="587" y="684"/>
                  </a:lnTo>
                  <a:lnTo>
                    <a:pt x="584" y="682"/>
                  </a:lnTo>
                  <a:lnTo>
                    <a:pt x="572" y="682"/>
                  </a:lnTo>
                  <a:lnTo>
                    <a:pt x="556" y="684"/>
                  </a:lnTo>
                  <a:lnTo>
                    <a:pt x="535" y="684"/>
                  </a:lnTo>
                  <a:lnTo>
                    <a:pt x="520" y="682"/>
                  </a:lnTo>
                  <a:lnTo>
                    <a:pt x="506" y="675"/>
                  </a:lnTo>
                  <a:lnTo>
                    <a:pt x="494" y="667"/>
                  </a:lnTo>
                  <a:lnTo>
                    <a:pt x="494" y="675"/>
                  </a:lnTo>
                  <a:lnTo>
                    <a:pt x="504" y="679"/>
                  </a:lnTo>
                  <a:lnTo>
                    <a:pt x="516" y="684"/>
                  </a:lnTo>
                  <a:lnTo>
                    <a:pt x="523" y="686"/>
                  </a:lnTo>
                  <a:lnTo>
                    <a:pt x="520" y="689"/>
                  </a:lnTo>
                  <a:lnTo>
                    <a:pt x="516" y="689"/>
                  </a:lnTo>
                  <a:lnTo>
                    <a:pt x="511" y="684"/>
                  </a:lnTo>
                  <a:lnTo>
                    <a:pt x="509" y="682"/>
                  </a:lnTo>
                  <a:lnTo>
                    <a:pt x="506" y="682"/>
                  </a:lnTo>
                  <a:lnTo>
                    <a:pt x="487" y="677"/>
                  </a:lnTo>
                  <a:lnTo>
                    <a:pt x="485" y="677"/>
                  </a:lnTo>
                  <a:lnTo>
                    <a:pt x="485" y="677"/>
                  </a:lnTo>
                  <a:lnTo>
                    <a:pt x="483" y="677"/>
                  </a:lnTo>
                  <a:lnTo>
                    <a:pt x="483" y="677"/>
                  </a:lnTo>
                  <a:lnTo>
                    <a:pt x="483" y="679"/>
                  </a:lnTo>
                  <a:lnTo>
                    <a:pt x="478" y="682"/>
                  </a:lnTo>
                  <a:lnTo>
                    <a:pt x="478" y="682"/>
                  </a:lnTo>
                  <a:lnTo>
                    <a:pt x="473" y="682"/>
                  </a:lnTo>
                  <a:lnTo>
                    <a:pt x="473" y="679"/>
                  </a:lnTo>
                  <a:lnTo>
                    <a:pt x="471" y="677"/>
                  </a:lnTo>
                  <a:lnTo>
                    <a:pt x="471" y="675"/>
                  </a:lnTo>
                  <a:lnTo>
                    <a:pt x="471" y="675"/>
                  </a:lnTo>
                  <a:lnTo>
                    <a:pt x="473" y="675"/>
                  </a:lnTo>
                  <a:lnTo>
                    <a:pt x="478" y="677"/>
                  </a:lnTo>
                  <a:lnTo>
                    <a:pt x="483" y="677"/>
                  </a:lnTo>
                  <a:lnTo>
                    <a:pt x="483" y="675"/>
                  </a:lnTo>
                  <a:lnTo>
                    <a:pt x="476" y="670"/>
                  </a:lnTo>
                  <a:lnTo>
                    <a:pt x="471" y="667"/>
                  </a:lnTo>
                  <a:lnTo>
                    <a:pt x="468" y="663"/>
                  </a:lnTo>
                  <a:lnTo>
                    <a:pt x="466" y="663"/>
                  </a:lnTo>
                  <a:lnTo>
                    <a:pt x="459" y="660"/>
                  </a:lnTo>
                  <a:lnTo>
                    <a:pt x="457" y="656"/>
                  </a:lnTo>
                  <a:lnTo>
                    <a:pt x="459" y="653"/>
                  </a:lnTo>
                  <a:lnTo>
                    <a:pt x="464" y="656"/>
                  </a:lnTo>
                  <a:lnTo>
                    <a:pt x="468" y="660"/>
                  </a:lnTo>
                  <a:lnTo>
                    <a:pt x="478" y="665"/>
                  </a:lnTo>
                  <a:lnTo>
                    <a:pt x="487" y="670"/>
                  </a:lnTo>
                  <a:lnTo>
                    <a:pt x="492" y="672"/>
                  </a:lnTo>
                  <a:lnTo>
                    <a:pt x="492" y="667"/>
                  </a:lnTo>
                  <a:lnTo>
                    <a:pt x="492" y="667"/>
                  </a:lnTo>
                  <a:lnTo>
                    <a:pt x="490" y="665"/>
                  </a:lnTo>
                  <a:lnTo>
                    <a:pt x="485" y="663"/>
                  </a:lnTo>
                  <a:lnTo>
                    <a:pt x="483" y="663"/>
                  </a:lnTo>
                  <a:lnTo>
                    <a:pt x="478" y="663"/>
                  </a:lnTo>
                  <a:lnTo>
                    <a:pt x="476" y="660"/>
                  </a:lnTo>
                  <a:lnTo>
                    <a:pt x="471" y="658"/>
                  </a:lnTo>
                  <a:lnTo>
                    <a:pt x="466" y="651"/>
                  </a:lnTo>
                  <a:lnTo>
                    <a:pt x="461" y="646"/>
                  </a:lnTo>
                  <a:lnTo>
                    <a:pt x="459" y="641"/>
                  </a:lnTo>
                  <a:lnTo>
                    <a:pt x="457" y="634"/>
                  </a:lnTo>
                  <a:lnTo>
                    <a:pt x="454" y="623"/>
                  </a:lnTo>
                  <a:lnTo>
                    <a:pt x="452" y="620"/>
                  </a:lnTo>
                  <a:lnTo>
                    <a:pt x="450" y="620"/>
                  </a:lnTo>
                  <a:lnTo>
                    <a:pt x="447" y="620"/>
                  </a:lnTo>
                  <a:lnTo>
                    <a:pt x="442" y="620"/>
                  </a:lnTo>
                  <a:lnTo>
                    <a:pt x="438" y="618"/>
                  </a:lnTo>
                  <a:lnTo>
                    <a:pt x="435" y="613"/>
                  </a:lnTo>
                  <a:lnTo>
                    <a:pt x="433" y="611"/>
                  </a:lnTo>
                  <a:lnTo>
                    <a:pt x="431" y="601"/>
                  </a:lnTo>
                  <a:lnTo>
                    <a:pt x="431" y="599"/>
                  </a:lnTo>
                  <a:lnTo>
                    <a:pt x="428" y="594"/>
                  </a:lnTo>
                  <a:lnTo>
                    <a:pt x="428" y="592"/>
                  </a:lnTo>
                  <a:lnTo>
                    <a:pt x="426" y="589"/>
                  </a:lnTo>
                  <a:lnTo>
                    <a:pt x="421" y="589"/>
                  </a:lnTo>
                  <a:lnTo>
                    <a:pt x="419" y="589"/>
                  </a:lnTo>
                  <a:lnTo>
                    <a:pt x="405" y="578"/>
                  </a:lnTo>
                  <a:lnTo>
                    <a:pt x="402" y="575"/>
                  </a:lnTo>
                  <a:lnTo>
                    <a:pt x="400" y="570"/>
                  </a:lnTo>
                  <a:lnTo>
                    <a:pt x="397" y="568"/>
                  </a:lnTo>
                  <a:lnTo>
                    <a:pt x="397" y="561"/>
                  </a:lnTo>
                  <a:lnTo>
                    <a:pt x="395" y="554"/>
                  </a:lnTo>
                  <a:lnTo>
                    <a:pt x="395" y="551"/>
                  </a:lnTo>
                  <a:lnTo>
                    <a:pt x="395" y="547"/>
                  </a:lnTo>
                  <a:lnTo>
                    <a:pt x="395" y="544"/>
                  </a:lnTo>
                  <a:lnTo>
                    <a:pt x="390" y="537"/>
                  </a:lnTo>
                  <a:lnTo>
                    <a:pt x="388" y="535"/>
                  </a:lnTo>
                  <a:lnTo>
                    <a:pt x="381" y="514"/>
                  </a:lnTo>
                  <a:lnTo>
                    <a:pt x="381" y="497"/>
                  </a:lnTo>
                  <a:lnTo>
                    <a:pt x="374" y="480"/>
                  </a:lnTo>
                  <a:lnTo>
                    <a:pt x="371" y="476"/>
                  </a:lnTo>
                  <a:lnTo>
                    <a:pt x="362" y="464"/>
                  </a:lnTo>
                  <a:lnTo>
                    <a:pt x="350" y="447"/>
                  </a:lnTo>
                  <a:lnTo>
                    <a:pt x="341" y="433"/>
                  </a:lnTo>
                  <a:lnTo>
                    <a:pt x="334" y="424"/>
                  </a:lnTo>
                  <a:lnTo>
                    <a:pt x="334" y="421"/>
                  </a:lnTo>
                  <a:lnTo>
                    <a:pt x="331" y="421"/>
                  </a:lnTo>
                  <a:lnTo>
                    <a:pt x="329" y="419"/>
                  </a:lnTo>
                  <a:lnTo>
                    <a:pt x="329" y="419"/>
                  </a:lnTo>
                  <a:lnTo>
                    <a:pt x="327" y="417"/>
                  </a:lnTo>
                  <a:lnTo>
                    <a:pt x="324" y="412"/>
                  </a:lnTo>
                  <a:lnTo>
                    <a:pt x="322" y="407"/>
                  </a:lnTo>
                  <a:lnTo>
                    <a:pt x="310" y="400"/>
                  </a:lnTo>
                  <a:lnTo>
                    <a:pt x="298" y="386"/>
                  </a:lnTo>
                  <a:lnTo>
                    <a:pt x="293" y="381"/>
                  </a:lnTo>
                  <a:lnTo>
                    <a:pt x="291" y="376"/>
                  </a:lnTo>
                  <a:lnTo>
                    <a:pt x="289" y="369"/>
                  </a:lnTo>
                  <a:lnTo>
                    <a:pt x="286" y="367"/>
                  </a:lnTo>
                  <a:lnTo>
                    <a:pt x="279" y="365"/>
                  </a:lnTo>
                  <a:lnTo>
                    <a:pt x="272" y="357"/>
                  </a:lnTo>
                  <a:lnTo>
                    <a:pt x="253" y="334"/>
                  </a:lnTo>
                  <a:lnTo>
                    <a:pt x="246" y="317"/>
                  </a:lnTo>
                  <a:lnTo>
                    <a:pt x="246" y="315"/>
                  </a:lnTo>
                  <a:lnTo>
                    <a:pt x="248" y="315"/>
                  </a:lnTo>
                  <a:lnTo>
                    <a:pt x="248" y="315"/>
                  </a:lnTo>
                  <a:lnTo>
                    <a:pt x="246" y="310"/>
                  </a:lnTo>
                  <a:lnTo>
                    <a:pt x="246" y="305"/>
                  </a:lnTo>
                  <a:lnTo>
                    <a:pt x="234" y="284"/>
                  </a:lnTo>
                  <a:lnTo>
                    <a:pt x="222" y="260"/>
                  </a:lnTo>
                  <a:lnTo>
                    <a:pt x="211" y="234"/>
                  </a:lnTo>
                  <a:lnTo>
                    <a:pt x="211" y="227"/>
                  </a:lnTo>
                  <a:lnTo>
                    <a:pt x="208" y="225"/>
                  </a:lnTo>
                  <a:lnTo>
                    <a:pt x="206" y="222"/>
                  </a:lnTo>
                  <a:lnTo>
                    <a:pt x="206" y="222"/>
                  </a:lnTo>
                  <a:lnTo>
                    <a:pt x="194" y="199"/>
                  </a:lnTo>
                  <a:lnTo>
                    <a:pt x="194" y="194"/>
                  </a:lnTo>
                  <a:lnTo>
                    <a:pt x="196" y="187"/>
                  </a:lnTo>
                  <a:lnTo>
                    <a:pt x="196" y="185"/>
                  </a:lnTo>
                  <a:lnTo>
                    <a:pt x="194" y="182"/>
                  </a:lnTo>
                  <a:lnTo>
                    <a:pt x="192" y="182"/>
                  </a:lnTo>
                  <a:lnTo>
                    <a:pt x="189" y="185"/>
                  </a:lnTo>
                  <a:lnTo>
                    <a:pt x="187" y="185"/>
                  </a:lnTo>
                  <a:lnTo>
                    <a:pt x="182" y="182"/>
                  </a:lnTo>
                  <a:lnTo>
                    <a:pt x="180" y="180"/>
                  </a:lnTo>
                  <a:lnTo>
                    <a:pt x="168" y="156"/>
                  </a:lnTo>
                  <a:lnTo>
                    <a:pt x="166" y="149"/>
                  </a:lnTo>
                  <a:lnTo>
                    <a:pt x="161" y="133"/>
                  </a:lnTo>
                  <a:lnTo>
                    <a:pt x="159" y="121"/>
                  </a:lnTo>
                  <a:lnTo>
                    <a:pt x="159" y="104"/>
                  </a:lnTo>
                  <a:lnTo>
                    <a:pt x="156" y="97"/>
                  </a:lnTo>
                  <a:lnTo>
                    <a:pt x="152" y="88"/>
                  </a:lnTo>
                  <a:lnTo>
                    <a:pt x="152" y="85"/>
                  </a:lnTo>
                  <a:lnTo>
                    <a:pt x="149" y="83"/>
                  </a:lnTo>
                  <a:lnTo>
                    <a:pt x="147" y="76"/>
                  </a:lnTo>
                  <a:lnTo>
                    <a:pt x="147" y="71"/>
                  </a:lnTo>
                  <a:lnTo>
                    <a:pt x="149" y="78"/>
                  </a:lnTo>
                  <a:lnTo>
                    <a:pt x="163" y="102"/>
                  </a:lnTo>
                  <a:lnTo>
                    <a:pt x="168" y="107"/>
                  </a:lnTo>
                  <a:lnTo>
                    <a:pt x="168" y="109"/>
                  </a:lnTo>
                  <a:lnTo>
                    <a:pt x="173" y="123"/>
                  </a:lnTo>
                  <a:lnTo>
                    <a:pt x="173" y="125"/>
                  </a:lnTo>
                  <a:lnTo>
                    <a:pt x="173" y="125"/>
                  </a:lnTo>
                  <a:lnTo>
                    <a:pt x="178" y="130"/>
                  </a:lnTo>
                  <a:lnTo>
                    <a:pt x="185" y="142"/>
                  </a:lnTo>
                  <a:lnTo>
                    <a:pt x="194" y="151"/>
                  </a:lnTo>
                  <a:lnTo>
                    <a:pt x="196" y="156"/>
                  </a:lnTo>
                  <a:lnTo>
                    <a:pt x="204" y="163"/>
                  </a:lnTo>
                  <a:lnTo>
                    <a:pt x="211" y="168"/>
                  </a:lnTo>
                  <a:lnTo>
                    <a:pt x="215" y="170"/>
                  </a:lnTo>
                  <a:lnTo>
                    <a:pt x="215" y="173"/>
                  </a:lnTo>
                  <a:lnTo>
                    <a:pt x="215" y="178"/>
                  </a:lnTo>
                  <a:lnTo>
                    <a:pt x="215" y="180"/>
                  </a:lnTo>
                  <a:lnTo>
                    <a:pt x="215" y="182"/>
                  </a:lnTo>
                  <a:lnTo>
                    <a:pt x="213" y="185"/>
                  </a:lnTo>
                  <a:lnTo>
                    <a:pt x="211" y="185"/>
                  </a:lnTo>
                  <a:lnTo>
                    <a:pt x="208" y="185"/>
                  </a:lnTo>
                  <a:lnTo>
                    <a:pt x="204" y="187"/>
                  </a:lnTo>
                  <a:lnTo>
                    <a:pt x="201" y="187"/>
                  </a:lnTo>
                  <a:lnTo>
                    <a:pt x="199" y="192"/>
                  </a:lnTo>
                  <a:lnTo>
                    <a:pt x="199" y="192"/>
                  </a:lnTo>
                  <a:lnTo>
                    <a:pt x="201" y="194"/>
                  </a:lnTo>
                  <a:lnTo>
                    <a:pt x="201" y="199"/>
                  </a:lnTo>
                  <a:lnTo>
                    <a:pt x="206" y="208"/>
                  </a:lnTo>
                  <a:lnTo>
                    <a:pt x="208" y="220"/>
                  </a:lnTo>
                  <a:lnTo>
                    <a:pt x="208" y="220"/>
                  </a:lnTo>
                  <a:lnTo>
                    <a:pt x="211" y="213"/>
                  </a:lnTo>
                  <a:lnTo>
                    <a:pt x="211" y="208"/>
                  </a:lnTo>
                  <a:lnTo>
                    <a:pt x="213" y="206"/>
                  </a:lnTo>
                  <a:lnTo>
                    <a:pt x="215" y="204"/>
                  </a:lnTo>
                  <a:lnTo>
                    <a:pt x="220" y="194"/>
                  </a:lnTo>
                  <a:lnTo>
                    <a:pt x="220" y="192"/>
                  </a:lnTo>
                  <a:lnTo>
                    <a:pt x="222" y="185"/>
                  </a:lnTo>
                  <a:lnTo>
                    <a:pt x="225" y="178"/>
                  </a:lnTo>
                  <a:lnTo>
                    <a:pt x="225" y="168"/>
                  </a:lnTo>
                  <a:lnTo>
                    <a:pt x="220" y="161"/>
                  </a:lnTo>
                  <a:lnTo>
                    <a:pt x="208" y="154"/>
                  </a:lnTo>
                  <a:lnTo>
                    <a:pt x="206" y="151"/>
                  </a:lnTo>
                  <a:lnTo>
                    <a:pt x="206" y="149"/>
                  </a:lnTo>
                  <a:lnTo>
                    <a:pt x="196" y="142"/>
                  </a:lnTo>
                  <a:lnTo>
                    <a:pt x="192" y="140"/>
                  </a:lnTo>
                  <a:lnTo>
                    <a:pt x="175" y="118"/>
                  </a:lnTo>
                  <a:lnTo>
                    <a:pt x="149" y="71"/>
                  </a:lnTo>
                  <a:lnTo>
                    <a:pt x="147" y="64"/>
                  </a:lnTo>
                  <a:lnTo>
                    <a:pt x="147" y="43"/>
                  </a:lnTo>
                  <a:lnTo>
                    <a:pt x="147" y="38"/>
                  </a:lnTo>
                  <a:lnTo>
                    <a:pt x="147" y="38"/>
                  </a:lnTo>
                  <a:lnTo>
                    <a:pt x="144" y="40"/>
                  </a:lnTo>
                  <a:lnTo>
                    <a:pt x="140" y="43"/>
                  </a:lnTo>
                  <a:lnTo>
                    <a:pt x="140" y="45"/>
                  </a:lnTo>
                  <a:lnTo>
                    <a:pt x="137" y="45"/>
                  </a:lnTo>
                  <a:lnTo>
                    <a:pt x="135" y="47"/>
                  </a:lnTo>
                  <a:lnTo>
                    <a:pt x="135" y="50"/>
                  </a:lnTo>
                  <a:lnTo>
                    <a:pt x="133" y="50"/>
                  </a:lnTo>
                  <a:lnTo>
                    <a:pt x="130" y="47"/>
                  </a:lnTo>
                  <a:lnTo>
                    <a:pt x="128" y="45"/>
                  </a:lnTo>
                  <a:lnTo>
                    <a:pt x="128" y="43"/>
                  </a:lnTo>
                  <a:lnTo>
                    <a:pt x="126" y="43"/>
                  </a:lnTo>
                  <a:lnTo>
                    <a:pt x="123" y="40"/>
                  </a:lnTo>
                  <a:lnTo>
                    <a:pt x="123" y="38"/>
                  </a:lnTo>
                  <a:lnTo>
                    <a:pt x="126" y="36"/>
                  </a:lnTo>
                  <a:lnTo>
                    <a:pt x="128" y="33"/>
                  </a:lnTo>
                  <a:lnTo>
                    <a:pt x="126" y="31"/>
                  </a:lnTo>
                  <a:lnTo>
                    <a:pt x="121" y="28"/>
                  </a:lnTo>
                  <a:lnTo>
                    <a:pt x="118" y="26"/>
                  </a:lnTo>
                  <a:lnTo>
                    <a:pt x="116" y="26"/>
                  </a:lnTo>
                  <a:lnTo>
                    <a:pt x="114" y="24"/>
                  </a:lnTo>
                  <a:lnTo>
                    <a:pt x="109" y="24"/>
                  </a:lnTo>
                  <a:lnTo>
                    <a:pt x="104" y="24"/>
                  </a:lnTo>
                  <a:lnTo>
                    <a:pt x="100" y="21"/>
                  </a:lnTo>
                  <a:lnTo>
                    <a:pt x="97" y="21"/>
                  </a:lnTo>
                  <a:lnTo>
                    <a:pt x="92" y="21"/>
                  </a:lnTo>
                  <a:lnTo>
                    <a:pt x="90" y="19"/>
                  </a:lnTo>
                  <a:lnTo>
                    <a:pt x="88" y="17"/>
                  </a:lnTo>
                  <a:lnTo>
                    <a:pt x="85" y="14"/>
                  </a:lnTo>
                  <a:lnTo>
                    <a:pt x="81" y="12"/>
                  </a:lnTo>
                  <a:lnTo>
                    <a:pt x="81" y="7"/>
                  </a:lnTo>
                  <a:lnTo>
                    <a:pt x="78" y="2"/>
                  </a:lnTo>
                  <a:lnTo>
                    <a:pt x="76" y="0"/>
                  </a:lnTo>
                  <a:lnTo>
                    <a:pt x="73" y="2"/>
                  </a:lnTo>
                  <a:lnTo>
                    <a:pt x="71" y="2"/>
                  </a:lnTo>
                  <a:lnTo>
                    <a:pt x="71" y="5"/>
                  </a:lnTo>
                  <a:lnTo>
                    <a:pt x="69" y="5"/>
                  </a:lnTo>
                  <a:lnTo>
                    <a:pt x="66" y="5"/>
                  </a:lnTo>
                  <a:lnTo>
                    <a:pt x="66" y="5"/>
                  </a:lnTo>
                  <a:lnTo>
                    <a:pt x="64" y="5"/>
                  </a:lnTo>
                  <a:lnTo>
                    <a:pt x="62" y="2"/>
                  </a:lnTo>
                  <a:lnTo>
                    <a:pt x="59" y="5"/>
                  </a:lnTo>
                  <a:lnTo>
                    <a:pt x="59" y="7"/>
                  </a:lnTo>
                  <a:lnTo>
                    <a:pt x="59" y="12"/>
                  </a:lnTo>
                  <a:lnTo>
                    <a:pt x="59" y="14"/>
                  </a:lnTo>
                  <a:lnTo>
                    <a:pt x="57" y="17"/>
                  </a:lnTo>
                  <a:lnTo>
                    <a:pt x="55" y="17"/>
                  </a:lnTo>
                  <a:lnTo>
                    <a:pt x="52" y="14"/>
                  </a:lnTo>
                  <a:lnTo>
                    <a:pt x="50" y="14"/>
                  </a:lnTo>
                  <a:lnTo>
                    <a:pt x="47" y="17"/>
                  </a:lnTo>
                  <a:lnTo>
                    <a:pt x="45" y="14"/>
                  </a:lnTo>
                  <a:lnTo>
                    <a:pt x="45" y="12"/>
                  </a:lnTo>
                  <a:lnTo>
                    <a:pt x="43" y="12"/>
                  </a:lnTo>
                  <a:lnTo>
                    <a:pt x="40" y="14"/>
                  </a:lnTo>
                  <a:lnTo>
                    <a:pt x="38" y="14"/>
                  </a:lnTo>
                  <a:lnTo>
                    <a:pt x="38" y="12"/>
                  </a:lnTo>
                  <a:lnTo>
                    <a:pt x="33" y="9"/>
                  </a:lnTo>
                  <a:lnTo>
                    <a:pt x="33" y="9"/>
                  </a:lnTo>
                  <a:lnTo>
                    <a:pt x="33" y="12"/>
                  </a:lnTo>
                  <a:lnTo>
                    <a:pt x="31" y="12"/>
                  </a:lnTo>
                  <a:lnTo>
                    <a:pt x="31" y="9"/>
                  </a:lnTo>
                  <a:lnTo>
                    <a:pt x="29" y="9"/>
                  </a:lnTo>
                  <a:lnTo>
                    <a:pt x="29" y="9"/>
                  </a:lnTo>
                  <a:lnTo>
                    <a:pt x="29" y="9"/>
                  </a:lnTo>
                  <a:lnTo>
                    <a:pt x="26" y="9"/>
                  </a:lnTo>
                  <a:lnTo>
                    <a:pt x="21" y="9"/>
                  </a:lnTo>
                  <a:lnTo>
                    <a:pt x="17" y="9"/>
                  </a:lnTo>
                  <a:lnTo>
                    <a:pt x="10" y="12"/>
                  </a:lnTo>
                  <a:lnTo>
                    <a:pt x="5" y="12"/>
                  </a:lnTo>
                  <a:lnTo>
                    <a:pt x="5" y="14"/>
                  </a:lnTo>
                  <a:lnTo>
                    <a:pt x="7" y="14"/>
                  </a:lnTo>
                  <a:lnTo>
                    <a:pt x="7" y="14"/>
                  </a:lnTo>
                  <a:lnTo>
                    <a:pt x="7" y="14"/>
                  </a:lnTo>
                  <a:lnTo>
                    <a:pt x="12" y="17"/>
                  </a:lnTo>
                  <a:lnTo>
                    <a:pt x="14" y="19"/>
                  </a:lnTo>
                  <a:lnTo>
                    <a:pt x="19" y="24"/>
                  </a:lnTo>
                  <a:lnTo>
                    <a:pt x="21" y="26"/>
                  </a:lnTo>
                  <a:lnTo>
                    <a:pt x="26" y="28"/>
                  </a:lnTo>
                  <a:lnTo>
                    <a:pt x="31" y="31"/>
                  </a:lnTo>
                  <a:lnTo>
                    <a:pt x="36" y="33"/>
                  </a:lnTo>
                  <a:lnTo>
                    <a:pt x="40" y="38"/>
                  </a:lnTo>
                  <a:lnTo>
                    <a:pt x="45" y="40"/>
                  </a:lnTo>
                  <a:lnTo>
                    <a:pt x="47" y="45"/>
                  </a:lnTo>
                  <a:lnTo>
                    <a:pt x="50" y="47"/>
                  </a:lnTo>
                  <a:lnTo>
                    <a:pt x="50" y="54"/>
                  </a:lnTo>
                  <a:lnTo>
                    <a:pt x="47" y="62"/>
                  </a:lnTo>
                  <a:lnTo>
                    <a:pt x="45" y="69"/>
                  </a:lnTo>
                  <a:lnTo>
                    <a:pt x="40" y="76"/>
                  </a:lnTo>
                  <a:lnTo>
                    <a:pt x="36" y="80"/>
                  </a:lnTo>
                  <a:lnTo>
                    <a:pt x="36" y="83"/>
                  </a:lnTo>
                  <a:lnTo>
                    <a:pt x="33" y="88"/>
                  </a:lnTo>
                  <a:lnTo>
                    <a:pt x="33" y="90"/>
                  </a:lnTo>
                  <a:lnTo>
                    <a:pt x="31" y="92"/>
                  </a:lnTo>
                  <a:lnTo>
                    <a:pt x="31" y="92"/>
                  </a:lnTo>
                  <a:lnTo>
                    <a:pt x="29" y="92"/>
                  </a:lnTo>
                  <a:lnTo>
                    <a:pt x="29" y="92"/>
                  </a:lnTo>
                  <a:lnTo>
                    <a:pt x="26" y="95"/>
                  </a:lnTo>
                  <a:lnTo>
                    <a:pt x="24" y="92"/>
                  </a:lnTo>
                  <a:lnTo>
                    <a:pt x="21" y="92"/>
                  </a:lnTo>
                  <a:lnTo>
                    <a:pt x="21" y="92"/>
                  </a:lnTo>
                  <a:lnTo>
                    <a:pt x="21" y="92"/>
                  </a:lnTo>
                  <a:lnTo>
                    <a:pt x="19" y="95"/>
                  </a:lnTo>
                  <a:lnTo>
                    <a:pt x="17" y="95"/>
                  </a:lnTo>
                  <a:lnTo>
                    <a:pt x="12" y="92"/>
                  </a:lnTo>
                  <a:lnTo>
                    <a:pt x="10" y="92"/>
                  </a:lnTo>
                  <a:lnTo>
                    <a:pt x="10" y="92"/>
                  </a:lnTo>
                  <a:lnTo>
                    <a:pt x="10" y="97"/>
                  </a:lnTo>
                  <a:lnTo>
                    <a:pt x="12" y="97"/>
                  </a:lnTo>
                  <a:lnTo>
                    <a:pt x="17" y="97"/>
                  </a:lnTo>
                  <a:lnTo>
                    <a:pt x="19" y="97"/>
                  </a:lnTo>
                  <a:lnTo>
                    <a:pt x="19" y="97"/>
                  </a:lnTo>
                  <a:lnTo>
                    <a:pt x="17" y="99"/>
                  </a:lnTo>
                  <a:lnTo>
                    <a:pt x="14" y="102"/>
                  </a:lnTo>
                  <a:lnTo>
                    <a:pt x="17" y="104"/>
                  </a:lnTo>
                  <a:lnTo>
                    <a:pt x="12" y="107"/>
                  </a:lnTo>
                  <a:lnTo>
                    <a:pt x="14" y="111"/>
                  </a:lnTo>
                  <a:lnTo>
                    <a:pt x="17" y="114"/>
                  </a:lnTo>
                  <a:lnTo>
                    <a:pt x="19" y="116"/>
                  </a:lnTo>
                  <a:lnTo>
                    <a:pt x="26" y="116"/>
                  </a:lnTo>
                  <a:lnTo>
                    <a:pt x="26" y="118"/>
                  </a:lnTo>
                  <a:lnTo>
                    <a:pt x="26" y="121"/>
                  </a:lnTo>
                  <a:lnTo>
                    <a:pt x="26" y="121"/>
                  </a:lnTo>
                  <a:lnTo>
                    <a:pt x="29" y="123"/>
                  </a:lnTo>
                  <a:lnTo>
                    <a:pt x="31" y="123"/>
                  </a:lnTo>
                  <a:lnTo>
                    <a:pt x="31" y="125"/>
                  </a:lnTo>
                  <a:lnTo>
                    <a:pt x="31" y="128"/>
                  </a:lnTo>
                  <a:lnTo>
                    <a:pt x="29" y="130"/>
                  </a:lnTo>
                  <a:lnTo>
                    <a:pt x="29" y="133"/>
                  </a:lnTo>
                  <a:lnTo>
                    <a:pt x="26" y="135"/>
                  </a:lnTo>
                  <a:lnTo>
                    <a:pt x="21" y="137"/>
                  </a:lnTo>
                  <a:lnTo>
                    <a:pt x="21" y="137"/>
                  </a:lnTo>
                  <a:lnTo>
                    <a:pt x="21" y="137"/>
                  </a:lnTo>
                  <a:lnTo>
                    <a:pt x="21" y="140"/>
                  </a:lnTo>
                  <a:lnTo>
                    <a:pt x="19" y="140"/>
                  </a:lnTo>
                  <a:lnTo>
                    <a:pt x="19" y="140"/>
                  </a:lnTo>
                  <a:lnTo>
                    <a:pt x="17" y="137"/>
                  </a:lnTo>
                  <a:lnTo>
                    <a:pt x="17" y="137"/>
                  </a:lnTo>
                  <a:lnTo>
                    <a:pt x="14" y="140"/>
                  </a:lnTo>
                  <a:lnTo>
                    <a:pt x="12" y="140"/>
                  </a:lnTo>
                  <a:lnTo>
                    <a:pt x="12" y="142"/>
                  </a:lnTo>
                  <a:lnTo>
                    <a:pt x="14" y="142"/>
                  </a:lnTo>
                  <a:lnTo>
                    <a:pt x="12" y="144"/>
                  </a:lnTo>
                  <a:lnTo>
                    <a:pt x="5" y="144"/>
                  </a:lnTo>
                  <a:lnTo>
                    <a:pt x="3" y="147"/>
                  </a:lnTo>
                  <a:lnTo>
                    <a:pt x="3" y="151"/>
                  </a:lnTo>
                  <a:lnTo>
                    <a:pt x="3" y="154"/>
                  </a:lnTo>
                  <a:lnTo>
                    <a:pt x="3" y="156"/>
                  </a:lnTo>
                  <a:lnTo>
                    <a:pt x="0" y="159"/>
                  </a:lnTo>
                  <a:lnTo>
                    <a:pt x="0" y="161"/>
                  </a:lnTo>
                  <a:lnTo>
                    <a:pt x="3" y="163"/>
                  </a:lnTo>
                  <a:lnTo>
                    <a:pt x="5" y="166"/>
                  </a:lnTo>
                  <a:lnTo>
                    <a:pt x="7" y="168"/>
                  </a:lnTo>
                  <a:lnTo>
                    <a:pt x="10" y="170"/>
                  </a:lnTo>
                  <a:lnTo>
                    <a:pt x="17" y="173"/>
                  </a:lnTo>
                  <a:lnTo>
                    <a:pt x="19" y="175"/>
                  </a:lnTo>
                  <a:lnTo>
                    <a:pt x="21" y="180"/>
                  </a:lnTo>
                  <a:lnTo>
                    <a:pt x="21" y="185"/>
                  </a:lnTo>
                  <a:lnTo>
                    <a:pt x="21" y="189"/>
                  </a:lnTo>
                  <a:lnTo>
                    <a:pt x="21" y="192"/>
                  </a:lnTo>
                  <a:lnTo>
                    <a:pt x="21" y="194"/>
                  </a:lnTo>
                  <a:lnTo>
                    <a:pt x="21" y="199"/>
                  </a:lnTo>
                  <a:lnTo>
                    <a:pt x="21" y="199"/>
                  </a:lnTo>
                  <a:lnTo>
                    <a:pt x="21" y="199"/>
                  </a:lnTo>
                  <a:lnTo>
                    <a:pt x="21" y="199"/>
                  </a:lnTo>
                  <a:lnTo>
                    <a:pt x="21" y="199"/>
                  </a:lnTo>
                  <a:lnTo>
                    <a:pt x="26" y="201"/>
                  </a:lnTo>
                  <a:lnTo>
                    <a:pt x="29" y="204"/>
                  </a:lnTo>
                  <a:lnTo>
                    <a:pt x="31" y="204"/>
                  </a:lnTo>
                  <a:lnTo>
                    <a:pt x="33" y="206"/>
                  </a:lnTo>
                  <a:lnTo>
                    <a:pt x="31" y="211"/>
                  </a:lnTo>
                  <a:lnTo>
                    <a:pt x="29" y="213"/>
                  </a:lnTo>
                  <a:lnTo>
                    <a:pt x="26" y="218"/>
                  </a:lnTo>
                  <a:lnTo>
                    <a:pt x="26" y="222"/>
                  </a:lnTo>
                  <a:lnTo>
                    <a:pt x="26" y="225"/>
                  </a:lnTo>
                  <a:lnTo>
                    <a:pt x="26" y="225"/>
                  </a:lnTo>
                  <a:lnTo>
                    <a:pt x="26" y="227"/>
                  </a:lnTo>
                  <a:lnTo>
                    <a:pt x="26" y="227"/>
                  </a:lnTo>
                  <a:lnTo>
                    <a:pt x="31" y="227"/>
                  </a:lnTo>
                  <a:lnTo>
                    <a:pt x="33" y="232"/>
                  </a:lnTo>
                  <a:lnTo>
                    <a:pt x="36" y="234"/>
                  </a:lnTo>
                  <a:lnTo>
                    <a:pt x="40" y="239"/>
                  </a:lnTo>
                  <a:lnTo>
                    <a:pt x="40" y="239"/>
                  </a:lnTo>
                  <a:lnTo>
                    <a:pt x="43" y="241"/>
                  </a:lnTo>
                  <a:lnTo>
                    <a:pt x="45" y="241"/>
                  </a:lnTo>
                  <a:lnTo>
                    <a:pt x="47" y="241"/>
                  </a:lnTo>
                  <a:lnTo>
                    <a:pt x="52" y="239"/>
                  </a:lnTo>
                  <a:lnTo>
                    <a:pt x="57" y="237"/>
                  </a:lnTo>
                  <a:lnTo>
                    <a:pt x="59" y="232"/>
                  </a:lnTo>
                  <a:lnTo>
                    <a:pt x="59" y="230"/>
                  </a:lnTo>
                  <a:lnTo>
                    <a:pt x="59" y="227"/>
                  </a:lnTo>
                  <a:lnTo>
                    <a:pt x="59" y="227"/>
                  </a:lnTo>
                  <a:lnTo>
                    <a:pt x="62" y="227"/>
                  </a:lnTo>
                  <a:lnTo>
                    <a:pt x="64" y="230"/>
                  </a:lnTo>
                  <a:lnTo>
                    <a:pt x="64" y="234"/>
                  </a:lnTo>
                  <a:lnTo>
                    <a:pt x="62" y="239"/>
                  </a:lnTo>
                  <a:lnTo>
                    <a:pt x="59" y="244"/>
                  </a:lnTo>
                  <a:lnTo>
                    <a:pt x="62" y="249"/>
                  </a:lnTo>
                  <a:lnTo>
                    <a:pt x="66" y="249"/>
                  </a:lnTo>
                  <a:lnTo>
                    <a:pt x="71" y="246"/>
                  </a:lnTo>
                  <a:lnTo>
                    <a:pt x="73" y="244"/>
                  </a:lnTo>
                  <a:lnTo>
                    <a:pt x="76" y="249"/>
                  </a:lnTo>
                  <a:lnTo>
                    <a:pt x="78" y="249"/>
                  </a:lnTo>
                  <a:lnTo>
                    <a:pt x="81" y="251"/>
                  </a:lnTo>
                  <a:lnTo>
                    <a:pt x="81" y="251"/>
                  </a:lnTo>
                  <a:lnTo>
                    <a:pt x="83" y="253"/>
                  </a:lnTo>
                  <a:lnTo>
                    <a:pt x="83" y="256"/>
                  </a:lnTo>
                  <a:lnTo>
                    <a:pt x="85" y="256"/>
                  </a:lnTo>
                  <a:lnTo>
                    <a:pt x="85" y="256"/>
                  </a:lnTo>
                  <a:lnTo>
                    <a:pt x="88" y="258"/>
                  </a:lnTo>
                  <a:lnTo>
                    <a:pt x="88" y="260"/>
                  </a:lnTo>
                  <a:lnTo>
                    <a:pt x="85" y="263"/>
                  </a:lnTo>
                  <a:lnTo>
                    <a:pt x="85" y="265"/>
                  </a:lnTo>
                  <a:lnTo>
                    <a:pt x="83" y="267"/>
                  </a:lnTo>
                  <a:lnTo>
                    <a:pt x="83" y="267"/>
                  </a:lnTo>
                  <a:lnTo>
                    <a:pt x="83" y="267"/>
                  </a:lnTo>
                  <a:lnTo>
                    <a:pt x="81" y="267"/>
                  </a:lnTo>
                  <a:lnTo>
                    <a:pt x="81" y="267"/>
                  </a:lnTo>
                  <a:lnTo>
                    <a:pt x="81" y="267"/>
                  </a:lnTo>
                  <a:lnTo>
                    <a:pt x="78" y="270"/>
                  </a:lnTo>
                  <a:lnTo>
                    <a:pt x="78" y="270"/>
                  </a:lnTo>
                  <a:lnTo>
                    <a:pt x="76" y="272"/>
                  </a:lnTo>
                  <a:lnTo>
                    <a:pt x="76" y="272"/>
                  </a:lnTo>
                  <a:lnTo>
                    <a:pt x="73" y="275"/>
                  </a:lnTo>
                  <a:lnTo>
                    <a:pt x="73" y="277"/>
                  </a:lnTo>
                  <a:lnTo>
                    <a:pt x="71" y="277"/>
                  </a:lnTo>
                  <a:lnTo>
                    <a:pt x="69" y="282"/>
                  </a:lnTo>
                  <a:lnTo>
                    <a:pt x="69" y="289"/>
                  </a:lnTo>
                  <a:lnTo>
                    <a:pt x="69" y="293"/>
                  </a:lnTo>
                  <a:lnTo>
                    <a:pt x="69" y="298"/>
                  </a:lnTo>
                  <a:lnTo>
                    <a:pt x="71" y="301"/>
                  </a:lnTo>
                  <a:lnTo>
                    <a:pt x="71" y="301"/>
                  </a:lnTo>
                  <a:lnTo>
                    <a:pt x="69" y="301"/>
                  </a:lnTo>
                  <a:lnTo>
                    <a:pt x="69" y="301"/>
                  </a:lnTo>
                  <a:lnTo>
                    <a:pt x="64" y="301"/>
                  </a:lnTo>
                  <a:lnTo>
                    <a:pt x="62" y="301"/>
                  </a:lnTo>
                  <a:lnTo>
                    <a:pt x="57" y="298"/>
                  </a:lnTo>
                  <a:lnTo>
                    <a:pt x="52" y="296"/>
                  </a:lnTo>
                  <a:lnTo>
                    <a:pt x="52" y="296"/>
                  </a:lnTo>
                  <a:lnTo>
                    <a:pt x="50" y="293"/>
                  </a:lnTo>
                  <a:lnTo>
                    <a:pt x="47" y="293"/>
                  </a:lnTo>
                  <a:lnTo>
                    <a:pt x="45" y="293"/>
                  </a:lnTo>
                  <a:lnTo>
                    <a:pt x="43" y="293"/>
                  </a:lnTo>
                  <a:lnTo>
                    <a:pt x="40" y="293"/>
                  </a:lnTo>
                  <a:lnTo>
                    <a:pt x="36" y="293"/>
                  </a:lnTo>
                  <a:lnTo>
                    <a:pt x="36" y="296"/>
                  </a:lnTo>
                  <a:lnTo>
                    <a:pt x="36" y="298"/>
                  </a:lnTo>
                  <a:lnTo>
                    <a:pt x="38" y="301"/>
                  </a:lnTo>
                  <a:lnTo>
                    <a:pt x="38" y="301"/>
                  </a:lnTo>
                  <a:lnTo>
                    <a:pt x="38" y="303"/>
                  </a:lnTo>
                  <a:lnTo>
                    <a:pt x="38" y="305"/>
                  </a:lnTo>
                  <a:lnTo>
                    <a:pt x="38" y="308"/>
                  </a:lnTo>
                  <a:lnTo>
                    <a:pt x="38" y="310"/>
                  </a:lnTo>
                  <a:lnTo>
                    <a:pt x="36" y="310"/>
                  </a:lnTo>
                  <a:lnTo>
                    <a:pt x="33" y="310"/>
                  </a:lnTo>
                  <a:lnTo>
                    <a:pt x="31" y="310"/>
                  </a:lnTo>
                  <a:lnTo>
                    <a:pt x="29" y="310"/>
                  </a:lnTo>
                  <a:lnTo>
                    <a:pt x="26" y="312"/>
                  </a:lnTo>
                  <a:lnTo>
                    <a:pt x="24" y="315"/>
                  </a:lnTo>
                  <a:lnTo>
                    <a:pt x="26" y="317"/>
                  </a:lnTo>
                  <a:lnTo>
                    <a:pt x="26" y="320"/>
                  </a:lnTo>
                  <a:lnTo>
                    <a:pt x="31" y="320"/>
                  </a:lnTo>
                  <a:lnTo>
                    <a:pt x="33" y="320"/>
                  </a:lnTo>
                  <a:lnTo>
                    <a:pt x="33" y="317"/>
                  </a:lnTo>
                  <a:lnTo>
                    <a:pt x="36" y="317"/>
                  </a:lnTo>
                  <a:lnTo>
                    <a:pt x="38" y="317"/>
                  </a:lnTo>
                  <a:lnTo>
                    <a:pt x="38" y="320"/>
                  </a:lnTo>
                  <a:lnTo>
                    <a:pt x="38" y="324"/>
                  </a:lnTo>
                  <a:lnTo>
                    <a:pt x="36" y="327"/>
                  </a:lnTo>
                  <a:lnTo>
                    <a:pt x="36" y="329"/>
                  </a:lnTo>
                  <a:lnTo>
                    <a:pt x="31" y="334"/>
                  </a:lnTo>
                  <a:lnTo>
                    <a:pt x="26" y="336"/>
                  </a:lnTo>
                  <a:lnTo>
                    <a:pt x="21" y="338"/>
                  </a:lnTo>
                  <a:lnTo>
                    <a:pt x="21" y="343"/>
                  </a:lnTo>
                  <a:lnTo>
                    <a:pt x="19" y="346"/>
                  </a:lnTo>
                  <a:lnTo>
                    <a:pt x="19" y="348"/>
                  </a:lnTo>
                  <a:lnTo>
                    <a:pt x="19" y="353"/>
                  </a:lnTo>
                  <a:lnTo>
                    <a:pt x="19" y="355"/>
                  </a:lnTo>
                  <a:lnTo>
                    <a:pt x="17" y="357"/>
                  </a:lnTo>
                  <a:lnTo>
                    <a:pt x="14" y="360"/>
                  </a:lnTo>
                  <a:lnTo>
                    <a:pt x="14" y="360"/>
                  </a:lnTo>
                  <a:lnTo>
                    <a:pt x="12" y="362"/>
                  </a:lnTo>
                  <a:lnTo>
                    <a:pt x="12" y="367"/>
                  </a:lnTo>
                  <a:lnTo>
                    <a:pt x="14" y="369"/>
                  </a:lnTo>
                  <a:lnTo>
                    <a:pt x="19" y="374"/>
                  </a:lnTo>
                  <a:lnTo>
                    <a:pt x="21" y="379"/>
                  </a:lnTo>
                  <a:lnTo>
                    <a:pt x="24" y="386"/>
                  </a:lnTo>
                  <a:lnTo>
                    <a:pt x="29" y="388"/>
                  </a:lnTo>
                  <a:lnTo>
                    <a:pt x="36" y="383"/>
                  </a:lnTo>
                  <a:lnTo>
                    <a:pt x="40" y="379"/>
                  </a:lnTo>
                  <a:lnTo>
                    <a:pt x="40" y="374"/>
                  </a:lnTo>
                  <a:lnTo>
                    <a:pt x="40" y="372"/>
                  </a:lnTo>
                  <a:lnTo>
                    <a:pt x="43" y="369"/>
                  </a:lnTo>
                  <a:lnTo>
                    <a:pt x="45" y="367"/>
                  </a:lnTo>
                  <a:lnTo>
                    <a:pt x="47" y="369"/>
                  </a:lnTo>
                  <a:lnTo>
                    <a:pt x="50" y="372"/>
                  </a:lnTo>
                  <a:lnTo>
                    <a:pt x="52" y="374"/>
                  </a:lnTo>
                  <a:lnTo>
                    <a:pt x="55" y="369"/>
                  </a:lnTo>
                  <a:lnTo>
                    <a:pt x="57" y="367"/>
                  </a:lnTo>
                  <a:lnTo>
                    <a:pt x="59" y="365"/>
                  </a:lnTo>
                  <a:lnTo>
                    <a:pt x="62" y="362"/>
                  </a:lnTo>
                  <a:lnTo>
                    <a:pt x="64" y="360"/>
                  </a:lnTo>
                  <a:lnTo>
                    <a:pt x="66" y="355"/>
                  </a:lnTo>
                  <a:lnTo>
                    <a:pt x="69" y="353"/>
                  </a:lnTo>
                  <a:lnTo>
                    <a:pt x="71" y="350"/>
                  </a:lnTo>
                  <a:lnTo>
                    <a:pt x="73" y="346"/>
                  </a:lnTo>
                  <a:lnTo>
                    <a:pt x="78" y="341"/>
                  </a:lnTo>
                  <a:lnTo>
                    <a:pt x="83" y="334"/>
                  </a:lnTo>
                  <a:lnTo>
                    <a:pt x="90" y="327"/>
                  </a:lnTo>
                  <a:lnTo>
                    <a:pt x="95" y="327"/>
                  </a:lnTo>
                  <a:lnTo>
                    <a:pt x="95" y="327"/>
                  </a:lnTo>
                  <a:lnTo>
                    <a:pt x="97" y="327"/>
                  </a:lnTo>
                  <a:lnTo>
                    <a:pt x="97" y="327"/>
                  </a:lnTo>
                  <a:lnTo>
                    <a:pt x="97" y="327"/>
                  </a:lnTo>
                  <a:lnTo>
                    <a:pt x="100" y="329"/>
                  </a:lnTo>
                  <a:lnTo>
                    <a:pt x="102" y="329"/>
                  </a:lnTo>
                  <a:lnTo>
                    <a:pt x="104" y="329"/>
                  </a:lnTo>
                  <a:lnTo>
                    <a:pt x="104" y="331"/>
                  </a:lnTo>
                  <a:lnTo>
                    <a:pt x="104" y="334"/>
                  </a:lnTo>
                  <a:lnTo>
                    <a:pt x="104" y="336"/>
                  </a:lnTo>
                  <a:lnTo>
                    <a:pt x="104" y="338"/>
                  </a:lnTo>
                  <a:lnTo>
                    <a:pt x="104" y="341"/>
                  </a:lnTo>
                  <a:lnTo>
                    <a:pt x="107" y="341"/>
                  </a:lnTo>
                  <a:lnTo>
                    <a:pt x="107" y="341"/>
                  </a:lnTo>
                  <a:lnTo>
                    <a:pt x="107" y="343"/>
                  </a:lnTo>
                  <a:lnTo>
                    <a:pt x="109" y="343"/>
                  </a:lnTo>
                  <a:lnTo>
                    <a:pt x="109" y="346"/>
                  </a:lnTo>
                  <a:lnTo>
                    <a:pt x="107" y="348"/>
                  </a:lnTo>
                  <a:lnTo>
                    <a:pt x="107" y="350"/>
                  </a:lnTo>
                  <a:lnTo>
                    <a:pt x="104" y="353"/>
                  </a:lnTo>
                  <a:lnTo>
                    <a:pt x="104" y="357"/>
                  </a:lnTo>
                  <a:lnTo>
                    <a:pt x="107" y="360"/>
                  </a:lnTo>
                  <a:lnTo>
                    <a:pt x="107" y="362"/>
                  </a:lnTo>
                  <a:lnTo>
                    <a:pt x="109" y="365"/>
                  </a:lnTo>
                  <a:lnTo>
                    <a:pt x="111" y="362"/>
                  </a:lnTo>
                  <a:lnTo>
                    <a:pt x="114" y="360"/>
                  </a:lnTo>
                  <a:lnTo>
                    <a:pt x="114" y="357"/>
                  </a:lnTo>
                  <a:lnTo>
                    <a:pt x="116" y="355"/>
                  </a:lnTo>
                  <a:lnTo>
                    <a:pt x="118" y="353"/>
                  </a:lnTo>
                  <a:lnTo>
                    <a:pt x="118" y="348"/>
                  </a:lnTo>
                  <a:lnTo>
                    <a:pt x="118" y="346"/>
                  </a:lnTo>
                  <a:lnTo>
                    <a:pt x="118" y="341"/>
                  </a:lnTo>
                  <a:lnTo>
                    <a:pt x="118" y="338"/>
                  </a:lnTo>
                  <a:lnTo>
                    <a:pt x="118" y="336"/>
                  </a:lnTo>
                  <a:lnTo>
                    <a:pt x="118" y="334"/>
                  </a:lnTo>
                  <a:lnTo>
                    <a:pt x="118" y="334"/>
                  </a:lnTo>
                  <a:lnTo>
                    <a:pt x="116" y="331"/>
                  </a:lnTo>
                  <a:lnTo>
                    <a:pt x="116" y="329"/>
                  </a:lnTo>
                  <a:lnTo>
                    <a:pt x="114" y="329"/>
                  </a:lnTo>
                  <a:lnTo>
                    <a:pt x="116" y="327"/>
                  </a:lnTo>
                  <a:lnTo>
                    <a:pt x="118" y="327"/>
                  </a:lnTo>
                  <a:lnTo>
                    <a:pt x="121" y="324"/>
                  </a:lnTo>
                  <a:lnTo>
                    <a:pt x="121" y="322"/>
                  </a:lnTo>
                  <a:lnTo>
                    <a:pt x="121" y="320"/>
                  </a:lnTo>
                  <a:lnTo>
                    <a:pt x="121" y="317"/>
                  </a:lnTo>
                  <a:lnTo>
                    <a:pt x="123" y="317"/>
                  </a:lnTo>
                  <a:lnTo>
                    <a:pt x="126" y="317"/>
                  </a:lnTo>
                  <a:lnTo>
                    <a:pt x="126" y="315"/>
                  </a:lnTo>
                  <a:lnTo>
                    <a:pt x="128" y="312"/>
                  </a:lnTo>
                  <a:lnTo>
                    <a:pt x="126" y="308"/>
                  </a:lnTo>
                  <a:lnTo>
                    <a:pt x="126" y="305"/>
                  </a:lnTo>
                  <a:lnTo>
                    <a:pt x="128" y="303"/>
                  </a:lnTo>
                  <a:lnTo>
                    <a:pt x="130" y="303"/>
                  </a:lnTo>
                  <a:lnTo>
                    <a:pt x="133" y="303"/>
                  </a:lnTo>
                  <a:lnTo>
                    <a:pt x="135" y="303"/>
                  </a:lnTo>
                  <a:lnTo>
                    <a:pt x="135" y="305"/>
                  </a:lnTo>
                  <a:lnTo>
                    <a:pt x="140" y="305"/>
                  </a:lnTo>
                  <a:lnTo>
                    <a:pt x="144" y="303"/>
                  </a:lnTo>
                  <a:lnTo>
                    <a:pt x="147" y="305"/>
                  </a:lnTo>
                  <a:lnTo>
                    <a:pt x="152" y="308"/>
                  </a:lnTo>
                  <a:lnTo>
                    <a:pt x="152" y="310"/>
                  </a:lnTo>
                  <a:lnTo>
                    <a:pt x="154" y="315"/>
                  </a:lnTo>
                  <a:lnTo>
                    <a:pt x="154" y="320"/>
                  </a:lnTo>
                  <a:lnTo>
                    <a:pt x="154" y="322"/>
                  </a:lnTo>
                  <a:lnTo>
                    <a:pt x="154" y="327"/>
                  </a:lnTo>
                  <a:lnTo>
                    <a:pt x="156" y="329"/>
                  </a:lnTo>
                  <a:lnTo>
                    <a:pt x="159" y="331"/>
                  </a:lnTo>
                  <a:lnTo>
                    <a:pt x="161" y="336"/>
                  </a:lnTo>
                  <a:lnTo>
                    <a:pt x="159" y="338"/>
                  </a:lnTo>
                  <a:lnTo>
                    <a:pt x="156" y="338"/>
                  </a:lnTo>
                  <a:lnTo>
                    <a:pt x="156" y="341"/>
                  </a:lnTo>
                  <a:lnTo>
                    <a:pt x="159" y="343"/>
                  </a:lnTo>
                  <a:lnTo>
                    <a:pt x="161" y="343"/>
                  </a:lnTo>
                  <a:lnTo>
                    <a:pt x="163" y="343"/>
                  </a:lnTo>
                  <a:lnTo>
                    <a:pt x="166" y="341"/>
                  </a:lnTo>
                  <a:lnTo>
                    <a:pt x="166" y="341"/>
                  </a:lnTo>
                  <a:lnTo>
                    <a:pt x="168" y="343"/>
                  </a:lnTo>
                  <a:lnTo>
                    <a:pt x="170" y="343"/>
                  </a:lnTo>
                  <a:lnTo>
                    <a:pt x="173" y="343"/>
                  </a:lnTo>
                  <a:lnTo>
                    <a:pt x="175" y="343"/>
                  </a:lnTo>
                  <a:lnTo>
                    <a:pt x="180" y="346"/>
                  </a:lnTo>
                  <a:lnTo>
                    <a:pt x="182" y="350"/>
                  </a:lnTo>
                  <a:lnTo>
                    <a:pt x="185" y="355"/>
                  </a:lnTo>
                  <a:lnTo>
                    <a:pt x="185" y="360"/>
                  </a:lnTo>
                  <a:lnTo>
                    <a:pt x="185" y="362"/>
                  </a:lnTo>
                  <a:lnTo>
                    <a:pt x="182" y="362"/>
                  </a:lnTo>
                  <a:lnTo>
                    <a:pt x="182" y="362"/>
                  </a:lnTo>
                  <a:lnTo>
                    <a:pt x="182" y="365"/>
                  </a:lnTo>
                  <a:lnTo>
                    <a:pt x="180" y="367"/>
                  </a:lnTo>
                  <a:lnTo>
                    <a:pt x="178" y="369"/>
                  </a:lnTo>
                  <a:lnTo>
                    <a:pt x="175" y="374"/>
                  </a:lnTo>
                  <a:lnTo>
                    <a:pt x="173" y="376"/>
                  </a:lnTo>
                  <a:lnTo>
                    <a:pt x="170" y="376"/>
                  </a:lnTo>
                  <a:lnTo>
                    <a:pt x="168" y="374"/>
                  </a:lnTo>
                  <a:lnTo>
                    <a:pt x="166" y="372"/>
                  </a:lnTo>
                  <a:lnTo>
                    <a:pt x="163" y="369"/>
                  </a:lnTo>
                  <a:lnTo>
                    <a:pt x="161" y="367"/>
                  </a:lnTo>
                  <a:lnTo>
                    <a:pt x="159" y="367"/>
                  </a:lnTo>
                  <a:lnTo>
                    <a:pt x="159" y="369"/>
                  </a:lnTo>
                  <a:lnTo>
                    <a:pt x="156" y="372"/>
                  </a:lnTo>
                  <a:lnTo>
                    <a:pt x="154" y="372"/>
                  </a:lnTo>
                  <a:lnTo>
                    <a:pt x="152" y="372"/>
                  </a:lnTo>
                  <a:lnTo>
                    <a:pt x="149" y="372"/>
                  </a:lnTo>
                  <a:lnTo>
                    <a:pt x="147" y="374"/>
                  </a:lnTo>
                  <a:lnTo>
                    <a:pt x="147" y="376"/>
                  </a:lnTo>
                  <a:lnTo>
                    <a:pt x="149" y="379"/>
                  </a:lnTo>
                  <a:lnTo>
                    <a:pt x="149" y="383"/>
                  </a:lnTo>
                  <a:lnTo>
                    <a:pt x="149" y="386"/>
                  </a:lnTo>
                  <a:lnTo>
                    <a:pt x="149" y="386"/>
                  </a:lnTo>
                  <a:lnTo>
                    <a:pt x="149" y="386"/>
                  </a:lnTo>
                  <a:lnTo>
                    <a:pt x="149" y="386"/>
                  </a:lnTo>
                  <a:lnTo>
                    <a:pt x="149" y="386"/>
                  </a:lnTo>
                  <a:lnTo>
                    <a:pt x="149" y="388"/>
                  </a:lnTo>
                  <a:lnTo>
                    <a:pt x="149" y="388"/>
                  </a:lnTo>
                  <a:lnTo>
                    <a:pt x="149" y="391"/>
                  </a:lnTo>
                  <a:lnTo>
                    <a:pt x="149" y="391"/>
                  </a:lnTo>
                  <a:lnTo>
                    <a:pt x="149" y="393"/>
                  </a:lnTo>
                  <a:lnTo>
                    <a:pt x="149" y="395"/>
                  </a:lnTo>
                  <a:lnTo>
                    <a:pt x="147" y="398"/>
                  </a:lnTo>
                  <a:lnTo>
                    <a:pt x="147" y="400"/>
                  </a:lnTo>
                  <a:lnTo>
                    <a:pt x="147" y="402"/>
                  </a:lnTo>
                  <a:lnTo>
                    <a:pt x="149" y="405"/>
                  </a:lnTo>
                  <a:lnTo>
                    <a:pt x="154" y="405"/>
                  </a:lnTo>
                  <a:lnTo>
                    <a:pt x="156" y="407"/>
                  </a:lnTo>
                  <a:lnTo>
                    <a:pt x="156" y="407"/>
                  </a:lnTo>
                  <a:lnTo>
                    <a:pt x="159" y="407"/>
                  </a:lnTo>
                  <a:lnTo>
                    <a:pt x="159" y="409"/>
                  </a:lnTo>
                  <a:lnTo>
                    <a:pt x="159" y="409"/>
                  </a:lnTo>
                  <a:lnTo>
                    <a:pt x="159" y="409"/>
                  </a:lnTo>
                  <a:lnTo>
                    <a:pt x="159" y="409"/>
                  </a:lnTo>
                  <a:lnTo>
                    <a:pt x="159" y="412"/>
                  </a:lnTo>
                  <a:lnTo>
                    <a:pt x="159" y="412"/>
                  </a:lnTo>
                  <a:lnTo>
                    <a:pt x="161" y="414"/>
                  </a:lnTo>
                  <a:lnTo>
                    <a:pt x="161" y="417"/>
                  </a:lnTo>
                  <a:lnTo>
                    <a:pt x="163" y="419"/>
                  </a:lnTo>
                  <a:lnTo>
                    <a:pt x="166" y="419"/>
                  </a:lnTo>
                  <a:lnTo>
                    <a:pt x="168" y="419"/>
                  </a:lnTo>
                  <a:lnTo>
                    <a:pt x="168" y="419"/>
                  </a:lnTo>
                  <a:lnTo>
                    <a:pt x="168" y="419"/>
                  </a:lnTo>
                  <a:lnTo>
                    <a:pt x="168" y="419"/>
                  </a:lnTo>
                  <a:lnTo>
                    <a:pt x="173" y="417"/>
                  </a:lnTo>
                  <a:lnTo>
                    <a:pt x="175" y="417"/>
                  </a:lnTo>
                  <a:lnTo>
                    <a:pt x="178" y="421"/>
                  </a:lnTo>
                  <a:lnTo>
                    <a:pt x="178" y="426"/>
                  </a:lnTo>
                  <a:lnTo>
                    <a:pt x="178" y="426"/>
                  </a:lnTo>
                  <a:lnTo>
                    <a:pt x="178" y="428"/>
                  </a:lnTo>
                  <a:lnTo>
                    <a:pt x="180" y="428"/>
                  </a:lnTo>
                  <a:lnTo>
                    <a:pt x="180" y="431"/>
                  </a:lnTo>
                  <a:lnTo>
                    <a:pt x="180" y="431"/>
                  </a:lnTo>
                  <a:lnTo>
                    <a:pt x="182" y="431"/>
                  </a:lnTo>
                  <a:lnTo>
                    <a:pt x="182" y="431"/>
                  </a:lnTo>
                  <a:lnTo>
                    <a:pt x="182" y="431"/>
                  </a:lnTo>
                  <a:lnTo>
                    <a:pt x="182" y="428"/>
                  </a:lnTo>
                  <a:lnTo>
                    <a:pt x="185" y="428"/>
                  </a:lnTo>
                  <a:lnTo>
                    <a:pt x="185" y="428"/>
                  </a:lnTo>
                  <a:lnTo>
                    <a:pt x="187" y="426"/>
                  </a:lnTo>
                  <a:lnTo>
                    <a:pt x="189" y="424"/>
                  </a:lnTo>
                  <a:lnTo>
                    <a:pt x="189" y="424"/>
                  </a:lnTo>
                  <a:lnTo>
                    <a:pt x="192" y="421"/>
                  </a:lnTo>
                  <a:lnTo>
                    <a:pt x="194" y="419"/>
                  </a:lnTo>
                  <a:lnTo>
                    <a:pt x="196" y="414"/>
                  </a:lnTo>
                  <a:lnTo>
                    <a:pt x="196" y="412"/>
                  </a:lnTo>
                  <a:lnTo>
                    <a:pt x="199" y="409"/>
                  </a:lnTo>
                  <a:lnTo>
                    <a:pt x="204" y="407"/>
                  </a:lnTo>
                  <a:lnTo>
                    <a:pt x="204" y="407"/>
                  </a:lnTo>
                  <a:lnTo>
                    <a:pt x="204" y="407"/>
                  </a:lnTo>
                  <a:lnTo>
                    <a:pt x="206" y="407"/>
                  </a:lnTo>
                  <a:lnTo>
                    <a:pt x="206" y="407"/>
                  </a:lnTo>
                  <a:lnTo>
                    <a:pt x="211" y="405"/>
                  </a:lnTo>
                  <a:lnTo>
                    <a:pt x="213" y="405"/>
                  </a:lnTo>
                  <a:lnTo>
                    <a:pt x="218" y="407"/>
                  </a:lnTo>
                  <a:lnTo>
                    <a:pt x="222" y="409"/>
                  </a:lnTo>
                  <a:lnTo>
                    <a:pt x="225" y="412"/>
                  </a:lnTo>
                  <a:lnTo>
                    <a:pt x="227" y="414"/>
                  </a:lnTo>
                  <a:lnTo>
                    <a:pt x="232" y="417"/>
                  </a:lnTo>
                  <a:lnTo>
                    <a:pt x="234" y="417"/>
                  </a:lnTo>
                  <a:lnTo>
                    <a:pt x="234" y="419"/>
                  </a:lnTo>
                  <a:lnTo>
                    <a:pt x="237" y="419"/>
                  </a:lnTo>
                  <a:lnTo>
                    <a:pt x="239" y="419"/>
                  </a:lnTo>
                  <a:lnTo>
                    <a:pt x="239" y="421"/>
                  </a:lnTo>
                  <a:lnTo>
                    <a:pt x="246" y="424"/>
                  </a:lnTo>
                  <a:lnTo>
                    <a:pt x="253" y="426"/>
                  </a:lnTo>
                  <a:lnTo>
                    <a:pt x="256" y="428"/>
                  </a:lnTo>
                  <a:lnTo>
                    <a:pt x="253" y="438"/>
                  </a:lnTo>
                  <a:lnTo>
                    <a:pt x="251" y="440"/>
                  </a:lnTo>
                  <a:lnTo>
                    <a:pt x="248" y="443"/>
                  </a:lnTo>
                  <a:lnTo>
                    <a:pt x="246" y="445"/>
                  </a:lnTo>
                  <a:lnTo>
                    <a:pt x="244" y="447"/>
                  </a:lnTo>
                  <a:lnTo>
                    <a:pt x="244" y="447"/>
                  </a:lnTo>
                  <a:lnTo>
                    <a:pt x="241" y="450"/>
                  </a:lnTo>
                  <a:lnTo>
                    <a:pt x="239" y="452"/>
                  </a:lnTo>
                  <a:lnTo>
                    <a:pt x="239" y="452"/>
                  </a:lnTo>
                  <a:lnTo>
                    <a:pt x="237" y="454"/>
                  </a:lnTo>
                  <a:lnTo>
                    <a:pt x="234" y="459"/>
                  </a:lnTo>
                  <a:lnTo>
                    <a:pt x="232" y="462"/>
                  </a:lnTo>
                  <a:lnTo>
                    <a:pt x="230" y="464"/>
                  </a:lnTo>
                  <a:lnTo>
                    <a:pt x="230" y="466"/>
                  </a:lnTo>
                  <a:lnTo>
                    <a:pt x="230" y="466"/>
                  </a:lnTo>
                  <a:lnTo>
                    <a:pt x="227" y="466"/>
                  </a:lnTo>
                  <a:lnTo>
                    <a:pt x="227" y="469"/>
                  </a:lnTo>
                  <a:lnTo>
                    <a:pt x="227" y="469"/>
                  </a:lnTo>
                  <a:lnTo>
                    <a:pt x="227" y="471"/>
                  </a:lnTo>
                  <a:lnTo>
                    <a:pt x="227" y="471"/>
                  </a:lnTo>
                  <a:lnTo>
                    <a:pt x="227" y="473"/>
                  </a:lnTo>
                  <a:lnTo>
                    <a:pt x="227" y="473"/>
                  </a:lnTo>
                  <a:lnTo>
                    <a:pt x="227" y="476"/>
                  </a:lnTo>
                  <a:lnTo>
                    <a:pt x="227" y="476"/>
                  </a:lnTo>
                  <a:lnTo>
                    <a:pt x="227" y="478"/>
                  </a:lnTo>
                  <a:lnTo>
                    <a:pt x="227" y="485"/>
                  </a:lnTo>
                  <a:lnTo>
                    <a:pt x="227" y="497"/>
                  </a:lnTo>
                  <a:lnTo>
                    <a:pt x="225" y="507"/>
                  </a:lnTo>
                  <a:lnTo>
                    <a:pt x="218" y="511"/>
                  </a:lnTo>
                  <a:lnTo>
                    <a:pt x="215" y="511"/>
                  </a:lnTo>
                  <a:lnTo>
                    <a:pt x="213" y="514"/>
                  </a:lnTo>
                  <a:lnTo>
                    <a:pt x="213" y="518"/>
                  </a:lnTo>
                  <a:lnTo>
                    <a:pt x="213" y="523"/>
                  </a:lnTo>
                  <a:lnTo>
                    <a:pt x="213" y="523"/>
                  </a:lnTo>
                  <a:lnTo>
                    <a:pt x="213" y="523"/>
                  </a:lnTo>
                  <a:lnTo>
                    <a:pt x="213" y="523"/>
                  </a:lnTo>
                  <a:lnTo>
                    <a:pt x="213" y="525"/>
                  </a:lnTo>
                  <a:lnTo>
                    <a:pt x="213" y="528"/>
                  </a:lnTo>
                  <a:lnTo>
                    <a:pt x="213" y="530"/>
                  </a:lnTo>
                  <a:lnTo>
                    <a:pt x="215" y="530"/>
                  </a:lnTo>
                  <a:lnTo>
                    <a:pt x="218" y="533"/>
                  </a:lnTo>
                  <a:lnTo>
                    <a:pt x="218" y="533"/>
                  </a:lnTo>
                  <a:lnTo>
                    <a:pt x="218" y="535"/>
                  </a:lnTo>
                  <a:lnTo>
                    <a:pt x="218" y="537"/>
                  </a:lnTo>
                  <a:lnTo>
                    <a:pt x="218" y="537"/>
                  </a:lnTo>
                  <a:lnTo>
                    <a:pt x="220" y="540"/>
                  </a:lnTo>
                  <a:lnTo>
                    <a:pt x="220" y="540"/>
                  </a:lnTo>
                  <a:lnTo>
                    <a:pt x="222" y="540"/>
                  </a:lnTo>
                  <a:lnTo>
                    <a:pt x="222" y="542"/>
                  </a:lnTo>
                  <a:lnTo>
                    <a:pt x="225" y="544"/>
                  </a:lnTo>
                  <a:lnTo>
                    <a:pt x="222" y="547"/>
                  </a:lnTo>
                  <a:lnTo>
                    <a:pt x="220" y="549"/>
                  </a:lnTo>
                  <a:lnTo>
                    <a:pt x="218" y="549"/>
                  </a:lnTo>
                  <a:lnTo>
                    <a:pt x="213" y="549"/>
                  </a:lnTo>
                  <a:lnTo>
                    <a:pt x="211" y="549"/>
                  </a:lnTo>
                  <a:lnTo>
                    <a:pt x="211" y="551"/>
                  </a:lnTo>
                  <a:lnTo>
                    <a:pt x="211" y="554"/>
                  </a:lnTo>
                  <a:lnTo>
                    <a:pt x="213" y="554"/>
                  </a:lnTo>
                  <a:lnTo>
                    <a:pt x="215" y="556"/>
                  </a:lnTo>
                  <a:lnTo>
                    <a:pt x="218" y="556"/>
                  </a:lnTo>
                  <a:lnTo>
                    <a:pt x="220" y="556"/>
                  </a:lnTo>
                  <a:lnTo>
                    <a:pt x="222" y="556"/>
                  </a:lnTo>
                  <a:lnTo>
                    <a:pt x="222" y="559"/>
                  </a:lnTo>
                  <a:lnTo>
                    <a:pt x="225" y="561"/>
                  </a:lnTo>
                  <a:lnTo>
                    <a:pt x="225" y="561"/>
                  </a:lnTo>
                  <a:lnTo>
                    <a:pt x="227" y="561"/>
                  </a:lnTo>
                  <a:lnTo>
                    <a:pt x="230" y="561"/>
                  </a:lnTo>
                  <a:lnTo>
                    <a:pt x="232" y="559"/>
                  </a:lnTo>
                  <a:lnTo>
                    <a:pt x="234" y="559"/>
                  </a:lnTo>
                  <a:lnTo>
                    <a:pt x="237" y="563"/>
                  </a:lnTo>
                  <a:lnTo>
                    <a:pt x="239" y="566"/>
                  </a:lnTo>
                  <a:lnTo>
                    <a:pt x="241" y="570"/>
                  </a:lnTo>
                  <a:lnTo>
                    <a:pt x="244" y="573"/>
                  </a:lnTo>
                  <a:lnTo>
                    <a:pt x="244" y="573"/>
                  </a:lnTo>
                  <a:lnTo>
                    <a:pt x="244" y="573"/>
                  </a:lnTo>
                  <a:lnTo>
                    <a:pt x="246" y="573"/>
                  </a:lnTo>
                  <a:lnTo>
                    <a:pt x="246" y="573"/>
                  </a:lnTo>
                  <a:lnTo>
                    <a:pt x="251" y="573"/>
                  </a:lnTo>
                  <a:lnTo>
                    <a:pt x="256" y="575"/>
                  </a:lnTo>
                  <a:lnTo>
                    <a:pt x="260" y="578"/>
                  </a:lnTo>
                  <a:lnTo>
                    <a:pt x="263" y="575"/>
                  </a:lnTo>
                  <a:lnTo>
                    <a:pt x="263" y="575"/>
                  </a:lnTo>
                  <a:lnTo>
                    <a:pt x="263" y="575"/>
                  </a:lnTo>
                  <a:lnTo>
                    <a:pt x="265" y="575"/>
                  </a:lnTo>
                  <a:lnTo>
                    <a:pt x="265" y="575"/>
                  </a:lnTo>
                  <a:lnTo>
                    <a:pt x="267" y="573"/>
                  </a:lnTo>
                  <a:lnTo>
                    <a:pt x="270" y="573"/>
                  </a:lnTo>
                  <a:lnTo>
                    <a:pt x="270" y="573"/>
                  </a:lnTo>
                  <a:lnTo>
                    <a:pt x="272" y="575"/>
                  </a:lnTo>
                  <a:lnTo>
                    <a:pt x="275" y="575"/>
                  </a:lnTo>
                  <a:lnTo>
                    <a:pt x="277" y="578"/>
                  </a:lnTo>
                  <a:lnTo>
                    <a:pt x="279" y="578"/>
                  </a:lnTo>
                  <a:lnTo>
                    <a:pt x="282" y="580"/>
                  </a:lnTo>
                  <a:lnTo>
                    <a:pt x="282" y="580"/>
                  </a:lnTo>
                  <a:lnTo>
                    <a:pt x="282" y="582"/>
                  </a:lnTo>
                  <a:lnTo>
                    <a:pt x="282" y="582"/>
                  </a:lnTo>
                  <a:lnTo>
                    <a:pt x="279" y="582"/>
                  </a:lnTo>
                  <a:lnTo>
                    <a:pt x="279" y="585"/>
                  </a:lnTo>
                  <a:lnTo>
                    <a:pt x="279" y="585"/>
                  </a:lnTo>
                  <a:lnTo>
                    <a:pt x="277" y="587"/>
                  </a:lnTo>
                  <a:lnTo>
                    <a:pt x="277" y="587"/>
                  </a:lnTo>
                  <a:lnTo>
                    <a:pt x="277" y="587"/>
                  </a:lnTo>
                  <a:lnTo>
                    <a:pt x="275" y="589"/>
                  </a:lnTo>
                  <a:lnTo>
                    <a:pt x="275" y="589"/>
                  </a:lnTo>
                  <a:lnTo>
                    <a:pt x="275" y="592"/>
                  </a:lnTo>
                  <a:lnTo>
                    <a:pt x="272" y="592"/>
                  </a:lnTo>
                  <a:lnTo>
                    <a:pt x="272" y="592"/>
                  </a:lnTo>
                  <a:lnTo>
                    <a:pt x="270" y="594"/>
                  </a:lnTo>
                  <a:lnTo>
                    <a:pt x="270" y="594"/>
                  </a:lnTo>
                  <a:lnTo>
                    <a:pt x="270" y="594"/>
                  </a:lnTo>
                  <a:lnTo>
                    <a:pt x="267" y="594"/>
                  </a:lnTo>
                  <a:lnTo>
                    <a:pt x="267" y="594"/>
                  </a:lnTo>
                  <a:lnTo>
                    <a:pt x="267" y="594"/>
                  </a:lnTo>
                  <a:lnTo>
                    <a:pt x="265" y="594"/>
                  </a:lnTo>
                  <a:lnTo>
                    <a:pt x="265" y="594"/>
                  </a:lnTo>
                  <a:lnTo>
                    <a:pt x="263" y="596"/>
                  </a:lnTo>
                  <a:lnTo>
                    <a:pt x="263" y="596"/>
                  </a:lnTo>
                  <a:lnTo>
                    <a:pt x="260" y="599"/>
                  </a:lnTo>
                  <a:lnTo>
                    <a:pt x="258" y="599"/>
                  </a:lnTo>
                  <a:lnTo>
                    <a:pt x="253" y="596"/>
                  </a:lnTo>
                  <a:lnTo>
                    <a:pt x="251" y="596"/>
                  </a:lnTo>
                  <a:lnTo>
                    <a:pt x="248" y="596"/>
                  </a:lnTo>
                  <a:lnTo>
                    <a:pt x="246" y="599"/>
                  </a:lnTo>
                  <a:lnTo>
                    <a:pt x="244" y="599"/>
                  </a:lnTo>
                  <a:lnTo>
                    <a:pt x="241" y="601"/>
                  </a:lnTo>
                  <a:lnTo>
                    <a:pt x="239" y="601"/>
                  </a:lnTo>
                  <a:lnTo>
                    <a:pt x="239" y="601"/>
                  </a:lnTo>
                  <a:lnTo>
                    <a:pt x="237" y="601"/>
                  </a:lnTo>
                  <a:lnTo>
                    <a:pt x="234" y="601"/>
                  </a:lnTo>
                  <a:lnTo>
                    <a:pt x="232" y="606"/>
                  </a:lnTo>
                  <a:lnTo>
                    <a:pt x="234" y="613"/>
                  </a:lnTo>
                  <a:lnTo>
                    <a:pt x="234" y="618"/>
                  </a:lnTo>
                  <a:lnTo>
                    <a:pt x="234" y="623"/>
                  </a:lnTo>
                  <a:lnTo>
                    <a:pt x="237" y="625"/>
                  </a:lnTo>
                  <a:lnTo>
                    <a:pt x="237" y="625"/>
                  </a:lnTo>
                  <a:lnTo>
                    <a:pt x="237" y="627"/>
                  </a:lnTo>
                  <a:lnTo>
                    <a:pt x="237" y="630"/>
                  </a:lnTo>
                  <a:lnTo>
                    <a:pt x="237" y="632"/>
                  </a:lnTo>
                  <a:lnTo>
                    <a:pt x="237" y="632"/>
                  </a:lnTo>
                  <a:lnTo>
                    <a:pt x="237" y="632"/>
                  </a:lnTo>
                  <a:lnTo>
                    <a:pt x="237" y="634"/>
                  </a:lnTo>
                  <a:lnTo>
                    <a:pt x="237" y="634"/>
                  </a:lnTo>
                  <a:lnTo>
                    <a:pt x="237" y="634"/>
                  </a:lnTo>
                  <a:lnTo>
                    <a:pt x="237" y="634"/>
                  </a:lnTo>
                  <a:lnTo>
                    <a:pt x="237" y="634"/>
                  </a:lnTo>
                  <a:lnTo>
                    <a:pt x="237" y="637"/>
                  </a:lnTo>
                  <a:lnTo>
                    <a:pt x="237" y="637"/>
                  </a:lnTo>
                  <a:lnTo>
                    <a:pt x="237" y="637"/>
                  </a:lnTo>
                  <a:lnTo>
                    <a:pt x="237" y="639"/>
                  </a:lnTo>
                  <a:lnTo>
                    <a:pt x="239" y="639"/>
                  </a:lnTo>
                  <a:lnTo>
                    <a:pt x="239" y="641"/>
                  </a:lnTo>
                  <a:lnTo>
                    <a:pt x="239" y="644"/>
                  </a:lnTo>
                  <a:lnTo>
                    <a:pt x="241" y="646"/>
                  </a:lnTo>
                  <a:lnTo>
                    <a:pt x="241" y="651"/>
                  </a:lnTo>
                  <a:lnTo>
                    <a:pt x="239" y="651"/>
                  </a:lnTo>
                  <a:lnTo>
                    <a:pt x="237" y="651"/>
                  </a:lnTo>
                  <a:lnTo>
                    <a:pt x="232" y="653"/>
                  </a:lnTo>
                  <a:lnTo>
                    <a:pt x="232" y="653"/>
                  </a:lnTo>
                  <a:lnTo>
                    <a:pt x="230" y="656"/>
                  </a:lnTo>
                  <a:lnTo>
                    <a:pt x="230" y="658"/>
                  </a:lnTo>
                  <a:lnTo>
                    <a:pt x="227" y="660"/>
                  </a:lnTo>
                  <a:lnTo>
                    <a:pt x="227" y="660"/>
                  </a:lnTo>
                  <a:lnTo>
                    <a:pt x="225" y="663"/>
                  </a:lnTo>
                  <a:lnTo>
                    <a:pt x="225" y="663"/>
                  </a:lnTo>
                  <a:lnTo>
                    <a:pt x="222" y="665"/>
                  </a:lnTo>
                  <a:lnTo>
                    <a:pt x="222" y="665"/>
                  </a:lnTo>
                  <a:lnTo>
                    <a:pt x="222" y="665"/>
                  </a:lnTo>
                  <a:lnTo>
                    <a:pt x="222" y="665"/>
                  </a:lnTo>
                  <a:lnTo>
                    <a:pt x="222" y="665"/>
                  </a:lnTo>
                  <a:lnTo>
                    <a:pt x="220" y="670"/>
                  </a:lnTo>
                  <a:lnTo>
                    <a:pt x="222" y="675"/>
                  </a:lnTo>
                  <a:lnTo>
                    <a:pt x="222" y="682"/>
                  </a:lnTo>
                  <a:lnTo>
                    <a:pt x="225" y="686"/>
                  </a:lnTo>
                  <a:lnTo>
                    <a:pt x="227" y="686"/>
                  </a:lnTo>
                  <a:lnTo>
                    <a:pt x="227" y="689"/>
                  </a:lnTo>
                  <a:lnTo>
                    <a:pt x="230" y="691"/>
                  </a:lnTo>
                  <a:lnTo>
                    <a:pt x="230" y="691"/>
                  </a:lnTo>
                  <a:lnTo>
                    <a:pt x="234" y="691"/>
                  </a:lnTo>
                  <a:lnTo>
                    <a:pt x="237" y="691"/>
                  </a:lnTo>
                  <a:lnTo>
                    <a:pt x="239" y="691"/>
                  </a:lnTo>
                  <a:lnTo>
                    <a:pt x="241" y="689"/>
                  </a:lnTo>
                  <a:lnTo>
                    <a:pt x="244" y="689"/>
                  </a:lnTo>
                  <a:lnTo>
                    <a:pt x="246" y="691"/>
                  </a:lnTo>
                  <a:lnTo>
                    <a:pt x="246" y="691"/>
                  </a:lnTo>
                  <a:lnTo>
                    <a:pt x="248" y="691"/>
                  </a:lnTo>
                  <a:lnTo>
                    <a:pt x="251" y="691"/>
                  </a:lnTo>
                  <a:lnTo>
                    <a:pt x="253" y="691"/>
                  </a:lnTo>
                  <a:lnTo>
                    <a:pt x="253" y="694"/>
                  </a:lnTo>
                  <a:lnTo>
                    <a:pt x="256" y="694"/>
                  </a:lnTo>
                  <a:lnTo>
                    <a:pt x="256" y="694"/>
                  </a:lnTo>
                  <a:lnTo>
                    <a:pt x="256" y="694"/>
                  </a:lnTo>
                  <a:lnTo>
                    <a:pt x="256" y="694"/>
                  </a:lnTo>
                  <a:lnTo>
                    <a:pt x="256" y="694"/>
                  </a:lnTo>
                  <a:lnTo>
                    <a:pt x="258" y="696"/>
                  </a:lnTo>
                  <a:lnTo>
                    <a:pt x="258" y="696"/>
                  </a:lnTo>
                  <a:lnTo>
                    <a:pt x="258" y="698"/>
                  </a:lnTo>
                  <a:lnTo>
                    <a:pt x="258" y="701"/>
                  </a:lnTo>
                  <a:lnTo>
                    <a:pt x="258" y="703"/>
                  </a:lnTo>
                  <a:lnTo>
                    <a:pt x="260" y="705"/>
                  </a:lnTo>
                  <a:lnTo>
                    <a:pt x="263" y="708"/>
                  </a:lnTo>
                  <a:lnTo>
                    <a:pt x="263" y="710"/>
                  </a:lnTo>
                  <a:lnTo>
                    <a:pt x="263" y="712"/>
                  </a:lnTo>
                  <a:lnTo>
                    <a:pt x="260" y="717"/>
                  </a:lnTo>
                  <a:lnTo>
                    <a:pt x="260" y="720"/>
                  </a:lnTo>
                  <a:lnTo>
                    <a:pt x="263" y="722"/>
                  </a:lnTo>
                  <a:lnTo>
                    <a:pt x="265" y="724"/>
                  </a:lnTo>
                  <a:lnTo>
                    <a:pt x="267" y="722"/>
                  </a:lnTo>
                  <a:lnTo>
                    <a:pt x="270" y="722"/>
                  </a:lnTo>
                  <a:lnTo>
                    <a:pt x="272" y="724"/>
                  </a:lnTo>
                  <a:lnTo>
                    <a:pt x="275" y="722"/>
                  </a:lnTo>
                  <a:lnTo>
                    <a:pt x="277" y="722"/>
                  </a:lnTo>
                  <a:lnTo>
                    <a:pt x="279" y="720"/>
                  </a:lnTo>
                  <a:lnTo>
                    <a:pt x="282" y="717"/>
                  </a:lnTo>
                  <a:lnTo>
                    <a:pt x="284" y="717"/>
                  </a:lnTo>
                  <a:lnTo>
                    <a:pt x="286" y="717"/>
                  </a:lnTo>
                  <a:lnTo>
                    <a:pt x="289" y="717"/>
                  </a:lnTo>
                  <a:lnTo>
                    <a:pt x="291" y="715"/>
                  </a:lnTo>
                  <a:lnTo>
                    <a:pt x="293" y="715"/>
                  </a:lnTo>
                  <a:lnTo>
                    <a:pt x="298" y="712"/>
                  </a:lnTo>
                  <a:lnTo>
                    <a:pt x="303" y="712"/>
                  </a:lnTo>
                  <a:lnTo>
                    <a:pt x="308" y="712"/>
                  </a:lnTo>
                  <a:lnTo>
                    <a:pt x="308" y="712"/>
                  </a:lnTo>
                  <a:lnTo>
                    <a:pt x="308" y="712"/>
                  </a:lnTo>
                  <a:lnTo>
                    <a:pt x="308" y="712"/>
                  </a:lnTo>
                  <a:lnTo>
                    <a:pt x="308" y="712"/>
                  </a:lnTo>
                  <a:lnTo>
                    <a:pt x="312" y="710"/>
                  </a:lnTo>
                  <a:lnTo>
                    <a:pt x="315" y="715"/>
                  </a:lnTo>
                  <a:lnTo>
                    <a:pt x="315" y="720"/>
                  </a:lnTo>
                  <a:lnTo>
                    <a:pt x="315" y="724"/>
                  </a:lnTo>
                  <a:lnTo>
                    <a:pt x="317" y="727"/>
                  </a:lnTo>
                  <a:lnTo>
                    <a:pt x="322" y="731"/>
                  </a:lnTo>
                  <a:lnTo>
                    <a:pt x="324" y="734"/>
                  </a:lnTo>
                  <a:lnTo>
                    <a:pt x="324" y="736"/>
                  </a:lnTo>
                  <a:lnTo>
                    <a:pt x="327" y="736"/>
                  </a:lnTo>
                  <a:lnTo>
                    <a:pt x="327" y="734"/>
                  </a:lnTo>
                  <a:lnTo>
                    <a:pt x="327" y="734"/>
                  </a:lnTo>
                  <a:lnTo>
                    <a:pt x="329" y="734"/>
                  </a:lnTo>
                  <a:lnTo>
                    <a:pt x="331" y="729"/>
                  </a:lnTo>
                  <a:lnTo>
                    <a:pt x="336" y="724"/>
                  </a:lnTo>
                  <a:lnTo>
                    <a:pt x="338" y="720"/>
                  </a:lnTo>
                  <a:lnTo>
                    <a:pt x="341" y="715"/>
                  </a:lnTo>
                  <a:lnTo>
                    <a:pt x="341" y="708"/>
                  </a:lnTo>
                  <a:lnTo>
                    <a:pt x="338" y="701"/>
                  </a:lnTo>
                  <a:lnTo>
                    <a:pt x="336" y="696"/>
                  </a:lnTo>
                  <a:lnTo>
                    <a:pt x="336" y="689"/>
                  </a:lnTo>
                  <a:lnTo>
                    <a:pt x="338" y="691"/>
                  </a:lnTo>
                  <a:lnTo>
                    <a:pt x="338" y="694"/>
                  </a:lnTo>
                  <a:lnTo>
                    <a:pt x="341" y="694"/>
                  </a:lnTo>
                  <a:lnTo>
                    <a:pt x="341" y="696"/>
                  </a:lnTo>
                  <a:lnTo>
                    <a:pt x="348" y="701"/>
                  </a:lnTo>
                  <a:lnTo>
                    <a:pt x="353" y="703"/>
                  </a:lnTo>
                  <a:lnTo>
                    <a:pt x="360" y="705"/>
                  </a:lnTo>
                  <a:lnTo>
                    <a:pt x="367" y="708"/>
                  </a:lnTo>
                  <a:lnTo>
                    <a:pt x="371" y="708"/>
                  </a:lnTo>
                  <a:lnTo>
                    <a:pt x="376" y="710"/>
                  </a:lnTo>
                  <a:lnTo>
                    <a:pt x="379" y="712"/>
                  </a:lnTo>
                  <a:lnTo>
                    <a:pt x="381" y="717"/>
                  </a:lnTo>
                  <a:lnTo>
                    <a:pt x="383" y="724"/>
                  </a:lnTo>
                  <a:lnTo>
                    <a:pt x="386" y="734"/>
                  </a:lnTo>
                  <a:lnTo>
                    <a:pt x="388" y="741"/>
                  </a:lnTo>
                  <a:lnTo>
                    <a:pt x="393" y="746"/>
                  </a:lnTo>
                  <a:lnTo>
                    <a:pt x="395" y="748"/>
                  </a:lnTo>
                  <a:lnTo>
                    <a:pt x="395" y="748"/>
                  </a:lnTo>
                  <a:lnTo>
                    <a:pt x="397" y="748"/>
                  </a:lnTo>
                  <a:lnTo>
                    <a:pt x="397" y="750"/>
                  </a:lnTo>
                  <a:lnTo>
                    <a:pt x="400" y="750"/>
                  </a:lnTo>
                  <a:lnTo>
                    <a:pt x="402" y="753"/>
                  </a:lnTo>
                  <a:lnTo>
                    <a:pt x="405" y="755"/>
                  </a:lnTo>
                  <a:lnTo>
                    <a:pt x="407" y="757"/>
                  </a:lnTo>
                  <a:lnTo>
                    <a:pt x="407" y="762"/>
                  </a:lnTo>
                  <a:lnTo>
                    <a:pt x="409" y="769"/>
                  </a:lnTo>
                  <a:lnTo>
                    <a:pt x="409" y="774"/>
                  </a:lnTo>
                  <a:lnTo>
                    <a:pt x="412" y="774"/>
                  </a:lnTo>
                  <a:lnTo>
                    <a:pt x="412" y="774"/>
                  </a:lnTo>
                  <a:lnTo>
                    <a:pt x="414" y="776"/>
                  </a:lnTo>
                  <a:lnTo>
                    <a:pt x="414" y="776"/>
                  </a:lnTo>
                  <a:lnTo>
                    <a:pt x="416" y="776"/>
                  </a:lnTo>
                  <a:lnTo>
                    <a:pt x="419" y="776"/>
                  </a:lnTo>
                  <a:lnTo>
                    <a:pt x="421" y="776"/>
                  </a:lnTo>
                  <a:lnTo>
                    <a:pt x="421" y="779"/>
                  </a:lnTo>
                  <a:lnTo>
                    <a:pt x="421" y="779"/>
                  </a:lnTo>
                  <a:lnTo>
                    <a:pt x="421" y="781"/>
                  </a:lnTo>
                  <a:lnTo>
                    <a:pt x="421" y="783"/>
                  </a:lnTo>
                  <a:lnTo>
                    <a:pt x="423" y="783"/>
                  </a:lnTo>
                  <a:lnTo>
                    <a:pt x="426" y="783"/>
                  </a:lnTo>
                  <a:lnTo>
                    <a:pt x="428" y="783"/>
                  </a:lnTo>
                  <a:lnTo>
                    <a:pt x="431" y="783"/>
                  </a:lnTo>
                  <a:lnTo>
                    <a:pt x="431" y="783"/>
                  </a:lnTo>
                  <a:lnTo>
                    <a:pt x="433" y="779"/>
                  </a:lnTo>
                  <a:lnTo>
                    <a:pt x="435" y="779"/>
                  </a:lnTo>
                  <a:lnTo>
                    <a:pt x="438" y="779"/>
                  </a:lnTo>
                  <a:lnTo>
                    <a:pt x="440" y="779"/>
                  </a:lnTo>
                  <a:lnTo>
                    <a:pt x="442" y="781"/>
                  </a:lnTo>
                  <a:lnTo>
                    <a:pt x="445" y="781"/>
                  </a:lnTo>
                  <a:lnTo>
                    <a:pt x="447" y="781"/>
                  </a:lnTo>
                  <a:lnTo>
                    <a:pt x="450" y="781"/>
                  </a:lnTo>
                  <a:lnTo>
                    <a:pt x="450" y="781"/>
                  </a:lnTo>
                  <a:lnTo>
                    <a:pt x="450" y="781"/>
                  </a:lnTo>
                  <a:lnTo>
                    <a:pt x="452" y="781"/>
                  </a:lnTo>
                  <a:lnTo>
                    <a:pt x="452" y="781"/>
                  </a:lnTo>
                  <a:lnTo>
                    <a:pt x="452" y="779"/>
                  </a:lnTo>
                  <a:lnTo>
                    <a:pt x="454" y="779"/>
                  </a:lnTo>
                  <a:lnTo>
                    <a:pt x="457" y="779"/>
                  </a:lnTo>
                  <a:lnTo>
                    <a:pt x="459" y="781"/>
                  </a:lnTo>
                  <a:lnTo>
                    <a:pt x="459" y="781"/>
                  </a:lnTo>
                  <a:lnTo>
                    <a:pt x="461" y="783"/>
                  </a:lnTo>
                  <a:lnTo>
                    <a:pt x="464" y="783"/>
                  </a:lnTo>
                  <a:lnTo>
                    <a:pt x="466" y="783"/>
                  </a:lnTo>
                  <a:lnTo>
                    <a:pt x="466" y="783"/>
                  </a:lnTo>
                  <a:lnTo>
                    <a:pt x="468" y="783"/>
                  </a:lnTo>
                  <a:lnTo>
                    <a:pt x="471" y="786"/>
                  </a:lnTo>
                  <a:lnTo>
                    <a:pt x="471" y="786"/>
                  </a:lnTo>
                  <a:lnTo>
                    <a:pt x="473" y="786"/>
                  </a:lnTo>
                  <a:lnTo>
                    <a:pt x="473" y="786"/>
                  </a:lnTo>
                  <a:lnTo>
                    <a:pt x="476" y="786"/>
                  </a:lnTo>
                  <a:lnTo>
                    <a:pt x="476" y="788"/>
                  </a:lnTo>
                  <a:lnTo>
                    <a:pt x="480" y="793"/>
                  </a:lnTo>
                  <a:lnTo>
                    <a:pt x="483" y="798"/>
                  </a:lnTo>
                  <a:lnTo>
                    <a:pt x="485" y="805"/>
                  </a:lnTo>
                  <a:lnTo>
                    <a:pt x="487" y="809"/>
                  </a:lnTo>
                  <a:lnTo>
                    <a:pt x="485" y="819"/>
                  </a:lnTo>
                  <a:lnTo>
                    <a:pt x="480" y="826"/>
                  </a:lnTo>
                  <a:lnTo>
                    <a:pt x="473" y="833"/>
                  </a:lnTo>
                  <a:lnTo>
                    <a:pt x="468" y="838"/>
                  </a:lnTo>
                  <a:lnTo>
                    <a:pt x="468" y="840"/>
                  </a:lnTo>
                  <a:lnTo>
                    <a:pt x="466" y="840"/>
                  </a:lnTo>
                  <a:lnTo>
                    <a:pt x="466" y="840"/>
                  </a:lnTo>
                  <a:lnTo>
                    <a:pt x="466" y="843"/>
                  </a:lnTo>
                  <a:lnTo>
                    <a:pt x="464" y="847"/>
                  </a:lnTo>
                  <a:lnTo>
                    <a:pt x="464" y="852"/>
                  </a:lnTo>
                  <a:lnTo>
                    <a:pt x="466" y="857"/>
                  </a:lnTo>
                  <a:lnTo>
                    <a:pt x="468" y="862"/>
                  </a:lnTo>
                  <a:lnTo>
                    <a:pt x="473" y="871"/>
                  </a:lnTo>
                  <a:lnTo>
                    <a:pt x="476" y="878"/>
                  </a:lnTo>
                  <a:lnTo>
                    <a:pt x="480" y="885"/>
                  </a:lnTo>
                  <a:lnTo>
                    <a:pt x="483" y="892"/>
                  </a:lnTo>
                  <a:lnTo>
                    <a:pt x="485" y="895"/>
                  </a:lnTo>
                  <a:lnTo>
                    <a:pt x="487" y="895"/>
                  </a:lnTo>
                  <a:lnTo>
                    <a:pt x="492" y="895"/>
                  </a:lnTo>
                  <a:lnTo>
                    <a:pt x="494" y="897"/>
                  </a:lnTo>
                  <a:lnTo>
                    <a:pt x="494" y="897"/>
                  </a:lnTo>
                  <a:lnTo>
                    <a:pt x="494" y="897"/>
                  </a:lnTo>
                  <a:lnTo>
                    <a:pt x="497" y="897"/>
                  </a:lnTo>
                  <a:lnTo>
                    <a:pt x="497" y="897"/>
                  </a:lnTo>
                  <a:lnTo>
                    <a:pt x="502" y="897"/>
                  </a:lnTo>
                  <a:lnTo>
                    <a:pt x="504" y="895"/>
                  </a:lnTo>
                  <a:lnTo>
                    <a:pt x="506" y="892"/>
                  </a:lnTo>
                  <a:lnTo>
                    <a:pt x="511" y="892"/>
                  </a:lnTo>
                  <a:lnTo>
                    <a:pt x="513" y="895"/>
                  </a:lnTo>
                  <a:lnTo>
                    <a:pt x="516" y="895"/>
                  </a:lnTo>
                  <a:lnTo>
                    <a:pt x="518" y="895"/>
                  </a:lnTo>
                  <a:lnTo>
                    <a:pt x="518" y="892"/>
                  </a:lnTo>
                  <a:lnTo>
                    <a:pt x="520" y="892"/>
                  </a:lnTo>
                  <a:lnTo>
                    <a:pt x="523" y="892"/>
                  </a:lnTo>
                  <a:lnTo>
                    <a:pt x="523" y="892"/>
                  </a:lnTo>
                  <a:lnTo>
                    <a:pt x="525" y="890"/>
                  </a:lnTo>
                  <a:lnTo>
                    <a:pt x="523" y="890"/>
                  </a:lnTo>
                  <a:lnTo>
                    <a:pt x="525" y="888"/>
                  </a:lnTo>
                  <a:lnTo>
                    <a:pt x="525" y="888"/>
                  </a:lnTo>
                  <a:lnTo>
                    <a:pt x="525" y="888"/>
                  </a:lnTo>
                  <a:lnTo>
                    <a:pt x="528" y="885"/>
                  </a:lnTo>
                  <a:lnTo>
                    <a:pt x="530" y="885"/>
                  </a:lnTo>
                  <a:lnTo>
                    <a:pt x="535" y="883"/>
                  </a:lnTo>
                  <a:lnTo>
                    <a:pt x="535" y="883"/>
                  </a:lnTo>
                  <a:lnTo>
                    <a:pt x="537" y="883"/>
                  </a:lnTo>
                  <a:lnTo>
                    <a:pt x="539" y="881"/>
                  </a:lnTo>
                  <a:lnTo>
                    <a:pt x="542" y="878"/>
                  </a:lnTo>
                  <a:lnTo>
                    <a:pt x="542" y="876"/>
                  </a:lnTo>
                  <a:lnTo>
                    <a:pt x="546" y="873"/>
                  </a:lnTo>
                  <a:lnTo>
                    <a:pt x="549" y="873"/>
                  </a:lnTo>
                  <a:lnTo>
                    <a:pt x="554" y="873"/>
                  </a:lnTo>
                  <a:lnTo>
                    <a:pt x="556" y="873"/>
                  </a:lnTo>
                  <a:lnTo>
                    <a:pt x="556" y="871"/>
                  </a:lnTo>
                  <a:lnTo>
                    <a:pt x="558" y="871"/>
                  </a:lnTo>
                  <a:lnTo>
                    <a:pt x="558" y="871"/>
                  </a:lnTo>
                  <a:lnTo>
                    <a:pt x="558" y="869"/>
                  </a:lnTo>
                  <a:lnTo>
                    <a:pt x="563" y="869"/>
                  </a:lnTo>
                  <a:lnTo>
                    <a:pt x="568" y="866"/>
                  </a:lnTo>
                  <a:lnTo>
                    <a:pt x="568" y="864"/>
                  </a:lnTo>
                  <a:lnTo>
                    <a:pt x="570" y="862"/>
                  </a:lnTo>
                  <a:lnTo>
                    <a:pt x="572" y="859"/>
                  </a:lnTo>
                  <a:lnTo>
                    <a:pt x="575" y="859"/>
                  </a:lnTo>
                  <a:lnTo>
                    <a:pt x="575" y="862"/>
                  </a:lnTo>
                  <a:lnTo>
                    <a:pt x="577" y="862"/>
                  </a:lnTo>
                  <a:lnTo>
                    <a:pt x="580" y="862"/>
                  </a:lnTo>
                  <a:lnTo>
                    <a:pt x="577" y="859"/>
                  </a:lnTo>
                  <a:lnTo>
                    <a:pt x="577" y="859"/>
                  </a:lnTo>
                  <a:lnTo>
                    <a:pt x="577" y="857"/>
                  </a:lnTo>
                  <a:lnTo>
                    <a:pt x="580" y="857"/>
                  </a:lnTo>
                  <a:lnTo>
                    <a:pt x="582" y="857"/>
                  </a:lnTo>
                  <a:lnTo>
                    <a:pt x="582" y="857"/>
                  </a:lnTo>
                  <a:lnTo>
                    <a:pt x="584" y="857"/>
                  </a:lnTo>
                  <a:lnTo>
                    <a:pt x="584" y="859"/>
                  </a:lnTo>
                  <a:lnTo>
                    <a:pt x="587" y="862"/>
                  </a:lnTo>
                  <a:lnTo>
                    <a:pt x="587" y="864"/>
                  </a:lnTo>
                  <a:lnTo>
                    <a:pt x="584" y="866"/>
                  </a:lnTo>
                  <a:lnTo>
                    <a:pt x="584" y="866"/>
                  </a:lnTo>
                  <a:lnTo>
                    <a:pt x="584" y="869"/>
                  </a:lnTo>
                  <a:lnTo>
                    <a:pt x="584" y="871"/>
                  </a:lnTo>
                  <a:lnTo>
                    <a:pt x="584" y="871"/>
                  </a:lnTo>
                  <a:lnTo>
                    <a:pt x="582" y="873"/>
                  </a:lnTo>
                  <a:lnTo>
                    <a:pt x="582" y="873"/>
                  </a:lnTo>
                  <a:lnTo>
                    <a:pt x="580" y="873"/>
                  </a:lnTo>
                  <a:lnTo>
                    <a:pt x="577" y="876"/>
                  </a:lnTo>
                  <a:lnTo>
                    <a:pt x="577" y="878"/>
                  </a:lnTo>
                  <a:lnTo>
                    <a:pt x="577" y="878"/>
                  </a:lnTo>
                  <a:lnTo>
                    <a:pt x="577" y="881"/>
                  </a:lnTo>
                  <a:lnTo>
                    <a:pt x="575" y="883"/>
                  </a:lnTo>
                  <a:lnTo>
                    <a:pt x="582" y="890"/>
                  </a:lnTo>
                  <a:lnTo>
                    <a:pt x="587" y="895"/>
                  </a:lnTo>
                  <a:lnTo>
                    <a:pt x="591" y="902"/>
                  </a:lnTo>
                  <a:lnTo>
                    <a:pt x="596" y="907"/>
                  </a:lnTo>
                  <a:lnTo>
                    <a:pt x="599" y="909"/>
                  </a:lnTo>
                  <a:lnTo>
                    <a:pt x="601" y="911"/>
                  </a:lnTo>
                  <a:lnTo>
                    <a:pt x="603" y="914"/>
                  </a:lnTo>
                  <a:lnTo>
                    <a:pt x="606" y="918"/>
                  </a:lnTo>
                  <a:lnTo>
                    <a:pt x="610" y="918"/>
                  </a:lnTo>
                  <a:lnTo>
                    <a:pt x="615" y="921"/>
                  </a:lnTo>
                  <a:lnTo>
                    <a:pt x="620" y="923"/>
                  </a:lnTo>
                  <a:lnTo>
                    <a:pt x="622" y="925"/>
                  </a:lnTo>
                  <a:lnTo>
                    <a:pt x="622" y="928"/>
                  </a:lnTo>
                  <a:lnTo>
                    <a:pt x="622" y="928"/>
                  </a:lnTo>
                  <a:lnTo>
                    <a:pt x="622" y="930"/>
                  </a:lnTo>
                  <a:lnTo>
                    <a:pt x="622" y="930"/>
                  </a:lnTo>
                  <a:lnTo>
                    <a:pt x="622" y="933"/>
                  </a:lnTo>
                  <a:lnTo>
                    <a:pt x="622" y="933"/>
                  </a:lnTo>
                  <a:lnTo>
                    <a:pt x="620" y="933"/>
                  </a:lnTo>
                  <a:lnTo>
                    <a:pt x="620" y="933"/>
                  </a:lnTo>
                  <a:lnTo>
                    <a:pt x="622" y="935"/>
                  </a:lnTo>
                  <a:lnTo>
                    <a:pt x="622" y="940"/>
                  </a:lnTo>
                  <a:lnTo>
                    <a:pt x="622" y="942"/>
                  </a:lnTo>
                  <a:lnTo>
                    <a:pt x="625" y="944"/>
                  </a:lnTo>
                  <a:lnTo>
                    <a:pt x="629" y="949"/>
                  </a:lnTo>
                  <a:lnTo>
                    <a:pt x="641" y="949"/>
                  </a:lnTo>
                  <a:lnTo>
                    <a:pt x="653" y="949"/>
                  </a:lnTo>
                  <a:lnTo>
                    <a:pt x="660" y="949"/>
                  </a:lnTo>
                  <a:lnTo>
                    <a:pt x="667" y="952"/>
                  </a:lnTo>
                  <a:lnTo>
                    <a:pt x="672" y="952"/>
                  </a:lnTo>
                  <a:lnTo>
                    <a:pt x="679" y="952"/>
                  </a:lnTo>
                  <a:lnTo>
                    <a:pt x="684" y="952"/>
                  </a:lnTo>
                  <a:lnTo>
                    <a:pt x="688" y="952"/>
                  </a:lnTo>
                  <a:lnTo>
                    <a:pt x="695" y="952"/>
                  </a:lnTo>
                  <a:lnTo>
                    <a:pt x="700" y="954"/>
                  </a:lnTo>
                  <a:lnTo>
                    <a:pt x="705" y="954"/>
                  </a:lnTo>
                  <a:lnTo>
                    <a:pt x="731" y="956"/>
                  </a:lnTo>
                  <a:lnTo>
                    <a:pt x="757" y="956"/>
                  </a:lnTo>
                  <a:lnTo>
                    <a:pt x="783" y="959"/>
                  </a:lnTo>
                  <a:lnTo>
                    <a:pt x="811" y="961"/>
                  </a:lnTo>
                  <a:lnTo>
                    <a:pt x="814" y="959"/>
                  </a:lnTo>
                  <a:lnTo>
                    <a:pt x="814" y="959"/>
                  </a:lnTo>
                  <a:lnTo>
                    <a:pt x="816" y="956"/>
                  </a:lnTo>
                  <a:lnTo>
                    <a:pt x="818" y="954"/>
                  </a:lnTo>
                  <a:lnTo>
                    <a:pt x="826" y="952"/>
                  </a:lnTo>
                  <a:lnTo>
                    <a:pt x="830" y="947"/>
                  </a:lnTo>
                  <a:lnTo>
                    <a:pt x="837" y="942"/>
                  </a:lnTo>
                  <a:lnTo>
                    <a:pt x="844" y="937"/>
                  </a:lnTo>
                  <a:lnTo>
                    <a:pt x="847" y="935"/>
                  </a:lnTo>
                  <a:lnTo>
                    <a:pt x="852" y="933"/>
                  </a:lnTo>
                  <a:lnTo>
                    <a:pt x="854" y="930"/>
                  </a:lnTo>
                  <a:lnTo>
                    <a:pt x="856" y="928"/>
                  </a:lnTo>
                  <a:lnTo>
                    <a:pt x="856" y="925"/>
                  </a:lnTo>
                  <a:lnTo>
                    <a:pt x="856" y="923"/>
                  </a:lnTo>
                  <a:lnTo>
                    <a:pt x="859" y="921"/>
                  </a:lnTo>
                  <a:lnTo>
                    <a:pt x="859" y="921"/>
                  </a:lnTo>
                  <a:lnTo>
                    <a:pt x="856" y="918"/>
                  </a:lnTo>
                  <a:close/>
                  <a:moveTo>
                    <a:pt x="168" y="128"/>
                  </a:moveTo>
                  <a:lnTo>
                    <a:pt x="166" y="123"/>
                  </a:lnTo>
                  <a:lnTo>
                    <a:pt x="166" y="121"/>
                  </a:lnTo>
                  <a:lnTo>
                    <a:pt x="166" y="116"/>
                  </a:lnTo>
                  <a:lnTo>
                    <a:pt x="163" y="114"/>
                  </a:lnTo>
                  <a:lnTo>
                    <a:pt x="163" y="121"/>
                  </a:lnTo>
                  <a:lnTo>
                    <a:pt x="166" y="130"/>
                  </a:lnTo>
                  <a:lnTo>
                    <a:pt x="170" y="135"/>
                  </a:lnTo>
                  <a:lnTo>
                    <a:pt x="175" y="137"/>
                  </a:lnTo>
                  <a:lnTo>
                    <a:pt x="178" y="135"/>
                  </a:lnTo>
                  <a:lnTo>
                    <a:pt x="175" y="133"/>
                  </a:lnTo>
                  <a:lnTo>
                    <a:pt x="168" y="128"/>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5" name="Freeform 8"/>
            <p:cNvSpPr>
              <a:spLocks/>
            </p:cNvSpPr>
            <p:nvPr/>
          </p:nvSpPr>
          <p:spPr bwMode="auto">
            <a:xfrm>
              <a:off x="7127876" y="4649788"/>
              <a:ext cx="296863" cy="177800"/>
            </a:xfrm>
            <a:custGeom>
              <a:avLst/>
              <a:gdLst>
                <a:gd name="T0" fmla="*/ 175 w 187"/>
                <a:gd name="T1" fmla="*/ 64 h 112"/>
                <a:gd name="T2" fmla="*/ 168 w 187"/>
                <a:gd name="T3" fmla="*/ 57 h 112"/>
                <a:gd name="T4" fmla="*/ 159 w 187"/>
                <a:gd name="T5" fmla="*/ 50 h 112"/>
                <a:gd name="T6" fmla="*/ 147 w 187"/>
                <a:gd name="T7" fmla="*/ 52 h 112"/>
                <a:gd name="T8" fmla="*/ 142 w 187"/>
                <a:gd name="T9" fmla="*/ 45 h 112"/>
                <a:gd name="T10" fmla="*/ 142 w 187"/>
                <a:gd name="T11" fmla="*/ 41 h 112"/>
                <a:gd name="T12" fmla="*/ 147 w 187"/>
                <a:gd name="T13" fmla="*/ 34 h 112"/>
                <a:gd name="T14" fmla="*/ 128 w 187"/>
                <a:gd name="T15" fmla="*/ 26 h 112"/>
                <a:gd name="T16" fmla="*/ 119 w 187"/>
                <a:gd name="T17" fmla="*/ 19 h 112"/>
                <a:gd name="T18" fmla="*/ 116 w 187"/>
                <a:gd name="T19" fmla="*/ 8 h 112"/>
                <a:gd name="T20" fmla="*/ 109 w 187"/>
                <a:gd name="T21" fmla="*/ 8 h 112"/>
                <a:gd name="T22" fmla="*/ 104 w 187"/>
                <a:gd name="T23" fmla="*/ 12 h 112"/>
                <a:gd name="T24" fmla="*/ 93 w 187"/>
                <a:gd name="T25" fmla="*/ 12 h 112"/>
                <a:gd name="T26" fmla="*/ 81 w 187"/>
                <a:gd name="T27" fmla="*/ 5 h 112"/>
                <a:gd name="T28" fmla="*/ 76 w 187"/>
                <a:gd name="T29" fmla="*/ 3 h 112"/>
                <a:gd name="T30" fmla="*/ 74 w 187"/>
                <a:gd name="T31" fmla="*/ 10 h 112"/>
                <a:gd name="T32" fmla="*/ 67 w 187"/>
                <a:gd name="T33" fmla="*/ 19 h 112"/>
                <a:gd name="T34" fmla="*/ 57 w 187"/>
                <a:gd name="T35" fmla="*/ 24 h 112"/>
                <a:gd name="T36" fmla="*/ 52 w 187"/>
                <a:gd name="T37" fmla="*/ 22 h 112"/>
                <a:gd name="T38" fmla="*/ 43 w 187"/>
                <a:gd name="T39" fmla="*/ 19 h 112"/>
                <a:gd name="T40" fmla="*/ 38 w 187"/>
                <a:gd name="T41" fmla="*/ 17 h 112"/>
                <a:gd name="T42" fmla="*/ 29 w 187"/>
                <a:gd name="T43" fmla="*/ 22 h 112"/>
                <a:gd name="T44" fmla="*/ 19 w 187"/>
                <a:gd name="T45" fmla="*/ 19 h 112"/>
                <a:gd name="T46" fmla="*/ 12 w 187"/>
                <a:gd name="T47" fmla="*/ 24 h 112"/>
                <a:gd name="T48" fmla="*/ 7 w 187"/>
                <a:gd name="T49" fmla="*/ 26 h 112"/>
                <a:gd name="T50" fmla="*/ 3 w 187"/>
                <a:gd name="T51" fmla="*/ 34 h 112"/>
                <a:gd name="T52" fmla="*/ 12 w 187"/>
                <a:gd name="T53" fmla="*/ 43 h 112"/>
                <a:gd name="T54" fmla="*/ 17 w 187"/>
                <a:gd name="T55" fmla="*/ 50 h 112"/>
                <a:gd name="T56" fmla="*/ 36 w 187"/>
                <a:gd name="T57" fmla="*/ 50 h 112"/>
                <a:gd name="T58" fmla="*/ 43 w 187"/>
                <a:gd name="T59" fmla="*/ 55 h 112"/>
                <a:gd name="T60" fmla="*/ 43 w 187"/>
                <a:gd name="T61" fmla="*/ 57 h 112"/>
                <a:gd name="T62" fmla="*/ 48 w 187"/>
                <a:gd name="T63" fmla="*/ 67 h 112"/>
                <a:gd name="T64" fmla="*/ 50 w 187"/>
                <a:gd name="T65" fmla="*/ 71 h 112"/>
                <a:gd name="T66" fmla="*/ 52 w 187"/>
                <a:gd name="T67" fmla="*/ 74 h 112"/>
                <a:gd name="T68" fmla="*/ 59 w 187"/>
                <a:gd name="T69" fmla="*/ 83 h 112"/>
                <a:gd name="T70" fmla="*/ 62 w 187"/>
                <a:gd name="T71" fmla="*/ 88 h 112"/>
                <a:gd name="T72" fmla="*/ 64 w 187"/>
                <a:gd name="T73" fmla="*/ 93 h 112"/>
                <a:gd name="T74" fmla="*/ 69 w 187"/>
                <a:gd name="T75" fmla="*/ 95 h 112"/>
                <a:gd name="T76" fmla="*/ 71 w 187"/>
                <a:gd name="T77" fmla="*/ 97 h 112"/>
                <a:gd name="T78" fmla="*/ 74 w 187"/>
                <a:gd name="T79" fmla="*/ 97 h 112"/>
                <a:gd name="T80" fmla="*/ 76 w 187"/>
                <a:gd name="T81" fmla="*/ 100 h 112"/>
                <a:gd name="T82" fmla="*/ 78 w 187"/>
                <a:gd name="T83" fmla="*/ 102 h 112"/>
                <a:gd name="T84" fmla="*/ 78 w 187"/>
                <a:gd name="T85" fmla="*/ 102 h 112"/>
                <a:gd name="T86" fmla="*/ 81 w 187"/>
                <a:gd name="T87" fmla="*/ 107 h 112"/>
                <a:gd name="T88" fmla="*/ 93 w 187"/>
                <a:gd name="T89" fmla="*/ 112 h 112"/>
                <a:gd name="T90" fmla="*/ 107 w 187"/>
                <a:gd name="T91" fmla="*/ 105 h 112"/>
                <a:gd name="T92" fmla="*/ 116 w 187"/>
                <a:gd name="T93" fmla="*/ 95 h 112"/>
                <a:gd name="T94" fmla="*/ 119 w 187"/>
                <a:gd name="T95" fmla="*/ 97 h 112"/>
                <a:gd name="T96" fmla="*/ 121 w 187"/>
                <a:gd name="T97" fmla="*/ 97 h 112"/>
                <a:gd name="T98" fmla="*/ 126 w 187"/>
                <a:gd name="T99" fmla="*/ 100 h 112"/>
                <a:gd name="T100" fmla="*/ 140 w 187"/>
                <a:gd name="T101" fmla="*/ 102 h 112"/>
                <a:gd name="T102" fmla="*/ 147 w 187"/>
                <a:gd name="T103" fmla="*/ 97 h 112"/>
                <a:gd name="T104" fmla="*/ 140 w 187"/>
                <a:gd name="T105" fmla="*/ 86 h 112"/>
                <a:gd name="T106" fmla="*/ 140 w 187"/>
                <a:gd name="T107" fmla="*/ 83 h 112"/>
                <a:gd name="T108" fmla="*/ 147 w 187"/>
                <a:gd name="T109" fmla="*/ 79 h 112"/>
                <a:gd name="T110" fmla="*/ 149 w 187"/>
                <a:gd name="T111" fmla="*/ 76 h 112"/>
                <a:gd name="T112" fmla="*/ 166 w 187"/>
                <a:gd name="T113" fmla="*/ 76 h 112"/>
                <a:gd name="T114" fmla="*/ 168 w 187"/>
                <a:gd name="T115" fmla="*/ 79 h 112"/>
                <a:gd name="T116" fmla="*/ 185 w 187"/>
                <a:gd name="T117"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 h="112">
                  <a:moveTo>
                    <a:pt x="185" y="67"/>
                  </a:moveTo>
                  <a:lnTo>
                    <a:pt x="182" y="64"/>
                  </a:lnTo>
                  <a:lnTo>
                    <a:pt x="178" y="64"/>
                  </a:lnTo>
                  <a:lnTo>
                    <a:pt x="175" y="64"/>
                  </a:lnTo>
                  <a:lnTo>
                    <a:pt x="173" y="64"/>
                  </a:lnTo>
                  <a:lnTo>
                    <a:pt x="171" y="62"/>
                  </a:lnTo>
                  <a:lnTo>
                    <a:pt x="171" y="60"/>
                  </a:lnTo>
                  <a:lnTo>
                    <a:pt x="168" y="57"/>
                  </a:lnTo>
                  <a:lnTo>
                    <a:pt x="166" y="55"/>
                  </a:lnTo>
                  <a:lnTo>
                    <a:pt x="164" y="52"/>
                  </a:lnTo>
                  <a:lnTo>
                    <a:pt x="161" y="52"/>
                  </a:lnTo>
                  <a:lnTo>
                    <a:pt x="159" y="50"/>
                  </a:lnTo>
                  <a:lnTo>
                    <a:pt x="156" y="50"/>
                  </a:lnTo>
                  <a:lnTo>
                    <a:pt x="154" y="50"/>
                  </a:lnTo>
                  <a:lnTo>
                    <a:pt x="149" y="52"/>
                  </a:lnTo>
                  <a:lnTo>
                    <a:pt x="147" y="52"/>
                  </a:lnTo>
                  <a:lnTo>
                    <a:pt x="147" y="52"/>
                  </a:lnTo>
                  <a:lnTo>
                    <a:pt x="145" y="48"/>
                  </a:lnTo>
                  <a:lnTo>
                    <a:pt x="145" y="45"/>
                  </a:lnTo>
                  <a:lnTo>
                    <a:pt x="142" y="45"/>
                  </a:lnTo>
                  <a:lnTo>
                    <a:pt x="142" y="45"/>
                  </a:lnTo>
                  <a:lnTo>
                    <a:pt x="142" y="43"/>
                  </a:lnTo>
                  <a:lnTo>
                    <a:pt x="140" y="43"/>
                  </a:lnTo>
                  <a:lnTo>
                    <a:pt x="142" y="41"/>
                  </a:lnTo>
                  <a:lnTo>
                    <a:pt x="142" y="41"/>
                  </a:lnTo>
                  <a:lnTo>
                    <a:pt x="145" y="41"/>
                  </a:lnTo>
                  <a:lnTo>
                    <a:pt x="147" y="38"/>
                  </a:lnTo>
                  <a:lnTo>
                    <a:pt x="147" y="34"/>
                  </a:lnTo>
                  <a:lnTo>
                    <a:pt x="142" y="31"/>
                  </a:lnTo>
                  <a:lnTo>
                    <a:pt x="135" y="29"/>
                  </a:lnTo>
                  <a:lnTo>
                    <a:pt x="130" y="29"/>
                  </a:lnTo>
                  <a:lnTo>
                    <a:pt x="128" y="26"/>
                  </a:lnTo>
                  <a:lnTo>
                    <a:pt x="126" y="22"/>
                  </a:lnTo>
                  <a:lnTo>
                    <a:pt x="123" y="19"/>
                  </a:lnTo>
                  <a:lnTo>
                    <a:pt x="121" y="19"/>
                  </a:lnTo>
                  <a:lnTo>
                    <a:pt x="119" y="19"/>
                  </a:lnTo>
                  <a:lnTo>
                    <a:pt x="116" y="17"/>
                  </a:lnTo>
                  <a:lnTo>
                    <a:pt x="114" y="17"/>
                  </a:lnTo>
                  <a:lnTo>
                    <a:pt x="116" y="12"/>
                  </a:lnTo>
                  <a:lnTo>
                    <a:pt x="116" y="8"/>
                  </a:lnTo>
                  <a:lnTo>
                    <a:pt x="114" y="3"/>
                  </a:lnTo>
                  <a:lnTo>
                    <a:pt x="112" y="0"/>
                  </a:lnTo>
                  <a:lnTo>
                    <a:pt x="109" y="3"/>
                  </a:lnTo>
                  <a:lnTo>
                    <a:pt x="109" y="8"/>
                  </a:lnTo>
                  <a:lnTo>
                    <a:pt x="109" y="10"/>
                  </a:lnTo>
                  <a:lnTo>
                    <a:pt x="109" y="10"/>
                  </a:lnTo>
                  <a:lnTo>
                    <a:pt x="107" y="12"/>
                  </a:lnTo>
                  <a:lnTo>
                    <a:pt x="104" y="12"/>
                  </a:lnTo>
                  <a:lnTo>
                    <a:pt x="102" y="12"/>
                  </a:lnTo>
                  <a:lnTo>
                    <a:pt x="100" y="12"/>
                  </a:lnTo>
                  <a:lnTo>
                    <a:pt x="97" y="12"/>
                  </a:lnTo>
                  <a:lnTo>
                    <a:pt x="93" y="12"/>
                  </a:lnTo>
                  <a:lnTo>
                    <a:pt x="88" y="10"/>
                  </a:lnTo>
                  <a:lnTo>
                    <a:pt x="85" y="8"/>
                  </a:lnTo>
                  <a:lnTo>
                    <a:pt x="81" y="5"/>
                  </a:lnTo>
                  <a:lnTo>
                    <a:pt x="81" y="5"/>
                  </a:lnTo>
                  <a:lnTo>
                    <a:pt x="78" y="3"/>
                  </a:lnTo>
                  <a:lnTo>
                    <a:pt x="78" y="3"/>
                  </a:lnTo>
                  <a:lnTo>
                    <a:pt x="78" y="3"/>
                  </a:lnTo>
                  <a:lnTo>
                    <a:pt x="76" y="3"/>
                  </a:lnTo>
                  <a:lnTo>
                    <a:pt x="76" y="5"/>
                  </a:lnTo>
                  <a:lnTo>
                    <a:pt x="76" y="5"/>
                  </a:lnTo>
                  <a:lnTo>
                    <a:pt x="74" y="8"/>
                  </a:lnTo>
                  <a:lnTo>
                    <a:pt x="74" y="10"/>
                  </a:lnTo>
                  <a:lnTo>
                    <a:pt x="71" y="10"/>
                  </a:lnTo>
                  <a:lnTo>
                    <a:pt x="69" y="12"/>
                  </a:lnTo>
                  <a:lnTo>
                    <a:pt x="69" y="15"/>
                  </a:lnTo>
                  <a:lnTo>
                    <a:pt x="67" y="19"/>
                  </a:lnTo>
                  <a:lnTo>
                    <a:pt x="64" y="24"/>
                  </a:lnTo>
                  <a:lnTo>
                    <a:pt x="62" y="24"/>
                  </a:lnTo>
                  <a:lnTo>
                    <a:pt x="59" y="24"/>
                  </a:lnTo>
                  <a:lnTo>
                    <a:pt x="57" y="24"/>
                  </a:lnTo>
                  <a:lnTo>
                    <a:pt x="57" y="22"/>
                  </a:lnTo>
                  <a:lnTo>
                    <a:pt x="57" y="22"/>
                  </a:lnTo>
                  <a:lnTo>
                    <a:pt x="57" y="22"/>
                  </a:lnTo>
                  <a:lnTo>
                    <a:pt x="52" y="22"/>
                  </a:lnTo>
                  <a:lnTo>
                    <a:pt x="50" y="22"/>
                  </a:lnTo>
                  <a:lnTo>
                    <a:pt x="45" y="22"/>
                  </a:lnTo>
                  <a:lnTo>
                    <a:pt x="43" y="19"/>
                  </a:lnTo>
                  <a:lnTo>
                    <a:pt x="43" y="19"/>
                  </a:lnTo>
                  <a:lnTo>
                    <a:pt x="41" y="19"/>
                  </a:lnTo>
                  <a:lnTo>
                    <a:pt x="41" y="19"/>
                  </a:lnTo>
                  <a:lnTo>
                    <a:pt x="41" y="19"/>
                  </a:lnTo>
                  <a:lnTo>
                    <a:pt x="38" y="17"/>
                  </a:lnTo>
                  <a:lnTo>
                    <a:pt x="36" y="17"/>
                  </a:lnTo>
                  <a:lnTo>
                    <a:pt x="33" y="19"/>
                  </a:lnTo>
                  <a:lnTo>
                    <a:pt x="31" y="22"/>
                  </a:lnTo>
                  <a:lnTo>
                    <a:pt x="29" y="22"/>
                  </a:lnTo>
                  <a:lnTo>
                    <a:pt x="26" y="19"/>
                  </a:lnTo>
                  <a:lnTo>
                    <a:pt x="24" y="19"/>
                  </a:lnTo>
                  <a:lnTo>
                    <a:pt x="22" y="19"/>
                  </a:lnTo>
                  <a:lnTo>
                    <a:pt x="19" y="19"/>
                  </a:lnTo>
                  <a:lnTo>
                    <a:pt x="17" y="22"/>
                  </a:lnTo>
                  <a:lnTo>
                    <a:pt x="15" y="22"/>
                  </a:lnTo>
                  <a:lnTo>
                    <a:pt x="15" y="22"/>
                  </a:lnTo>
                  <a:lnTo>
                    <a:pt x="12" y="24"/>
                  </a:lnTo>
                  <a:lnTo>
                    <a:pt x="12" y="26"/>
                  </a:lnTo>
                  <a:lnTo>
                    <a:pt x="10" y="26"/>
                  </a:lnTo>
                  <a:lnTo>
                    <a:pt x="10" y="26"/>
                  </a:lnTo>
                  <a:lnTo>
                    <a:pt x="7" y="26"/>
                  </a:lnTo>
                  <a:lnTo>
                    <a:pt x="5" y="26"/>
                  </a:lnTo>
                  <a:lnTo>
                    <a:pt x="3" y="26"/>
                  </a:lnTo>
                  <a:lnTo>
                    <a:pt x="0" y="26"/>
                  </a:lnTo>
                  <a:lnTo>
                    <a:pt x="3" y="34"/>
                  </a:lnTo>
                  <a:lnTo>
                    <a:pt x="3" y="36"/>
                  </a:lnTo>
                  <a:lnTo>
                    <a:pt x="5" y="38"/>
                  </a:lnTo>
                  <a:lnTo>
                    <a:pt x="10" y="41"/>
                  </a:lnTo>
                  <a:lnTo>
                    <a:pt x="12" y="43"/>
                  </a:lnTo>
                  <a:lnTo>
                    <a:pt x="12" y="45"/>
                  </a:lnTo>
                  <a:lnTo>
                    <a:pt x="12" y="48"/>
                  </a:lnTo>
                  <a:lnTo>
                    <a:pt x="12" y="50"/>
                  </a:lnTo>
                  <a:lnTo>
                    <a:pt x="17" y="50"/>
                  </a:lnTo>
                  <a:lnTo>
                    <a:pt x="22" y="52"/>
                  </a:lnTo>
                  <a:lnTo>
                    <a:pt x="29" y="52"/>
                  </a:lnTo>
                  <a:lnTo>
                    <a:pt x="31" y="52"/>
                  </a:lnTo>
                  <a:lnTo>
                    <a:pt x="36" y="50"/>
                  </a:lnTo>
                  <a:lnTo>
                    <a:pt x="38" y="50"/>
                  </a:lnTo>
                  <a:lnTo>
                    <a:pt x="38" y="50"/>
                  </a:lnTo>
                  <a:lnTo>
                    <a:pt x="43" y="52"/>
                  </a:lnTo>
                  <a:lnTo>
                    <a:pt x="43" y="55"/>
                  </a:lnTo>
                  <a:lnTo>
                    <a:pt x="43" y="55"/>
                  </a:lnTo>
                  <a:lnTo>
                    <a:pt x="43" y="55"/>
                  </a:lnTo>
                  <a:lnTo>
                    <a:pt x="43" y="55"/>
                  </a:lnTo>
                  <a:lnTo>
                    <a:pt x="43" y="57"/>
                  </a:lnTo>
                  <a:lnTo>
                    <a:pt x="43" y="60"/>
                  </a:lnTo>
                  <a:lnTo>
                    <a:pt x="45" y="62"/>
                  </a:lnTo>
                  <a:lnTo>
                    <a:pt x="45" y="64"/>
                  </a:lnTo>
                  <a:lnTo>
                    <a:pt x="48" y="67"/>
                  </a:lnTo>
                  <a:lnTo>
                    <a:pt x="48" y="69"/>
                  </a:lnTo>
                  <a:lnTo>
                    <a:pt x="48" y="69"/>
                  </a:lnTo>
                  <a:lnTo>
                    <a:pt x="48" y="71"/>
                  </a:lnTo>
                  <a:lnTo>
                    <a:pt x="50" y="71"/>
                  </a:lnTo>
                  <a:lnTo>
                    <a:pt x="50" y="71"/>
                  </a:lnTo>
                  <a:lnTo>
                    <a:pt x="50" y="71"/>
                  </a:lnTo>
                  <a:lnTo>
                    <a:pt x="50" y="71"/>
                  </a:lnTo>
                  <a:lnTo>
                    <a:pt x="52" y="74"/>
                  </a:lnTo>
                  <a:lnTo>
                    <a:pt x="55" y="76"/>
                  </a:lnTo>
                  <a:lnTo>
                    <a:pt x="57" y="79"/>
                  </a:lnTo>
                  <a:lnTo>
                    <a:pt x="59" y="83"/>
                  </a:lnTo>
                  <a:lnTo>
                    <a:pt x="59" y="83"/>
                  </a:lnTo>
                  <a:lnTo>
                    <a:pt x="59" y="86"/>
                  </a:lnTo>
                  <a:lnTo>
                    <a:pt x="59" y="86"/>
                  </a:lnTo>
                  <a:lnTo>
                    <a:pt x="59" y="88"/>
                  </a:lnTo>
                  <a:lnTo>
                    <a:pt x="62" y="88"/>
                  </a:lnTo>
                  <a:lnTo>
                    <a:pt x="62" y="90"/>
                  </a:lnTo>
                  <a:lnTo>
                    <a:pt x="62" y="90"/>
                  </a:lnTo>
                  <a:lnTo>
                    <a:pt x="64" y="93"/>
                  </a:lnTo>
                  <a:lnTo>
                    <a:pt x="64" y="93"/>
                  </a:lnTo>
                  <a:lnTo>
                    <a:pt x="67" y="93"/>
                  </a:lnTo>
                  <a:lnTo>
                    <a:pt x="67" y="95"/>
                  </a:lnTo>
                  <a:lnTo>
                    <a:pt x="69" y="95"/>
                  </a:lnTo>
                  <a:lnTo>
                    <a:pt x="69" y="95"/>
                  </a:lnTo>
                  <a:lnTo>
                    <a:pt x="69" y="95"/>
                  </a:lnTo>
                  <a:lnTo>
                    <a:pt x="69" y="95"/>
                  </a:lnTo>
                  <a:lnTo>
                    <a:pt x="69" y="95"/>
                  </a:lnTo>
                  <a:lnTo>
                    <a:pt x="71" y="97"/>
                  </a:lnTo>
                  <a:lnTo>
                    <a:pt x="71" y="97"/>
                  </a:lnTo>
                  <a:lnTo>
                    <a:pt x="71" y="97"/>
                  </a:lnTo>
                  <a:lnTo>
                    <a:pt x="71" y="97"/>
                  </a:lnTo>
                  <a:lnTo>
                    <a:pt x="74" y="97"/>
                  </a:lnTo>
                  <a:lnTo>
                    <a:pt x="74" y="100"/>
                  </a:lnTo>
                  <a:lnTo>
                    <a:pt x="74" y="100"/>
                  </a:lnTo>
                  <a:lnTo>
                    <a:pt x="74" y="100"/>
                  </a:lnTo>
                  <a:lnTo>
                    <a:pt x="76" y="100"/>
                  </a:lnTo>
                  <a:lnTo>
                    <a:pt x="76" y="100"/>
                  </a:lnTo>
                  <a:lnTo>
                    <a:pt x="76" y="102"/>
                  </a:lnTo>
                  <a:lnTo>
                    <a:pt x="76" y="102"/>
                  </a:lnTo>
                  <a:lnTo>
                    <a:pt x="78" y="102"/>
                  </a:lnTo>
                  <a:lnTo>
                    <a:pt x="78" y="102"/>
                  </a:lnTo>
                  <a:lnTo>
                    <a:pt x="78" y="102"/>
                  </a:lnTo>
                  <a:lnTo>
                    <a:pt x="78" y="102"/>
                  </a:lnTo>
                  <a:lnTo>
                    <a:pt x="78" y="102"/>
                  </a:lnTo>
                  <a:lnTo>
                    <a:pt x="78" y="105"/>
                  </a:lnTo>
                  <a:lnTo>
                    <a:pt x="78" y="105"/>
                  </a:lnTo>
                  <a:lnTo>
                    <a:pt x="81" y="105"/>
                  </a:lnTo>
                  <a:lnTo>
                    <a:pt x="81" y="107"/>
                  </a:lnTo>
                  <a:lnTo>
                    <a:pt x="83" y="109"/>
                  </a:lnTo>
                  <a:lnTo>
                    <a:pt x="83" y="112"/>
                  </a:lnTo>
                  <a:lnTo>
                    <a:pt x="88" y="112"/>
                  </a:lnTo>
                  <a:lnTo>
                    <a:pt x="93" y="112"/>
                  </a:lnTo>
                  <a:lnTo>
                    <a:pt x="95" y="109"/>
                  </a:lnTo>
                  <a:lnTo>
                    <a:pt x="100" y="109"/>
                  </a:lnTo>
                  <a:lnTo>
                    <a:pt x="102" y="107"/>
                  </a:lnTo>
                  <a:lnTo>
                    <a:pt x="107" y="105"/>
                  </a:lnTo>
                  <a:lnTo>
                    <a:pt x="109" y="100"/>
                  </a:lnTo>
                  <a:lnTo>
                    <a:pt x="112" y="95"/>
                  </a:lnTo>
                  <a:lnTo>
                    <a:pt x="114" y="95"/>
                  </a:lnTo>
                  <a:lnTo>
                    <a:pt x="116" y="95"/>
                  </a:lnTo>
                  <a:lnTo>
                    <a:pt x="116" y="95"/>
                  </a:lnTo>
                  <a:lnTo>
                    <a:pt x="119" y="97"/>
                  </a:lnTo>
                  <a:lnTo>
                    <a:pt x="119" y="97"/>
                  </a:lnTo>
                  <a:lnTo>
                    <a:pt x="119" y="97"/>
                  </a:lnTo>
                  <a:lnTo>
                    <a:pt x="119" y="97"/>
                  </a:lnTo>
                  <a:lnTo>
                    <a:pt x="121" y="97"/>
                  </a:lnTo>
                  <a:lnTo>
                    <a:pt x="121" y="97"/>
                  </a:lnTo>
                  <a:lnTo>
                    <a:pt x="121" y="97"/>
                  </a:lnTo>
                  <a:lnTo>
                    <a:pt x="123" y="97"/>
                  </a:lnTo>
                  <a:lnTo>
                    <a:pt x="123" y="100"/>
                  </a:lnTo>
                  <a:lnTo>
                    <a:pt x="123" y="100"/>
                  </a:lnTo>
                  <a:lnTo>
                    <a:pt x="126" y="100"/>
                  </a:lnTo>
                  <a:lnTo>
                    <a:pt x="128" y="102"/>
                  </a:lnTo>
                  <a:lnTo>
                    <a:pt x="133" y="105"/>
                  </a:lnTo>
                  <a:lnTo>
                    <a:pt x="138" y="105"/>
                  </a:lnTo>
                  <a:lnTo>
                    <a:pt x="140" y="102"/>
                  </a:lnTo>
                  <a:lnTo>
                    <a:pt x="142" y="100"/>
                  </a:lnTo>
                  <a:lnTo>
                    <a:pt x="142" y="100"/>
                  </a:lnTo>
                  <a:lnTo>
                    <a:pt x="145" y="97"/>
                  </a:lnTo>
                  <a:lnTo>
                    <a:pt x="147" y="97"/>
                  </a:lnTo>
                  <a:lnTo>
                    <a:pt x="147" y="93"/>
                  </a:lnTo>
                  <a:lnTo>
                    <a:pt x="145" y="90"/>
                  </a:lnTo>
                  <a:lnTo>
                    <a:pt x="142" y="88"/>
                  </a:lnTo>
                  <a:lnTo>
                    <a:pt x="140" y="86"/>
                  </a:lnTo>
                  <a:lnTo>
                    <a:pt x="140" y="83"/>
                  </a:lnTo>
                  <a:lnTo>
                    <a:pt x="140" y="83"/>
                  </a:lnTo>
                  <a:lnTo>
                    <a:pt x="140" y="83"/>
                  </a:lnTo>
                  <a:lnTo>
                    <a:pt x="140" y="83"/>
                  </a:lnTo>
                  <a:lnTo>
                    <a:pt x="142" y="81"/>
                  </a:lnTo>
                  <a:lnTo>
                    <a:pt x="142" y="81"/>
                  </a:lnTo>
                  <a:lnTo>
                    <a:pt x="145" y="81"/>
                  </a:lnTo>
                  <a:lnTo>
                    <a:pt x="147" y="79"/>
                  </a:lnTo>
                  <a:lnTo>
                    <a:pt x="147" y="79"/>
                  </a:lnTo>
                  <a:lnTo>
                    <a:pt x="149" y="79"/>
                  </a:lnTo>
                  <a:lnTo>
                    <a:pt x="149" y="76"/>
                  </a:lnTo>
                  <a:lnTo>
                    <a:pt x="149" y="76"/>
                  </a:lnTo>
                  <a:lnTo>
                    <a:pt x="154" y="79"/>
                  </a:lnTo>
                  <a:lnTo>
                    <a:pt x="159" y="79"/>
                  </a:lnTo>
                  <a:lnTo>
                    <a:pt x="164" y="79"/>
                  </a:lnTo>
                  <a:lnTo>
                    <a:pt x="166" y="76"/>
                  </a:lnTo>
                  <a:lnTo>
                    <a:pt x="168" y="79"/>
                  </a:lnTo>
                  <a:lnTo>
                    <a:pt x="168" y="79"/>
                  </a:lnTo>
                  <a:lnTo>
                    <a:pt x="168" y="79"/>
                  </a:lnTo>
                  <a:lnTo>
                    <a:pt x="168" y="79"/>
                  </a:lnTo>
                  <a:lnTo>
                    <a:pt x="173" y="81"/>
                  </a:lnTo>
                  <a:lnTo>
                    <a:pt x="178" y="81"/>
                  </a:lnTo>
                  <a:lnTo>
                    <a:pt x="182" y="79"/>
                  </a:lnTo>
                  <a:lnTo>
                    <a:pt x="185" y="74"/>
                  </a:lnTo>
                  <a:lnTo>
                    <a:pt x="187" y="69"/>
                  </a:lnTo>
                  <a:lnTo>
                    <a:pt x="185" y="67"/>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6" name="Freeform 9"/>
            <p:cNvSpPr>
              <a:spLocks noEditPoints="1"/>
            </p:cNvSpPr>
            <p:nvPr/>
          </p:nvSpPr>
          <p:spPr bwMode="auto">
            <a:xfrm>
              <a:off x="6745288" y="2320926"/>
              <a:ext cx="808038" cy="1616075"/>
            </a:xfrm>
            <a:custGeom>
              <a:avLst/>
              <a:gdLst>
                <a:gd name="T0" fmla="*/ 473 w 509"/>
                <a:gd name="T1" fmla="*/ 343 h 1018"/>
                <a:gd name="T2" fmla="*/ 457 w 509"/>
                <a:gd name="T3" fmla="*/ 336 h 1018"/>
                <a:gd name="T4" fmla="*/ 402 w 509"/>
                <a:gd name="T5" fmla="*/ 308 h 1018"/>
                <a:gd name="T6" fmla="*/ 336 w 509"/>
                <a:gd name="T7" fmla="*/ 303 h 1018"/>
                <a:gd name="T8" fmla="*/ 284 w 509"/>
                <a:gd name="T9" fmla="*/ 272 h 1018"/>
                <a:gd name="T10" fmla="*/ 244 w 509"/>
                <a:gd name="T11" fmla="*/ 260 h 1018"/>
                <a:gd name="T12" fmla="*/ 220 w 509"/>
                <a:gd name="T13" fmla="*/ 246 h 1018"/>
                <a:gd name="T14" fmla="*/ 189 w 509"/>
                <a:gd name="T15" fmla="*/ 241 h 1018"/>
                <a:gd name="T16" fmla="*/ 173 w 509"/>
                <a:gd name="T17" fmla="*/ 218 h 1018"/>
                <a:gd name="T18" fmla="*/ 135 w 509"/>
                <a:gd name="T19" fmla="*/ 142 h 1018"/>
                <a:gd name="T20" fmla="*/ 116 w 509"/>
                <a:gd name="T21" fmla="*/ 109 h 1018"/>
                <a:gd name="T22" fmla="*/ 111 w 509"/>
                <a:gd name="T23" fmla="*/ 73 h 1018"/>
                <a:gd name="T24" fmla="*/ 111 w 509"/>
                <a:gd name="T25" fmla="*/ 47 h 1018"/>
                <a:gd name="T26" fmla="*/ 102 w 509"/>
                <a:gd name="T27" fmla="*/ 12 h 1018"/>
                <a:gd name="T28" fmla="*/ 71 w 509"/>
                <a:gd name="T29" fmla="*/ 0 h 1018"/>
                <a:gd name="T30" fmla="*/ 50 w 509"/>
                <a:gd name="T31" fmla="*/ 33 h 1018"/>
                <a:gd name="T32" fmla="*/ 76 w 509"/>
                <a:gd name="T33" fmla="*/ 102 h 1018"/>
                <a:gd name="T34" fmla="*/ 85 w 509"/>
                <a:gd name="T35" fmla="*/ 149 h 1018"/>
                <a:gd name="T36" fmla="*/ 88 w 509"/>
                <a:gd name="T37" fmla="*/ 177 h 1018"/>
                <a:gd name="T38" fmla="*/ 116 w 509"/>
                <a:gd name="T39" fmla="*/ 194 h 1018"/>
                <a:gd name="T40" fmla="*/ 121 w 509"/>
                <a:gd name="T41" fmla="*/ 241 h 1018"/>
                <a:gd name="T42" fmla="*/ 149 w 509"/>
                <a:gd name="T43" fmla="*/ 260 h 1018"/>
                <a:gd name="T44" fmla="*/ 170 w 509"/>
                <a:gd name="T45" fmla="*/ 303 h 1018"/>
                <a:gd name="T46" fmla="*/ 189 w 509"/>
                <a:gd name="T47" fmla="*/ 298 h 1018"/>
                <a:gd name="T48" fmla="*/ 234 w 509"/>
                <a:gd name="T49" fmla="*/ 308 h 1018"/>
                <a:gd name="T50" fmla="*/ 267 w 509"/>
                <a:gd name="T51" fmla="*/ 348 h 1018"/>
                <a:gd name="T52" fmla="*/ 284 w 509"/>
                <a:gd name="T53" fmla="*/ 414 h 1018"/>
                <a:gd name="T54" fmla="*/ 237 w 509"/>
                <a:gd name="T55" fmla="*/ 466 h 1018"/>
                <a:gd name="T56" fmla="*/ 182 w 509"/>
                <a:gd name="T57" fmla="*/ 485 h 1018"/>
                <a:gd name="T58" fmla="*/ 161 w 509"/>
                <a:gd name="T59" fmla="*/ 504 h 1018"/>
                <a:gd name="T60" fmla="*/ 163 w 509"/>
                <a:gd name="T61" fmla="*/ 540 h 1018"/>
                <a:gd name="T62" fmla="*/ 135 w 509"/>
                <a:gd name="T63" fmla="*/ 542 h 1018"/>
                <a:gd name="T64" fmla="*/ 111 w 509"/>
                <a:gd name="T65" fmla="*/ 551 h 1018"/>
                <a:gd name="T66" fmla="*/ 97 w 509"/>
                <a:gd name="T67" fmla="*/ 570 h 1018"/>
                <a:gd name="T68" fmla="*/ 66 w 509"/>
                <a:gd name="T69" fmla="*/ 587 h 1018"/>
                <a:gd name="T70" fmla="*/ 90 w 509"/>
                <a:gd name="T71" fmla="*/ 603 h 1018"/>
                <a:gd name="T72" fmla="*/ 88 w 509"/>
                <a:gd name="T73" fmla="*/ 648 h 1018"/>
                <a:gd name="T74" fmla="*/ 109 w 509"/>
                <a:gd name="T75" fmla="*/ 691 h 1018"/>
                <a:gd name="T76" fmla="*/ 99 w 509"/>
                <a:gd name="T77" fmla="*/ 719 h 1018"/>
                <a:gd name="T78" fmla="*/ 50 w 509"/>
                <a:gd name="T79" fmla="*/ 736 h 1018"/>
                <a:gd name="T80" fmla="*/ 31 w 509"/>
                <a:gd name="T81" fmla="*/ 776 h 1018"/>
                <a:gd name="T82" fmla="*/ 5 w 509"/>
                <a:gd name="T83" fmla="*/ 809 h 1018"/>
                <a:gd name="T84" fmla="*/ 14 w 509"/>
                <a:gd name="T85" fmla="*/ 845 h 1018"/>
                <a:gd name="T86" fmla="*/ 36 w 509"/>
                <a:gd name="T87" fmla="*/ 883 h 1018"/>
                <a:gd name="T88" fmla="*/ 21 w 509"/>
                <a:gd name="T89" fmla="*/ 911 h 1018"/>
                <a:gd name="T90" fmla="*/ 83 w 509"/>
                <a:gd name="T91" fmla="*/ 940 h 1018"/>
                <a:gd name="T92" fmla="*/ 99 w 509"/>
                <a:gd name="T93" fmla="*/ 925 h 1018"/>
                <a:gd name="T94" fmla="*/ 125 w 509"/>
                <a:gd name="T95" fmla="*/ 935 h 1018"/>
                <a:gd name="T96" fmla="*/ 149 w 509"/>
                <a:gd name="T97" fmla="*/ 973 h 1018"/>
                <a:gd name="T98" fmla="*/ 192 w 509"/>
                <a:gd name="T99" fmla="*/ 985 h 1018"/>
                <a:gd name="T100" fmla="*/ 241 w 509"/>
                <a:gd name="T101" fmla="*/ 982 h 1018"/>
                <a:gd name="T102" fmla="*/ 282 w 509"/>
                <a:gd name="T103" fmla="*/ 977 h 1018"/>
                <a:gd name="T104" fmla="*/ 303 w 509"/>
                <a:gd name="T105" fmla="*/ 982 h 1018"/>
                <a:gd name="T106" fmla="*/ 324 w 509"/>
                <a:gd name="T107" fmla="*/ 973 h 1018"/>
                <a:gd name="T108" fmla="*/ 357 w 509"/>
                <a:gd name="T109" fmla="*/ 992 h 1018"/>
                <a:gd name="T110" fmla="*/ 381 w 509"/>
                <a:gd name="T111" fmla="*/ 1013 h 1018"/>
                <a:gd name="T112" fmla="*/ 395 w 509"/>
                <a:gd name="T113" fmla="*/ 994 h 1018"/>
                <a:gd name="T114" fmla="*/ 388 w 509"/>
                <a:gd name="T115" fmla="*/ 947 h 1018"/>
                <a:gd name="T116" fmla="*/ 390 w 509"/>
                <a:gd name="T117" fmla="*/ 918 h 1018"/>
                <a:gd name="T118" fmla="*/ 407 w 509"/>
                <a:gd name="T119" fmla="*/ 731 h 1018"/>
                <a:gd name="T120" fmla="*/ 409 w 509"/>
                <a:gd name="T121" fmla="*/ 724 h 1018"/>
                <a:gd name="T122" fmla="*/ 504 w 509"/>
                <a:gd name="T123" fmla="*/ 367 h 1018"/>
                <a:gd name="T124" fmla="*/ 397 w 509"/>
                <a:gd name="T125" fmla="*/ 91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9" h="1018">
                  <a:moveTo>
                    <a:pt x="509" y="322"/>
                  </a:moveTo>
                  <a:lnTo>
                    <a:pt x="497" y="324"/>
                  </a:lnTo>
                  <a:lnTo>
                    <a:pt x="490" y="322"/>
                  </a:lnTo>
                  <a:lnTo>
                    <a:pt x="487" y="324"/>
                  </a:lnTo>
                  <a:lnTo>
                    <a:pt x="487" y="327"/>
                  </a:lnTo>
                  <a:lnTo>
                    <a:pt x="483" y="329"/>
                  </a:lnTo>
                  <a:lnTo>
                    <a:pt x="480" y="331"/>
                  </a:lnTo>
                  <a:lnTo>
                    <a:pt x="475" y="329"/>
                  </a:lnTo>
                  <a:lnTo>
                    <a:pt x="473" y="331"/>
                  </a:lnTo>
                  <a:lnTo>
                    <a:pt x="471" y="331"/>
                  </a:lnTo>
                  <a:lnTo>
                    <a:pt x="473" y="336"/>
                  </a:lnTo>
                  <a:lnTo>
                    <a:pt x="473" y="341"/>
                  </a:lnTo>
                  <a:lnTo>
                    <a:pt x="473" y="343"/>
                  </a:lnTo>
                  <a:lnTo>
                    <a:pt x="471" y="345"/>
                  </a:lnTo>
                  <a:lnTo>
                    <a:pt x="468" y="345"/>
                  </a:lnTo>
                  <a:lnTo>
                    <a:pt x="468" y="343"/>
                  </a:lnTo>
                  <a:lnTo>
                    <a:pt x="466" y="343"/>
                  </a:lnTo>
                  <a:lnTo>
                    <a:pt x="466" y="341"/>
                  </a:lnTo>
                  <a:lnTo>
                    <a:pt x="464" y="341"/>
                  </a:lnTo>
                  <a:lnTo>
                    <a:pt x="464" y="341"/>
                  </a:lnTo>
                  <a:lnTo>
                    <a:pt x="464" y="343"/>
                  </a:lnTo>
                  <a:lnTo>
                    <a:pt x="464" y="343"/>
                  </a:lnTo>
                  <a:lnTo>
                    <a:pt x="459" y="343"/>
                  </a:lnTo>
                  <a:lnTo>
                    <a:pt x="459" y="341"/>
                  </a:lnTo>
                  <a:lnTo>
                    <a:pt x="457" y="338"/>
                  </a:lnTo>
                  <a:lnTo>
                    <a:pt x="457" y="336"/>
                  </a:lnTo>
                  <a:lnTo>
                    <a:pt x="452" y="336"/>
                  </a:lnTo>
                  <a:lnTo>
                    <a:pt x="449" y="336"/>
                  </a:lnTo>
                  <a:lnTo>
                    <a:pt x="447" y="334"/>
                  </a:lnTo>
                  <a:lnTo>
                    <a:pt x="442" y="331"/>
                  </a:lnTo>
                  <a:lnTo>
                    <a:pt x="435" y="324"/>
                  </a:lnTo>
                  <a:lnTo>
                    <a:pt x="431" y="322"/>
                  </a:lnTo>
                  <a:lnTo>
                    <a:pt x="428" y="319"/>
                  </a:lnTo>
                  <a:lnTo>
                    <a:pt x="428" y="317"/>
                  </a:lnTo>
                  <a:lnTo>
                    <a:pt x="426" y="315"/>
                  </a:lnTo>
                  <a:lnTo>
                    <a:pt x="423" y="312"/>
                  </a:lnTo>
                  <a:lnTo>
                    <a:pt x="419" y="310"/>
                  </a:lnTo>
                  <a:lnTo>
                    <a:pt x="416" y="310"/>
                  </a:lnTo>
                  <a:lnTo>
                    <a:pt x="402" y="308"/>
                  </a:lnTo>
                  <a:lnTo>
                    <a:pt x="400" y="308"/>
                  </a:lnTo>
                  <a:lnTo>
                    <a:pt x="400" y="305"/>
                  </a:lnTo>
                  <a:lnTo>
                    <a:pt x="395" y="303"/>
                  </a:lnTo>
                  <a:lnTo>
                    <a:pt x="383" y="303"/>
                  </a:lnTo>
                  <a:lnTo>
                    <a:pt x="371" y="305"/>
                  </a:lnTo>
                  <a:lnTo>
                    <a:pt x="362" y="303"/>
                  </a:lnTo>
                  <a:lnTo>
                    <a:pt x="360" y="303"/>
                  </a:lnTo>
                  <a:lnTo>
                    <a:pt x="355" y="308"/>
                  </a:lnTo>
                  <a:lnTo>
                    <a:pt x="350" y="308"/>
                  </a:lnTo>
                  <a:lnTo>
                    <a:pt x="350" y="308"/>
                  </a:lnTo>
                  <a:lnTo>
                    <a:pt x="348" y="303"/>
                  </a:lnTo>
                  <a:lnTo>
                    <a:pt x="345" y="301"/>
                  </a:lnTo>
                  <a:lnTo>
                    <a:pt x="336" y="303"/>
                  </a:lnTo>
                  <a:lnTo>
                    <a:pt x="331" y="303"/>
                  </a:lnTo>
                  <a:lnTo>
                    <a:pt x="324" y="301"/>
                  </a:lnTo>
                  <a:lnTo>
                    <a:pt x="310" y="296"/>
                  </a:lnTo>
                  <a:lnTo>
                    <a:pt x="310" y="293"/>
                  </a:lnTo>
                  <a:lnTo>
                    <a:pt x="305" y="286"/>
                  </a:lnTo>
                  <a:lnTo>
                    <a:pt x="305" y="286"/>
                  </a:lnTo>
                  <a:lnTo>
                    <a:pt x="300" y="286"/>
                  </a:lnTo>
                  <a:lnTo>
                    <a:pt x="298" y="284"/>
                  </a:lnTo>
                  <a:lnTo>
                    <a:pt x="298" y="284"/>
                  </a:lnTo>
                  <a:lnTo>
                    <a:pt x="298" y="279"/>
                  </a:lnTo>
                  <a:lnTo>
                    <a:pt x="293" y="277"/>
                  </a:lnTo>
                  <a:lnTo>
                    <a:pt x="289" y="274"/>
                  </a:lnTo>
                  <a:lnTo>
                    <a:pt x="284" y="272"/>
                  </a:lnTo>
                  <a:lnTo>
                    <a:pt x="282" y="277"/>
                  </a:lnTo>
                  <a:lnTo>
                    <a:pt x="279" y="272"/>
                  </a:lnTo>
                  <a:lnTo>
                    <a:pt x="274" y="270"/>
                  </a:lnTo>
                  <a:lnTo>
                    <a:pt x="267" y="270"/>
                  </a:lnTo>
                  <a:lnTo>
                    <a:pt x="263" y="267"/>
                  </a:lnTo>
                  <a:lnTo>
                    <a:pt x="253" y="270"/>
                  </a:lnTo>
                  <a:lnTo>
                    <a:pt x="251" y="270"/>
                  </a:lnTo>
                  <a:lnTo>
                    <a:pt x="248" y="267"/>
                  </a:lnTo>
                  <a:lnTo>
                    <a:pt x="246" y="265"/>
                  </a:lnTo>
                  <a:lnTo>
                    <a:pt x="244" y="265"/>
                  </a:lnTo>
                  <a:lnTo>
                    <a:pt x="244" y="265"/>
                  </a:lnTo>
                  <a:lnTo>
                    <a:pt x="241" y="263"/>
                  </a:lnTo>
                  <a:lnTo>
                    <a:pt x="244" y="260"/>
                  </a:lnTo>
                  <a:lnTo>
                    <a:pt x="244" y="260"/>
                  </a:lnTo>
                  <a:lnTo>
                    <a:pt x="241" y="258"/>
                  </a:lnTo>
                  <a:lnTo>
                    <a:pt x="239" y="258"/>
                  </a:lnTo>
                  <a:lnTo>
                    <a:pt x="237" y="258"/>
                  </a:lnTo>
                  <a:lnTo>
                    <a:pt x="237" y="256"/>
                  </a:lnTo>
                  <a:lnTo>
                    <a:pt x="234" y="253"/>
                  </a:lnTo>
                  <a:lnTo>
                    <a:pt x="230" y="248"/>
                  </a:lnTo>
                  <a:lnTo>
                    <a:pt x="227" y="246"/>
                  </a:lnTo>
                  <a:lnTo>
                    <a:pt x="225" y="246"/>
                  </a:lnTo>
                  <a:lnTo>
                    <a:pt x="225" y="246"/>
                  </a:lnTo>
                  <a:lnTo>
                    <a:pt x="222" y="246"/>
                  </a:lnTo>
                  <a:lnTo>
                    <a:pt x="222" y="246"/>
                  </a:lnTo>
                  <a:lnTo>
                    <a:pt x="220" y="246"/>
                  </a:lnTo>
                  <a:lnTo>
                    <a:pt x="218" y="246"/>
                  </a:lnTo>
                  <a:lnTo>
                    <a:pt x="218" y="246"/>
                  </a:lnTo>
                  <a:lnTo>
                    <a:pt x="215" y="246"/>
                  </a:lnTo>
                  <a:lnTo>
                    <a:pt x="213" y="246"/>
                  </a:lnTo>
                  <a:lnTo>
                    <a:pt x="211" y="246"/>
                  </a:lnTo>
                  <a:lnTo>
                    <a:pt x="204" y="241"/>
                  </a:lnTo>
                  <a:lnTo>
                    <a:pt x="201" y="244"/>
                  </a:lnTo>
                  <a:lnTo>
                    <a:pt x="199" y="241"/>
                  </a:lnTo>
                  <a:lnTo>
                    <a:pt x="199" y="241"/>
                  </a:lnTo>
                  <a:lnTo>
                    <a:pt x="194" y="241"/>
                  </a:lnTo>
                  <a:lnTo>
                    <a:pt x="192" y="241"/>
                  </a:lnTo>
                  <a:lnTo>
                    <a:pt x="189" y="241"/>
                  </a:lnTo>
                  <a:lnTo>
                    <a:pt x="189" y="241"/>
                  </a:lnTo>
                  <a:lnTo>
                    <a:pt x="187" y="239"/>
                  </a:lnTo>
                  <a:lnTo>
                    <a:pt x="187" y="239"/>
                  </a:lnTo>
                  <a:lnTo>
                    <a:pt x="185" y="239"/>
                  </a:lnTo>
                  <a:lnTo>
                    <a:pt x="180" y="239"/>
                  </a:lnTo>
                  <a:lnTo>
                    <a:pt x="178" y="239"/>
                  </a:lnTo>
                  <a:lnTo>
                    <a:pt x="173" y="237"/>
                  </a:lnTo>
                  <a:lnTo>
                    <a:pt x="173" y="234"/>
                  </a:lnTo>
                  <a:lnTo>
                    <a:pt x="175" y="232"/>
                  </a:lnTo>
                  <a:lnTo>
                    <a:pt x="175" y="230"/>
                  </a:lnTo>
                  <a:lnTo>
                    <a:pt x="178" y="227"/>
                  </a:lnTo>
                  <a:lnTo>
                    <a:pt x="178" y="225"/>
                  </a:lnTo>
                  <a:lnTo>
                    <a:pt x="175" y="220"/>
                  </a:lnTo>
                  <a:lnTo>
                    <a:pt x="173" y="218"/>
                  </a:lnTo>
                  <a:lnTo>
                    <a:pt x="168" y="215"/>
                  </a:lnTo>
                  <a:lnTo>
                    <a:pt x="163" y="213"/>
                  </a:lnTo>
                  <a:lnTo>
                    <a:pt x="163" y="208"/>
                  </a:lnTo>
                  <a:lnTo>
                    <a:pt x="161" y="199"/>
                  </a:lnTo>
                  <a:lnTo>
                    <a:pt x="161" y="196"/>
                  </a:lnTo>
                  <a:lnTo>
                    <a:pt x="154" y="177"/>
                  </a:lnTo>
                  <a:lnTo>
                    <a:pt x="151" y="168"/>
                  </a:lnTo>
                  <a:lnTo>
                    <a:pt x="149" y="159"/>
                  </a:lnTo>
                  <a:lnTo>
                    <a:pt x="147" y="156"/>
                  </a:lnTo>
                  <a:lnTo>
                    <a:pt x="144" y="154"/>
                  </a:lnTo>
                  <a:lnTo>
                    <a:pt x="142" y="149"/>
                  </a:lnTo>
                  <a:lnTo>
                    <a:pt x="137" y="144"/>
                  </a:lnTo>
                  <a:lnTo>
                    <a:pt x="135" y="142"/>
                  </a:lnTo>
                  <a:lnTo>
                    <a:pt x="128" y="135"/>
                  </a:lnTo>
                  <a:lnTo>
                    <a:pt x="125" y="135"/>
                  </a:lnTo>
                  <a:lnTo>
                    <a:pt x="125" y="132"/>
                  </a:lnTo>
                  <a:lnTo>
                    <a:pt x="125" y="128"/>
                  </a:lnTo>
                  <a:lnTo>
                    <a:pt x="125" y="125"/>
                  </a:lnTo>
                  <a:lnTo>
                    <a:pt x="123" y="125"/>
                  </a:lnTo>
                  <a:lnTo>
                    <a:pt x="123" y="123"/>
                  </a:lnTo>
                  <a:lnTo>
                    <a:pt x="121" y="123"/>
                  </a:lnTo>
                  <a:lnTo>
                    <a:pt x="121" y="123"/>
                  </a:lnTo>
                  <a:lnTo>
                    <a:pt x="116" y="121"/>
                  </a:lnTo>
                  <a:lnTo>
                    <a:pt x="116" y="121"/>
                  </a:lnTo>
                  <a:lnTo>
                    <a:pt x="114" y="116"/>
                  </a:lnTo>
                  <a:lnTo>
                    <a:pt x="116" y="109"/>
                  </a:lnTo>
                  <a:lnTo>
                    <a:pt x="118" y="109"/>
                  </a:lnTo>
                  <a:lnTo>
                    <a:pt x="116" y="106"/>
                  </a:lnTo>
                  <a:lnTo>
                    <a:pt x="116" y="104"/>
                  </a:lnTo>
                  <a:lnTo>
                    <a:pt x="116" y="104"/>
                  </a:lnTo>
                  <a:lnTo>
                    <a:pt x="116" y="104"/>
                  </a:lnTo>
                  <a:lnTo>
                    <a:pt x="116" y="99"/>
                  </a:lnTo>
                  <a:lnTo>
                    <a:pt x="118" y="90"/>
                  </a:lnTo>
                  <a:lnTo>
                    <a:pt x="118" y="87"/>
                  </a:lnTo>
                  <a:lnTo>
                    <a:pt x="118" y="83"/>
                  </a:lnTo>
                  <a:lnTo>
                    <a:pt x="116" y="80"/>
                  </a:lnTo>
                  <a:lnTo>
                    <a:pt x="116" y="78"/>
                  </a:lnTo>
                  <a:lnTo>
                    <a:pt x="114" y="73"/>
                  </a:lnTo>
                  <a:lnTo>
                    <a:pt x="111" y="73"/>
                  </a:lnTo>
                  <a:lnTo>
                    <a:pt x="111" y="73"/>
                  </a:lnTo>
                  <a:lnTo>
                    <a:pt x="109" y="73"/>
                  </a:lnTo>
                  <a:lnTo>
                    <a:pt x="109" y="71"/>
                  </a:lnTo>
                  <a:lnTo>
                    <a:pt x="109" y="71"/>
                  </a:lnTo>
                  <a:lnTo>
                    <a:pt x="109" y="69"/>
                  </a:lnTo>
                  <a:lnTo>
                    <a:pt x="104" y="69"/>
                  </a:lnTo>
                  <a:lnTo>
                    <a:pt x="104" y="66"/>
                  </a:lnTo>
                  <a:lnTo>
                    <a:pt x="107" y="61"/>
                  </a:lnTo>
                  <a:lnTo>
                    <a:pt x="109" y="61"/>
                  </a:lnTo>
                  <a:lnTo>
                    <a:pt x="109" y="59"/>
                  </a:lnTo>
                  <a:lnTo>
                    <a:pt x="109" y="57"/>
                  </a:lnTo>
                  <a:lnTo>
                    <a:pt x="109" y="52"/>
                  </a:lnTo>
                  <a:lnTo>
                    <a:pt x="111" y="47"/>
                  </a:lnTo>
                  <a:lnTo>
                    <a:pt x="111" y="45"/>
                  </a:lnTo>
                  <a:lnTo>
                    <a:pt x="111" y="38"/>
                  </a:lnTo>
                  <a:lnTo>
                    <a:pt x="111" y="38"/>
                  </a:lnTo>
                  <a:lnTo>
                    <a:pt x="111" y="35"/>
                  </a:lnTo>
                  <a:lnTo>
                    <a:pt x="111" y="33"/>
                  </a:lnTo>
                  <a:lnTo>
                    <a:pt x="109" y="33"/>
                  </a:lnTo>
                  <a:lnTo>
                    <a:pt x="107" y="33"/>
                  </a:lnTo>
                  <a:lnTo>
                    <a:pt x="104" y="31"/>
                  </a:lnTo>
                  <a:lnTo>
                    <a:pt x="104" y="28"/>
                  </a:lnTo>
                  <a:lnTo>
                    <a:pt x="107" y="26"/>
                  </a:lnTo>
                  <a:lnTo>
                    <a:pt x="107" y="16"/>
                  </a:lnTo>
                  <a:lnTo>
                    <a:pt x="104" y="14"/>
                  </a:lnTo>
                  <a:lnTo>
                    <a:pt x="102" y="12"/>
                  </a:lnTo>
                  <a:lnTo>
                    <a:pt x="97" y="9"/>
                  </a:lnTo>
                  <a:lnTo>
                    <a:pt x="95" y="9"/>
                  </a:lnTo>
                  <a:lnTo>
                    <a:pt x="95" y="7"/>
                  </a:lnTo>
                  <a:lnTo>
                    <a:pt x="92" y="5"/>
                  </a:lnTo>
                  <a:lnTo>
                    <a:pt x="90" y="5"/>
                  </a:lnTo>
                  <a:lnTo>
                    <a:pt x="88" y="5"/>
                  </a:lnTo>
                  <a:lnTo>
                    <a:pt x="85" y="7"/>
                  </a:lnTo>
                  <a:lnTo>
                    <a:pt x="83" y="7"/>
                  </a:lnTo>
                  <a:lnTo>
                    <a:pt x="81" y="5"/>
                  </a:lnTo>
                  <a:lnTo>
                    <a:pt x="81" y="2"/>
                  </a:lnTo>
                  <a:lnTo>
                    <a:pt x="78" y="0"/>
                  </a:lnTo>
                  <a:lnTo>
                    <a:pt x="73" y="0"/>
                  </a:lnTo>
                  <a:lnTo>
                    <a:pt x="71" y="0"/>
                  </a:lnTo>
                  <a:lnTo>
                    <a:pt x="71" y="0"/>
                  </a:lnTo>
                  <a:lnTo>
                    <a:pt x="71" y="0"/>
                  </a:lnTo>
                  <a:lnTo>
                    <a:pt x="71" y="0"/>
                  </a:lnTo>
                  <a:lnTo>
                    <a:pt x="62" y="2"/>
                  </a:lnTo>
                  <a:lnTo>
                    <a:pt x="55" y="7"/>
                  </a:lnTo>
                  <a:lnTo>
                    <a:pt x="45" y="12"/>
                  </a:lnTo>
                  <a:lnTo>
                    <a:pt x="38" y="19"/>
                  </a:lnTo>
                  <a:lnTo>
                    <a:pt x="36" y="21"/>
                  </a:lnTo>
                  <a:lnTo>
                    <a:pt x="36" y="26"/>
                  </a:lnTo>
                  <a:lnTo>
                    <a:pt x="38" y="28"/>
                  </a:lnTo>
                  <a:lnTo>
                    <a:pt x="38" y="31"/>
                  </a:lnTo>
                  <a:lnTo>
                    <a:pt x="43" y="33"/>
                  </a:lnTo>
                  <a:lnTo>
                    <a:pt x="50" y="33"/>
                  </a:lnTo>
                  <a:lnTo>
                    <a:pt x="55" y="33"/>
                  </a:lnTo>
                  <a:lnTo>
                    <a:pt x="59" y="35"/>
                  </a:lnTo>
                  <a:lnTo>
                    <a:pt x="64" y="40"/>
                  </a:lnTo>
                  <a:lnTo>
                    <a:pt x="66" y="54"/>
                  </a:lnTo>
                  <a:lnTo>
                    <a:pt x="69" y="69"/>
                  </a:lnTo>
                  <a:lnTo>
                    <a:pt x="69" y="76"/>
                  </a:lnTo>
                  <a:lnTo>
                    <a:pt x="69" y="80"/>
                  </a:lnTo>
                  <a:lnTo>
                    <a:pt x="71" y="85"/>
                  </a:lnTo>
                  <a:lnTo>
                    <a:pt x="71" y="90"/>
                  </a:lnTo>
                  <a:lnTo>
                    <a:pt x="73" y="92"/>
                  </a:lnTo>
                  <a:lnTo>
                    <a:pt x="76" y="95"/>
                  </a:lnTo>
                  <a:lnTo>
                    <a:pt x="78" y="97"/>
                  </a:lnTo>
                  <a:lnTo>
                    <a:pt x="76" y="102"/>
                  </a:lnTo>
                  <a:lnTo>
                    <a:pt x="76" y="106"/>
                  </a:lnTo>
                  <a:lnTo>
                    <a:pt x="71" y="116"/>
                  </a:lnTo>
                  <a:lnTo>
                    <a:pt x="69" y="128"/>
                  </a:lnTo>
                  <a:lnTo>
                    <a:pt x="66" y="140"/>
                  </a:lnTo>
                  <a:lnTo>
                    <a:pt x="73" y="147"/>
                  </a:lnTo>
                  <a:lnTo>
                    <a:pt x="76" y="147"/>
                  </a:lnTo>
                  <a:lnTo>
                    <a:pt x="76" y="147"/>
                  </a:lnTo>
                  <a:lnTo>
                    <a:pt x="78" y="147"/>
                  </a:lnTo>
                  <a:lnTo>
                    <a:pt x="78" y="147"/>
                  </a:lnTo>
                  <a:lnTo>
                    <a:pt x="78" y="147"/>
                  </a:lnTo>
                  <a:lnTo>
                    <a:pt x="81" y="149"/>
                  </a:lnTo>
                  <a:lnTo>
                    <a:pt x="83" y="149"/>
                  </a:lnTo>
                  <a:lnTo>
                    <a:pt x="85" y="149"/>
                  </a:lnTo>
                  <a:lnTo>
                    <a:pt x="88" y="151"/>
                  </a:lnTo>
                  <a:lnTo>
                    <a:pt x="88" y="151"/>
                  </a:lnTo>
                  <a:lnTo>
                    <a:pt x="90" y="151"/>
                  </a:lnTo>
                  <a:lnTo>
                    <a:pt x="92" y="154"/>
                  </a:lnTo>
                  <a:lnTo>
                    <a:pt x="92" y="154"/>
                  </a:lnTo>
                  <a:lnTo>
                    <a:pt x="95" y="156"/>
                  </a:lnTo>
                  <a:lnTo>
                    <a:pt x="95" y="159"/>
                  </a:lnTo>
                  <a:lnTo>
                    <a:pt x="97" y="159"/>
                  </a:lnTo>
                  <a:lnTo>
                    <a:pt x="95" y="161"/>
                  </a:lnTo>
                  <a:lnTo>
                    <a:pt x="92" y="166"/>
                  </a:lnTo>
                  <a:lnTo>
                    <a:pt x="90" y="168"/>
                  </a:lnTo>
                  <a:lnTo>
                    <a:pt x="88" y="173"/>
                  </a:lnTo>
                  <a:lnTo>
                    <a:pt x="88" y="177"/>
                  </a:lnTo>
                  <a:lnTo>
                    <a:pt x="88" y="180"/>
                  </a:lnTo>
                  <a:lnTo>
                    <a:pt x="83" y="182"/>
                  </a:lnTo>
                  <a:lnTo>
                    <a:pt x="81" y="187"/>
                  </a:lnTo>
                  <a:lnTo>
                    <a:pt x="85" y="187"/>
                  </a:lnTo>
                  <a:lnTo>
                    <a:pt x="88" y="187"/>
                  </a:lnTo>
                  <a:lnTo>
                    <a:pt x="92" y="187"/>
                  </a:lnTo>
                  <a:lnTo>
                    <a:pt x="95" y="187"/>
                  </a:lnTo>
                  <a:lnTo>
                    <a:pt x="97" y="187"/>
                  </a:lnTo>
                  <a:lnTo>
                    <a:pt x="99" y="187"/>
                  </a:lnTo>
                  <a:lnTo>
                    <a:pt x="102" y="189"/>
                  </a:lnTo>
                  <a:lnTo>
                    <a:pt x="104" y="189"/>
                  </a:lnTo>
                  <a:lnTo>
                    <a:pt x="109" y="192"/>
                  </a:lnTo>
                  <a:lnTo>
                    <a:pt x="116" y="194"/>
                  </a:lnTo>
                  <a:lnTo>
                    <a:pt x="121" y="199"/>
                  </a:lnTo>
                  <a:lnTo>
                    <a:pt x="125" y="203"/>
                  </a:lnTo>
                  <a:lnTo>
                    <a:pt x="128" y="208"/>
                  </a:lnTo>
                  <a:lnTo>
                    <a:pt x="125" y="213"/>
                  </a:lnTo>
                  <a:lnTo>
                    <a:pt x="125" y="220"/>
                  </a:lnTo>
                  <a:lnTo>
                    <a:pt x="123" y="225"/>
                  </a:lnTo>
                  <a:lnTo>
                    <a:pt x="121" y="225"/>
                  </a:lnTo>
                  <a:lnTo>
                    <a:pt x="121" y="227"/>
                  </a:lnTo>
                  <a:lnTo>
                    <a:pt x="121" y="227"/>
                  </a:lnTo>
                  <a:lnTo>
                    <a:pt x="121" y="232"/>
                  </a:lnTo>
                  <a:lnTo>
                    <a:pt x="121" y="234"/>
                  </a:lnTo>
                  <a:lnTo>
                    <a:pt x="121" y="237"/>
                  </a:lnTo>
                  <a:lnTo>
                    <a:pt x="121" y="241"/>
                  </a:lnTo>
                  <a:lnTo>
                    <a:pt x="123" y="244"/>
                  </a:lnTo>
                  <a:lnTo>
                    <a:pt x="125" y="246"/>
                  </a:lnTo>
                  <a:lnTo>
                    <a:pt x="130" y="244"/>
                  </a:lnTo>
                  <a:lnTo>
                    <a:pt x="133" y="241"/>
                  </a:lnTo>
                  <a:lnTo>
                    <a:pt x="135" y="241"/>
                  </a:lnTo>
                  <a:lnTo>
                    <a:pt x="137" y="244"/>
                  </a:lnTo>
                  <a:lnTo>
                    <a:pt x="137" y="246"/>
                  </a:lnTo>
                  <a:lnTo>
                    <a:pt x="140" y="248"/>
                  </a:lnTo>
                  <a:lnTo>
                    <a:pt x="142" y="251"/>
                  </a:lnTo>
                  <a:lnTo>
                    <a:pt x="142" y="253"/>
                  </a:lnTo>
                  <a:lnTo>
                    <a:pt x="144" y="256"/>
                  </a:lnTo>
                  <a:lnTo>
                    <a:pt x="147" y="258"/>
                  </a:lnTo>
                  <a:lnTo>
                    <a:pt x="149" y="260"/>
                  </a:lnTo>
                  <a:lnTo>
                    <a:pt x="151" y="260"/>
                  </a:lnTo>
                  <a:lnTo>
                    <a:pt x="154" y="263"/>
                  </a:lnTo>
                  <a:lnTo>
                    <a:pt x="156" y="260"/>
                  </a:lnTo>
                  <a:lnTo>
                    <a:pt x="159" y="260"/>
                  </a:lnTo>
                  <a:lnTo>
                    <a:pt x="161" y="260"/>
                  </a:lnTo>
                  <a:lnTo>
                    <a:pt x="163" y="263"/>
                  </a:lnTo>
                  <a:lnTo>
                    <a:pt x="163" y="265"/>
                  </a:lnTo>
                  <a:lnTo>
                    <a:pt x="163" y="270"/>
                  </a:lnTo>
                  <a:lnTo>
                    <a:pt x="166" y="277"/>
                  </a:lnTo>
                  <a:lnTo>
                    <a:pt x="166" y="289"/>
                  </a:lnTo>
                  <a:lnTo>
                    <a:pt x="166" y="301"/>
                  </a:lnTo>
                  <a:lnTo>
                    <a:pt x="170" y="305"/>
                  </a:lnTo>
                  <a:lnTo>
                    <a:pt x="170" y="303"/>
                  </a:lnTo>
                  <a:lnTo>
                    <a:pt x="170" y="303"/>
                  </a:lnTo>
                  <a:lnTo>
                    <a:pt x="173" y="301"/>
                  </a:lnTo>
                  <a:lnTo>
                    <a:pt x="173" y="301"/>
                  </a:lnTo>
                  <a:lnTo>
                    <a:pt x="175" y="301"/>
                  </a:lnTo>
                  <a:lnTo>
                    <a:pt x="175" y="301"/>
                  </a:lnTo>
                  <a:lnTo>
                    <a:pt x="178" y="301"/>
                  </a:lnTo>
                  <a:lnTo>
                    <a:pt x="178" y="301"/>
                  </a:lnTo>
                  <a:lnTo>
                    <a:pt x="180" y="301"/>
                  </a:lnTo>
                  <a:lnTo>
                    <a:pt x="180" y="298"/>
                  </a:lnTo>
                  <a:lnTo>
                    <a:pt x="180" y="298"/>
                  </a:lnTo>
                  <a:lnTo>
                    <a:pt x="182" y="298"/>
                  </a:lnTo>
                  <a:lnTo>
                    <a:pt x="185" y="296"/>
                  </a:lnTo>
                  <a:lnTo>
                    <a:pt x="189" y="298"/>
                  </a:lnTo>
                  <a:lnTo>
                    <a:pt x="192" y="301"/>
                  </a:lnTo>
                  <a:lnTo>
                    <a:pt x="194" y="303"/>
                  </a:lnTo>
                  <a:lnTo>
                    <a:pt x="199" y="308"/>
                  </a:lnTo>
                  <a:lnTo>
                    <a:pt x="201" y="312"/>
                  </a:lnTo>
                  <a:lnTo>
                    <a:pt x="206" y="317"/>
                  </a:lnTo>
                  <a:lnTo>
                    <a:pt x="211" y="322"/>
                  </a:lnTo>
                  <a:lnTo>
                    <a:pt x="213" y="317"/>
                  </a:lnTo>
                  <a:lnTo>
                    <a:pt x="215" y="312"/>
                  </a:lnTo>
                  <a:lnTo>
                    <a:pt x="218" y="308"/>
                  </a:lnTo>
                  <a:lnTo>
                    <a:pt x="220" y="305"/>
                  </a:lnTo>
                  <a:lnTo>
                    <a:pt x="225" y="305"/>
                  </a:lnTo>
                  <a:lnTo>
                    <a:pt x="230" y="305"/>
                  </a:lnTo>
                  <a:lnTo>
                    <a:pt x="234" y="308"/>
                  </a:lnTo>
                  <a:lnTo>
                    <a:pt x="237" y="308"/>
                  </a:lnTo>
                  <a:lnTo>
                    <a:pt x="239" y="310"/>
                  </a:lnTo>
                  <a:lnTo>
                    <a:pt x="244" y="310"/>
                  </a:lnTo>
                  <a:lnTo>
                    <a:pt x="246" y="310"/>
                  </a:lnTo>
                  <a:lnTo>
                    <a:pt x="248" y="312"/>
                  </a:lnTo>
                  <a:lnTo>
                    <a:pt x="253" y="312"/>
                  </a:lnTo>
                  <a:lnTo>
                    <a:pt x="256" y="315"/>
                  </a:lnTo>
                  <a:lnTo>
                    <a:pt x="260" y="315"/>
                  </a:lnTo>
                  <a:lnTo>
                    <a:pt x="265" y="317"/>
                  </a:lnTo>
                  <a:lnTo>
                    <a:pt x="267" y="322"/>
                  </a:lnTo>
                  <a:lnTo>
                    <a:pt x="267" y="331"/>
                  </a:lnTo>
                  <a:lnTo>
                    <a:pt x="267" y="341"/>
                  </a:lnTo>
                  <a:lnTo>
                    <a:pt x="267" y="348"/>
                  </a:lnTo>
                  <a:lnTo>
                    <a:pt x="267" y="357"/>
                  </a:lnTo>
                  <a:lnTo>
                    <a:pt x="267" y="367"/>
                  </a:lnTo>
                  <a:lnTo>
                    <a:pt x="267" y="376"/>
                  </a:lnTo>
                  <a:lnTo>
                    <a:pt x="267" y="386"/>
                  </a:lnTo>
                  <a:lnTo>
                    <a:pt x="267" y="393"/>
                  </a:lnTo>
                  <a:lnTo>
                    <a:pt x="267" y="400"/>
                  </a:lnTo>
                  <a:lnTo>
                    <a:pt x="267" y="409"/>
                  </a:lnTo>
                  <a:lnTo>
                    <a:pt x="267" y="414"/>
                  </a:lnTo>
                  <a:lnTo>
                    <a:pt x="270" y="414"/>
                  </a:lnTo>
                  <a:lnTo>
                    <a:pt x="274" y="414"/>
                  </a:lnTo>
                  <a:lnTo>
                    <a:pt x="279" y="414"/>
                  </a:lnTo>
                  <a:lnTo>
                    <a:pt x="282" y="414"/>
                  </a:lnTo>
                  <a:lnTo>
                    <a:pt x="284" y="414"/>
                  </a:lnTo>
                  <a:lnTo>
                    <a:pt x="286" y="416"/>
                  </a:lnTo>
                  <a:lnTo>
                    <a:pt x="286" y="416"/>
                  </a:lnTo>
                  <a:lnTo>
                    <a:pt x="286" y="421"/>
                  </a:lnTo>
                  <a:lnTo>
                    <a:pt x="286" y="424"/>
                  </a:lnTo>
                  <a:lnTo>
                    <a:pt x="284" y="426"/>
                  </a:lnTo>
                  <a:lnTo>
                    <a:pt x="282" y="428"/>
                  </a:lnTo>
                  <a:lnTo>
                    <a:pt x="279" y="431"/>
                  </a:lnTo>
                  <a:lnTo>
                    <a:pt x="272" y="435"/>
                  </a:lnTo>
                  <a:lnTo>
                    <a:pt x="267" y="440"/>
                  </a:lnTo>
                  <a:lnTo>
                    <a:pt x="260" y="445"/>
                  </a:lnTo>
                  <a:lnTo>
                    <a:pt x="256" y="452"/>
                  </a:lnTo>
                  <a:lnTo>
                    <a:pt x="246" y="459"/>
                  </a:lnTo>
                  <a:lnTo>
                    <a:pt x="237" y="466"/>
                  </a:lnTo>
                  <a:lnTo>
                    <a:pt x="227" y="473"/>
                  </a:lnTo>
                  <a:lnTo>
                    <a:pt x="218" y="483"/>
                  </a:lnTo>
                  <a:lnTo>
                    <a:pt x="215" y="485"/>
                  </a:lnTo>
                  <a:lnTo>
                    <a:pt x="211" y="488"/>
                  </a:lnTo>
                  <a:lnTo>
                    <a:pt x="208" y="488"/>
                  </a:lnTo>
                  <a:lnTo>
                    <a:pt x="204" y="490"/>
                  </a:lnTo>
                  <a:lnTo>
                    <a:pt x="199" y="490"/>
                  </a:lnTo>
                  <a:lnTo>
                    <a:pt x="196" y="490"/>
                  </a:lnTo>
                  <a:lnTo>
                    <a:pt x="192" y="488"/>
                  </a:lnTo>
                  <a:lnTo>
                    <a:pt x="189" y="485"/>
                  </a:lnTo>
                  <a:lnTo>
                    <a:pt x="187" y="480"/>
                  </a:lnTo>
                  <a:lnTo>
                    <a:pt x="185" y="480"/>
                  </a:lnTo>
                  <a:lnTo>
                    <a:pt x="182" y="485"/>
                  </a:lnTo>
                  <a:lnTo>
                    <a:pt x="180" y="488"/>
                  </a:lnTo>
                  <a:lnTo>
                    <a:pt x="178" y="490"/>
                  </a:lnTo>
                  <a:lnTo>
                    <a:pt x="175" y="492"/>
                  </a:lnTo>
                  <a:lnTo>
                    <a:pt x="173" y="495"/>
                  </a:lnTo>
                  <a:lnTo>
                    <a:pt x="170" y="495"/>
                  </a:lnTo>
                  <a:lnTo>
                    <a:pt x="168" y="495"/>
                  </a:lnTo>
                  <a:lnTo>
                    <a:pt x="166" y="495"/>
                  </a:lnTo>
                  <a:lnTo>
                    <a:pt x="166" y="497"/>
                  </a:lnTo>
                  <a:lnTo>
                    <a:pt x="168" y="502"/>
                  </a:lnTo>
                  <a:lnTo>
                    <a:pt x="166" y="499"/>
                  </a:lnTo>
                  <a:lnTo>
                    <a:pt x="161" y="502"/>
                  </a:lnTo>
                  <a:lnTo>
                    <a:pt x="161" y="502"/>
                  </a:lnTo>
                  <a:lnTo>
                    <a:pt x="161" y="504"/>
                  </a:lnTo>
                  <a:lnTo>
                    <a:pt x="163" y="506"/>
                  </a:lnTo>
                  <a:lnTo>
                    <a:pt x="166" y="509"/>
                  </a:lnTo>
                  <a:lnTo>
                    <a:pt x="168" y="511"/>
                  </a:lnTo>
                  <a:lnTo>
                    <a:pt x="168" y="514"/>
                  </a:lnTo>
                  <a:lnTo>
                    <a:pt x="168" y="516"/>
                  </a:lnTo>
                  <a:lnTo>
                    <a:pt x="166" y="518"/>
                  </a:lnTo>
                  <a:lnTo>
                    <a:pt x="163" y="521"/>
                  </a:lnTo>
                  <a:lnTo>
                    <a:pt x="161" y="523"/>
                  </a:lnTo>
                  <a:lnTo>
                    <a:pt x="159" y="525"/>
                  </a:lnTo>
                  <a:lnTo>
                    <a:pt x="159" y="530"/>
                  </a:lnTo>
                  <a:lnTo>
                    <a:pt x="161" y="535"/>
                  </a:lnTo>
                  <a:lnTo>
                    <a:pt x="163" y="540"/>
                  </a:lnTo>
                  <a:lnTo>
                    <a:pt x="163" y="540"/>
                  </a:lnTo>
                  <a:lnTo>
                    <a:pt x="163" y="542"/>
                  </a:lnTo>
                  <a:lnTo>
                    <a:pt x="163" y="544"/>
                  </a:lnTo>
                  <a:lnTo>
                    <a:pt x="163" y="544"/>
                  </a:lnTo>
                  <a:lnTo>
                    <a:pt x="161" y="544"/>
                  </a:lnTo>
                  <a:lnTo>
                    <a:pt x="156" y="542"/>
                  </a:lnTo>
                  <a:lnTo>
                    <a:pt x="151" y="542"/>
                  </a:lnTo>
                  <a:lnTo>
                    <a:pt x="147" y="540"/>
                  </a:lnTo>
                  <a:lnTo>
                    <a:pt x="144" y="537"/>
                  </a:lnTo>
                  <a:lnTo>
                    <a:pt x="142" y="535"/>
                  </a:lnTo>
                  <a:lnTo>
                    <a:pt x="140" y="537"/>
                  </a:lnTo>
                  <a:lnTo>
                    <a:pt x="137" y="540"/>
                  </a:lnTo>
                  <a:lnTo>
                    <a:pt x="137" y="542"/>
                  </a:lnTo>
                  <a:lnTo>
                    <a:pt x="135" y="542"/>
                  </a:lnTo>
                  <a:lnTo>
                    <a:pt x="133" y="544"/>
                  </a:lnTo>
                  <a:lnTo>
                    <a:pt x="130" y="544"/>
                  </a:lnTo>
                  <a:lnTo>
                    <a:pt x="128" y="544"/>
                  </a:lnTo>
                  <a:lnTo>
                    <a:pt x="123" y="544"/>
                  </a:lnTo>
                  <a:lnTo>
                    <a:pt x="121" y="544"/>
                  </a:lnTo>
                  <a:lnTo>
                    <a:pt x="118" y="547"/>
                  </a:lnTo>
                  <a:lnTo>
                    <a:pt x="118" y="547"/>
                  </a:lnTo>
                  <a:lnTo>
                    <a:pt x="118" y="549"/>
                  </a:lnTo>
                  <a:lnTo>
                    <a:pt x="116" y="549"/>
                  </a:lnTo>
                  <a:lnTo>
                    <a:pt x="116" y="551"/>
                  </a:lnTo>
                  <a:lnTo>
                    <a:pt x="114" y="551"/>
                  </a:lnTo>
                  <a:lnTo>
                    <a:pt x="114" y="551"/>
                  </a:lnTo>
                  <a:lnTo>
                    <a:pt x="111" y="551"/>
                  </a:lnTo>
                  <a:lnTo>
                    <a:pt x="111" y="551"/>
                  </a:lnTo>
                  <a:lnTo>
                    <a:pt x="109" y="554"/>
                  </a:lnTo>
                  <a:lnTo>
                    <a:pt x="107" y="556"/>
                  </a:lnTo>
                  <a:lnTo>
                    <a:pt x="107" y="559"/>
                  </a:lnTo>
                  <a:lnTo>
                    <a:pt x="107" y="561"/>
                  </a:lnTo>
                  <a:lnTo>
                    <a:pt x="107" y="563"/>
                  </a:lnTo>
                  <a:lnTo>
                    <a:pt x="107" y="566"/>
                  </a:lnTo>
                  <a:lnTo>
                    <a:pt x="104" y="566"/>
                  </a:lnTo>
                  <a:lnTo>
                    <a:pt x="102" y="566"/>
                  </a:lnTo>
                  <a:lnTo>
                    <a:pt x="102" y="568"/>
                  </a:lnTo>
                  <a:lnTo>
                    <a:pt x="99" y="568"/>
                  </a:lnTo>
                  <a:lnTo>
                    <a:pt x="99" y="570"/>
                  </a:lnTo>
                  <a:lnTo>
                    <a:pt x="97" y="570"/>
                  </a:lnTo>
                  <a:lnTo>
                    <a:pt x="97" y="570"/>
                  </a:lnTo>
                  <a:lnTo>
                    <a:pt x="95" y="568"/>
                  </a:lnTo>
                  <a:lnTo>
                    <a:pt x="92" y="568"/>
                  </a:lnTo>
                  <a:lnTo>
                    <a:pt x="92" y="568"/>
                  </a:lnTo>
                  <a:lnTo>
                    <a:pt x="88" y="568"/>
                  </a:lnTo>
                  <a:lnTo>
                    <a:pt x="85" y="568"/>
                  </a:lnTo>
                  <a:lnTo>
                    <a:pt x="81" y="570"/>
                  </a:lnTo>
                  <a:lnTo>
                    <a:pt x="78" y="573"/>
                  </a:lnTo>
                  <a:lnTo>
                    <a:pt x="76" y="575"/>
                  </a:lnTo>
                  <a:lnTo>
                    <a:pt x="73" y="577"/>
                  </a:lnTo>
                  <a:lnTo>
                    <a:pt x="69" y="580"/>
                  </a:lnTo>
                  <a:lnTo>
                    <a:pt x="66" y="585"/>
                  </a:lnTo>
                  <a:lnTo>
                    <a:pt x="66" y="587"/>
                  </a:lnTo>
                  <a:lnTo>
                    <a:pt x="69" y="592"/>
                  </a:lnTo>
                  <a:lnTo>
                    <a:pt x="69" y="596"/>
                  </a:lnTo>
                  <a:lnTo>
                    <a:pt x="71" y="601"/>
                  </a:lnTo>
                  <a:lnTo>
                    <a:pt x="81" y="599"/>
                  </a:lnTo>
                  <a:lnTo>
                    <a:pt x="85" y="596"/>
                  </a:lnTo>
                  <a:lnTo>
                    <a:pt x="90" y="594"/>
                  </a:lnTo>
                  <a:lnTo>
                    <a:pt x="90" y="596"/>
                  </a:lnTo>
                  <a:lnTo>
                    <a:pt x="90" y="599"/>
                  </a:lnTo>
                  <a:lnTo>
                    <a:pt x="90" y="601"/>
                  </a:lnTo>
                  <a:lnTo>
                    <a:pt x="90" y="603"/>
                  </a:lnTo>
                  <a:lnTo>
                    <a:pt x="90" y="603"/>
                  </a:lnTo>
                  <a:lnTo>
                    <a:pt x="90" y="603"/>
                  </a:lnTo>
                  <a:lnTo>
                    <a:pt x="90" y="603"/>
                  </a:lnTo>
                  <a:lnTo>
                    <a:pt x="90" y="606"/>
                  </a:lnTo>
                  <a:lnTo>
                    <a:pt x="92" y="608"/>
                  </a:lnTo>
                  <a:lnTo>
                    <a:pt x="92" y="611"/>
                  </a:lnTo>
                  <a:lnTo>
                    <a:pt x="92" y="613"/>
                  </a:lnTo>
                  <a:lnTo>
                    <a:pt x="92" y="615"/>
                  </a:lnTo>
                  <a:lnTo>
                    <a:pt x="95" y="618"/>
                  </a:lnTo>
                  <a:lnTo>
                    <a:pt x="95" y="622"/>
                  </a:lnTo>
                  <a:lnTo>
                    <a:pt x="95" y="625"/>
                  </a:lnTo>
                  <a:lnTo>
                    <a:pt x="92" y="630"/>
                  </a:lnTo>
                  <a:lnTo>
                    <a:pt x="92" y="634"/>
                  </a:lnTo>
                  <a:lnTo>
                    <a:pt x="90" y="639"/>
                  </a:lnTo>
                  <a:lnTo>
                    <a:pt x="90" y="644"/>
                  </a:lnTo>
                  <a:lnTo>
                    <a:pt x="88" y="648"/>
                  </a:lnTo>
                  <a:lnTo>
                    <a:pt x="88" y="656"/>
                  </a:lnTo>
                  <a:lnTo>
                    <a:pt x="88" y="663"/>
                  </a:lnTo>
                  <a:lnTo>
                    <a:pt x="88" y="672"/>
                  </a:lnTo>
                  <a:lnTo>
                    <a:pt x="90" y="677"/>
                  </a:lnTo>
                  <a:lnTo>
                    <a:pt x="92" y="677"/>
                  </a:lnTo>
                  <a:lnTo>
                    <a:pt x="92" y="679"/>
                  </a:lnTo>
                  <a:lnTo>
                    <a:pt x="92" y="679"/>
                  </a:lnTo>
                  <a:lnTo>
                    <a:pt x="95" y="679"/>
                  </a:lnTo>
                  <a:lnTo>
                    <a:pt x="97" y="682"/>
                  </a:lnTo>
                  <a:lnTo>
                    <a:pt x="99" y="684"/>
                  </a:lnTo>
                  <a:lnTo>
                    <a:pt x="102" y="686"/>
                  </a:lnTo>
                  <a:lnTo>
                    <a:pt x="104" y="689"/>
                  </a:lnTo>
                  <a:lnTo>
                    <a:pt x="109" y="691"/>
                  </a:lnTo>
                  <a:lnTo>
                    <a:pt x="111" y="693"/>
                  </a:lnTo>
                  <a:lnTo>
                    <a:pt x="114" y="698"/>
                  </a:lnTo>
                  <a:lnTo>
                    <a:pt x="114" y="701"/>
                  </a:lnTo>
                  <a:lnTo>
                    <a:pt x="114" y="703"/>
                  </a:lnTo>
                  <a:lnTo>
                    <a:pt x="116" y="705"/>
                  </a:lnTo>
                  <a:lnTo>
                    <a:pt x="116" y="708"/>
                  </a:lnTo>
                  <a:lnTo>
                    <a:pt x="116" y="710"/>
                  </a:lnTo>
                  <a:lnTo>
                    <a:pt x="114" y="710"/>
                  </a:lnTo>
                  <a:lnTo>
                    <a:pt x="111" y="710"/>
                  </a:lnTo>
                  <a:lnTo>
                    <a:pt x="109" y="708"/>
                  </a:lnTo>
                  <a:lnTo>
                    <a:pt x="107" y="710"/>
                  </a:lnTo>
                  <a:lnTo>
                    <a:pt x="104" y="715"/>
                  </a:lnTo>
                  <a:lnTo>
                    <a:pt x="99" y="719"/>
                  </a:lnTo>
                  <a:lnTo>
                    <a:pt x="97" y="724"/>
                  </a:lnTo>
                  <a:lnTo>
                    <a:pt x="92" y="729"/>
                  </a:lnTo>
                  <a:lnTo>
                    <a:pt x="90" y="731"/>
                  </a:lnTo>
                  <a:lnTo>
                    <a:pt x="85" y="734"/>
                  </a:lnTo>
                  <a:lnTo>
                    <a:pt x="81" y="734"/>
                  </a:lnTo>
                  <a:lnTo>
                    <a:pt x="76" y="734"/>
                  </a:lnTo>
                  <a:lnTo>
                    <a:pt x="71" y="734"/>
                  </a:lnTo>
                  <a:lnTo>
                    <a:pt x="66" y="736"/>
                  </a:lnTo>
                  <a:lnTo>
                    <a:pt x="62" y="736"/>
                  </a:lnTo>
                  <a:lnTo>
                    <a:pt x="57" y="736"/>
                  </a:lnTo>
                  <a:lnTo>
                    <a:pt x="55" y="736"/>
                  </a:lnTo>
                  <a:lnTo>
                    <a:pt x="52" y="736"/>
                  </a:lnTo>
                  <a:lnTo>
                    <a:pt x="50" y="736"/>
                  </a:lnTo>
                  <a:lnTo>
                    <a:pt x="50" y="736"/>
                  </a:lnTo>
                  <a:lnTo>
                    <a:pt x="47" y="741"/>
                  </a:lnTo>
                  <a:lnTo>
                    <a:pt x="45" y="743"/>
                  </a:lnTo>
                  <a:lnTo>
                    <a:pt x="43" y="748"/>
                  </a:lnTo>
                  <a:lnTo>
                    <a:pt x="40" y="750"/>
                  </a:lnTo>
                  <a:lnTo>
                    <a:pt x="38" y="755"/>
                  </a:lnTo>
                  <a:lnTo>
                    <a:pt x="38" y="760"/>
                  </a:lnTo>
                  <a:lnTo>
                    <a:pt x="36" y="764"/>
                  </a:lnTo>
                  <a:lnTo>
                    <a:pt x="33" y="769"/>
                  </a:lnTo>
                  <a:lnTo>
                    <a:pt x="33" y="772"/>
                  </a:lnTo>
                  <a:lnTo>
                    <a:pt x="31" y="772"/>
                  </a:lnTo>
                  <a:lnTo>
                    <a:pt x="31" y="774"/>
                  </a:lnTo>
                  <a:lnTo>
                    <a:pt x="31" y="776"/>
                  </a:lnTo>
                  <a:lnTo>
                    <a:pt x="33" y="783"/>
                  </a:lnTo>
                  <a:lnTo>
                    <a:pt x="33" y="790"/>
                  </a:lnTo>
                  <a:lnTo>
                    <a:pt x="36" y="798"/>
                  </a:lnTo>
                  <a:lnTo>
                    <a:pt x="38" y="805"/>
                  </a:lnTo>
                  <a:lnTo>
                    <a:pt x="33" y="805"/>
                  </a:lnTo>
                  <a:lnTo>
                    <a:pt x="29" y="802"/>
                  </a:lnTo>
                  <a:lnTo>
                    <a:pt x="24" y="800"/>
                  </a:lnTo>
                  <a:lnTo>
                    <a:pt x="19" y="798"/>
                  </a:lnTo>
                  <a:lnTo>
                    <a:pt x="14" y="798"/>
                  </a:lnTo>
                  <a:lnTo>
                    <a:pt x="10" y="800"/>
                  </a:lnTo>
                  <a:lnTo>
                    <a:pt x="5" y="805"/>
                  </a:lnTo>
                  <a:lnTo>
                    <a:pt x="0" y="807"/>
                  </a:lnTo>
                  <a:lnTo>
                    <a:pt x="5" y="809"/>
                  </a:lnTo>
                  <a:lnTo>
                    <a:pt x="10" y="812"/>
                  </a:lnTo>
                  <a:lnTo>
                    <a:pt x="12" y="817"/>
                  </a:lnTo>
                  <a:lnTo>
                    <a:pt x="14" y="819"/>
                  </a:lnTo>
                  <a:lnTo>
                    <a:pt x="14" y="821"/>
                  </a:lnTo>
                  <a:lnTo>
                    <a:pt x="14" y="824"/>
                  </a:lnTo>
                  <a:lnTo>
                    <a:pt x="12" y="826"/>
                  </a:lnTo>
                  <a:lnTo>
                    <a:pt x="12" y="828"/>
                  </a:lnTo>
                  <a:lnTo>
                    <a:pt x="12" y="835"/>
                  </a:lnTo>
                  <a:lnTo>
                    <a:pt x="10" y="840"/>
                  </a:lnTo>
                  <a:lnTo>
                    <a:pt x="7" y="845"/>
                  </a:lnTo>
                  <a:lnTo>
                    <a:pt x="7" y="852"/>
                  </a:lnTo>
                  <a:lnTo>
                    <a:pt x="10" y="850"/>
                  </a:lnTo>
                  <a:lnTo>
                    <a:pt x="14" y="845"/>
                  </a:lnTo>
                  <a:lnTo>
                    <a:pt x="19" y="843"/>
                  </a:lnTo>
                  <a:lnTo>
                    <a:pt x="21" y="843"/>
                  </a:lnTo>
                  <a:lnTo>
                    <a:pt x="21" y="847"/>
                  </a:lnTo>
                  <a:lnTo>
                    <a:pt x="21" y="850"/>
                  </a:lnTo>
                  <a:lnTo>
                    <a:pt x="21" y="854"/>
                  </a:lnTo>
                  <a:lnTo>
                    <a:pt x="24" y="857"/>
                  </a:lnTo>
                  <a:lnTo>
                    <a:pt x="29" y="861"/>
                  </a:lnTo>
                  <a:lnTo>
                    <a:pt x="33" y="866"/>
                  </a:lnTo>
                  <a:lnTo>
                    <a:pt x="36" y="871"/>
                  </a:lnTo>
                  <a:lnTo>
                    <a:pt x="38" y="876"/>
                  </a:lnTo>
                  <a:lnTo>
                    <a:pt x="38" y="880"/>
                  </a:lnTo>
                  <a:lnTo>
                    <a:pt x="36" y="880"/>
                  </a:lnTo>
                  <a:lnTo>
                    <a:pt x="36" y="883"/>
                  </a:lnTo>
                  <a:lnTo>
                    <a:pt x="33" y="885"/>
                  </a:lnTo>
                  <a:lnTo>
                    <a:pt x="29" y="888"/>
                  </a:lnTo>
                  <a:lnTo>
                    <a:pt x="26" y="890"/>
                  </a:lnTo>
                  <a:lnTo>
                    <a:pt x="21" y="892"/>
                  </a:lnTo>
                  <a:lnTo>
                    <a:pt x="19" y="892"/>
                  </a:lnTo>
                  <a:lnTo>
                    <a:pt x="17" y="897"/>
                  </a:lnTo>
                  <a:lnTo>
                    <a:pt x="14" y="897"/>
                  </a:lnTo>
                  <a:lnTo>
                    <a:pt x="17" y="899"/>
                  </a:lnTo>
                  <a:lnTo>
                    <a:pt x="17" y="902"/>
                  </a:lnTo>
                  <a:lnTo>
                    <a:pt x="19" y="904"/>
                  </a:lnTo>
                  <a:lnTo>
                    <a:pt x="19" y="906"/>
                  </a:lnTo>
                  <a:lnTo>
                    <a:pt x="21" y="909"/>
                  </a:lnTo>
                  <a:lnTo>
                    <a:pt x="21" y="911"/>
                  </a:lnTo>
                  <a:lnTo>
                    <a:pt x="21" y="914"/>
                  </a:lnTo>
                  <a:lnTo>
                    <a:pt x="24" y="914"/>
                  </a:lnTo>
                  <a:lnTo>
                    <a:pt x="26" y="916"/>
                  </a:lnTo>
                  <a:lnTo>
                    <a:pt x="29" y="916"/>
                  </a:lnTo>
                  <a:lnTo>
                    <a:pt x="33" y="918"/>
                  </a:lnTo>
                  <a:lnTo>
                    <a:pt x="36" y="921"/>
                  </a:lnTo>
                  <a:lnTo>
                    <a:pt x="40" y="921"/>
                  </a:lnTo>
                  <a:lnTo>
                    <a:pt x="45" y="923"/>
                  </a:lnTo>
                  <a:lnTo>
                    <a:pt x="55" y="925"/>
                  </a:lnTo>
                  <a:lnTo>
                    <a:pt x="62" y="930"/>
                  </a:lnTo>
                  <a:lnTo>
                    <a:pt x="71" y="935"/>
                  </a:lnTo>
                  <a:lnTo>
                    <a:pt x="81" y="937"/>
                  </a:lnTo>
                  <a:lnTo>
                    <a:pt x="83" y="940"/>
                  </a:lnTo>
                  <a:lnTo>
                    <a:pt x="88" y="940"/>
                  </a:lnTo>
                  <a:lnTo>
                    <a:pt x="90" y="940"/>
                  </a:lnTo>
                  <a:lnTo>
                    <a:pt x="92" y="942"/>
                  </a:lnTo>
                  <a:lnTo>
                    <a:pt x="97" y="944"/>
                  </a:lnTo>
                  <a:lnTo>
                    <a:pt x="102" y="944"/>
                  </a:lnTo>
                  <a:lnTo>
                    <a:pt x="102" y="942"/>
                  </a:lnTo>
                  <a:lnTo>
                    <a:pt x="102" y="937"/>
                  </a:lnTo>
                  <a:lnTo>
                    <a:pt x="102" y="935"/>
                  </a:lnTo>
                  <a:lnTo>
                    <a:pt x="102" y="932"/>
                  </a:lnTo>
                  <a:lnTo>
                    <a:pt x="99" y="930"/>
                  </a:lnTo>
                  <a:lnTo>
                    <a:pt x="99" y="928"/>
                  </a:lnTo>
                  <a:lnTo>
                    <a:pt x="99" y="925"/>
                  </a:lnTo>
                  <a:lnTo>
                    <a:pt x="99" y="925"/>
                  </a:lnTo>
                  <a:lnTo>
                    <a:pt x="99" y="923"/>
                  </a:lnTo>
                  <a:lnTo>
                    <a:pt x="99" y="923"/>
                  </a:lnTo>
                  <a:lnTo>
                    <a:pt x="102" y="923"/>
                  </a:lnTo>
                  <a:lnTo>
                    <a:pt x="104" y="925"/>
                  </a:lnTo>
                  <a:lnTo>
                    <a:pt x="107" y="928"/>
                  </a:lnTo>
                  <a:lnTo>
                    <a:pt x="107" y="928"/>
                  </a:lnTo>
                  <a:lnTo>
                    <a:pt x="109" y="930"/>
                  </a:lnTo>
                  <a:lnTo>
                    <a:pt x="114" y="935"/>
                  </a:lnTo>
                  <a:lnTo>
                    <a:pt x="116" y="940"/>
                  </a:lnTo>
                  <a:lnTo>
                    <a:pt x="118" y="940"/>
                  </a:lnTo>
                  <a:lnTo>
                    <a:pt x="121" y="940"/>
                  </a:lnTo>
                  <a:lnTo>
                    <a:pt x="123" y="937"/>
                  </a:lnTo>
                  <a:lnTo>
                    <a:pt x="125" y="935"/>
                  </a:lnTo>
                  <a:lnTo>
                    <a:pt x="128" y="932"/>
                  </a:lnTo>
                  <a:lnTo>
                    <a:pt x="128" y="932"/>
                  </a:lnTo>
                  <a:lnTo>
                    <a:pt x="128" y="935"/>
                  </a:lnTo>
                  <a:lnTo>
                    <a:pt x="130" y="935"/>
                  </a:lnTo>
                  <a:lnTo>
                    <a:pt x="130" y="935"/>
                  </a:lnTo>
                  <a:lnTo>
                    <a:pt x="133" y="942"/>
                  </a:lnTo>
                  <a:lnTo>
                    <a:pt x="135" y="947"/>
                  </a:lnTo>
                  <a:lnTo>
                    <a:pt x="137" y="951"/>
                  </a:lnTo>
                  <a:lnTo>
                    <a:pt x="142" y="956"/>
                  </a:lnTo>
                  <a:lnTo>
                    <a:pt x="142" y="961"/>
                  </a:lnTo>
                  <a:lnTo>
                    <a:pt x="144" y="966"/>
                  </a:lnTo>
                  <a:lnTo>
                    <a:pt x="147" y="970"/>
                  </a:lnTo>
                  <a:lnTo>
                    <a:pt x="149" y="973"/>
                  </a:lnTo>
                  <a:lnTo>
                    <a:pt x="154" y="975"/>
                  </a:lnTo>
                  <a:lnTo>
                    <a:pt x="156" y="977"/>
                  </a:lnTo>
                  <a:lnTo>
                    <a:pt x="161" y="977"/>
                  </a:lnTo>
                  <a:lnTo>
                    <a:pt x="166" y="977"/>
                  </a:lnTo>
                  <a:lnTo>
                    <a:pt x="170" y="980"/>
                  </a:lnTo>
                  <a:lnTo>
                    <a:pt x="175" y="980"/>
                  </a:lnTo>
                  <a:lnTo>
                    <a:pt x="180" y="982"/>
                  </a:lnTo>
                  <a:lnTo>
                    <a:pt x="185" y="982"/>
                  </a:lnTo>
                  <a:lnTo>
                    <a:pt x="185" y="982"/>
                  </a:lnTo>
                  <a:lnTo>
                    <a:pt x="185" y="982"/>
                  </a:lnTo>
                  <a:lnTo>
                    <a:pt x="187" y="982"/>
                  </a:lnTo>
                  <a:lnTo>
                    <a:pt x="187" y="985"/>
                  </a:lnTo>
                  <a:lnTo>
                    <a:pt x="192" y="985"/>
                  </a:lnTo>
                  <a:lnTo>
                    <a:pt x="196" y="987"/>
                  </a:lnTo>
                  <a:lnTo>
                    <a:pt x="201" y="989"/>
                  </a:lnTo>
                  <a:lnTo>
                    <a:pt x="208" y="989"/>
                  </a:lnTo>
                  <a:lnTo>
                    <a:pt x="211" y="989"/>
                  </a:lnTo>
                  <a:lnTo>
                    <a:pt x="215" y="992"/>
                  </a:lnTo>
                  <a:lnTo>
                    <a:pt x="220" y="992"/>
                  </a:lnTo>
                  <a:lnTo>
                    <a:pt x="225" y="992"/>
                  </a:lnTo>
                  <a:lnTo>
                    <a:pt x="225" y="989"/>
                  </a:lnTo>
                  <a:lnTo>
                    <a:pt x="227" y="987"/>
                  </a:lnTo>
                  <a:lnTo>
                    <a:pt x="230" y="985"/>
                  </a:lnTo>
                  <a:lnTo>
                    <a:pt x="232" y="982"/>
                  </a:lnTo>
                  <a:lnTo>
                    <a:pt x="237" y="982"/>
                  </a:lnTo>
                  <a:lnTo>
                    <a:pt x="241" y="982"/>
                  </a:lnTo>
                  <a:lnTo>
                    <a:pt x="248" y="980"/>
                  </a:lnTo>
                  <a:lnTo>
                    <a:pt x="251" y="975"/>
                  </a:lnTo>
                  <a:lnTo>
                    <a:pt x="251" y="977"/>
                  </a:lnTo>
                  <a:lnTo>
                    <a:pt x="253" y="977"/>
                  </a:lnTo>
                  <a:lnTo>
                    <a:pt x="256" y="980"/>
                  </a:lnTo>
                  <a:lnTo>
                    <a:pt x="258" y="980"/>
                  </a:lnTo>
                  <a:lnTo>
                    <a:pt x="263" y="980"/>
                  </a:lnTo>
                  <a:lnTo>
                    <a:pt x="270" y="977"/>
                  </a:lnTo>
                  <a:lnTo>
                    <a:pt x="274" y="977"/>
                  </a:lnTo>
                  <a:lnTo>
                    <a:pt x="279" y="977"/>
                  </a:lnTo>
                  <a:lnTo>
                    <a:pt x="282" y="977"/>
                  </a:lnTo>
                  <a:lnTo>
                    <a:pt x="282" y="977"/>
                  </a:lnTo>
                  <a:lnTo>
                    <a:pt x="282" y="977"/>
                  </a:lnTo>
                  <a:lnTo>
                    <a:pt x="284" y="977"/>
                  </a:lnTo>
                  <a:lnTo>
                    <a:pt x="284" y="980"/>
                  </a:lnTo>
                  <a:lnTo>
                    <a:pt x="286" y="980"/>
                  </a:lnTo>
                  <a:lnTo>
                    <a:pt x="286" y="977"/>
                  </a:lnTo>
                  <a:lnTo>
                    <a:pt x="286" y="977"/>
                  </a:lnTo>
                  <a:lnTo>
                    <a:pt x="291" y="980"/>
                  </a:lnTo>
                  <a:lnTo>
                    <a:pt x="291" y="982"/>
                  </a:lnTo>
                  <a:lnTo>
                    <a:pt x="293" y="982"/>
                  </a:lnTo>
                  <a:lnTo>
                    <a:pt x="296" y="980"/>
                  </a:lnTo>
                  <a:lnTo>
                    <a:pt x="298" y="980"/>
                  </a:lnTo>
                  <a:lnTo>
                    <a:pt x="298" y="982"/>
                  </a:lnTo>
                  <a:lnTo>
                    <a:pt x="300" y="985"/>
                  </a:lnTo>
                  <a:lnTo>
                    <a:pt x="303" y="982"/>
                  </a:lnTo>
                  <a:lnTo>
                    <a:pt x="305" y="982"/>
                  </a:lnTo>
                  <a:lnTo>
                    <a:pt x="308" y="985"/>
                  </a:lnTo>
                  <a:lnTo>
                    <a:pt x="310" y="985"/>
                  </a:lnTo>
                  <a:lnTo>
                    <a:pt x="312" y="982"/>
                  </a:lnTo>
                  <a:lnTo>
                    <a:pt x="312" y="980"/>
                  </a:lnTo>
                  <a:lnTo>
                    <a:pt x="312" y="975"/>
                  </a:lnTo>
                  <a:lnTo>
                    <a:pt x="312" y="973"/>
                  </a:lnTo>
                  <a:lnTo>
                    <a:pt x="315" y="970"/>
                  </a:lnTo>
                  <a:lnTo>
                    <a:pt x="317" y="973"/>
                  </a:lnTo>
                  <a:lnTo>
                    <a:pt x="319" y="973"/>
                  </a:lnTo>
                  <a:lnTo>
                    <a:pt x="319" y="973"/>
                  </a:lnTo>
                  <a:lnTo>
                    <a:pt x="322" y="973"/>
                  </a:lnTo>
                  <a:lnTo>
                    <a:pt x="324" y="973"/>
                  </a:lnTo>
                  <a:lnTo>
                    <a:pt x="324" y="970"/>
                  </a:lnTo>
                  <a:lnTo>
                    <a:pt x="326" y="970"/>
                  </a:lnTo>
                  <a:lnTo>
                    <a:pt x="329" y="968"/>
                  </a:lnTo>
                  <a:lnTo>
                    <a:pt x="331" y="970"/>
                  </a:lnTo>
                  <a:lnTo>
                    <a:pt x="334" y="975"/>
                  </a:lnTo>
                  <a:lnTo>
                    <a:pt x="334" y="980"/>
                  </a:lnTo>
                  <a:lnTo>
                    <a:pt x="338" y="982"/>
                  </a:lnTo>
                  <a:lnTo>
                    <a:pt x="341" y="985"/>
                  </a:lnTo>
                  <a:lnTo>
                    <a:pt x="343" y="987"/>
                  </a:lnTo>
                  <a:lnTo>
                    <a:pt x="345" y="989"/>
                  </a:lnTo>
                  <a:lnTo>
                    <a:pt x="350" y="989"/>
                  </a:lnTo>
                  <a:lnTo>
                    <a:pt x="353" y="989"/>
                  </a:lnTo>
                  <a:lnTo>
                    <a:pt x="357" y="992"/>
                  </a:lnTo>
                  <a:lnTo>
                    <a:pt x="362" y="992"/>
                  </a:lnTo>
                  <a:lnTo>
                    <a:pt x="367" y="992"/>
                  </a:lnTo>
                  <a:lnTo>
                    <a:pt x="369" y="994"/>
                  </a:lnTo>
                  <a:lnTo>
                    <a:pt x="371" y="994"/>
                  </a:lnTo>
                  <a:lnTo>
                    <a:pt x="374" y="996"/>
                  </a:lnTo>
                  <a:lnTo>
                    <a:pt x="379" y="999"/>
                  </a:lnTo>
                  <a:lnTo>
                    <a:pt x="381" y="1001"/>
                  </a:lnTo>
                  <a:lnTo>
                    <a:pt x="379" y="1004"/>
                  </a:lnTo>
                  <a:lnTo>
                    <a:pt x="376" y="1006"/>
                  </a:lnTo>
                  <a:lnTo>
                    <a:pt x="376" y="1008"/>
                  </a:lnTo>
                  <a:lnTo>
                    <a:pt x="379" y="1011"/>
                  </a:lnTo>
                  <a:lnTo>
                    <a:pt x="381" y="1011"/>
                  </a:lnTo>
                  <a:lnTo>
                    <a:pt x="381" y="1013"/>
                  </a:lnTo>
                  <a:lnTo>
                    <a:pt x="383" y="1015"/>
                  </a:lnTo>
                  <a:lnTo>
                    <a:pt x="386" y="1018"/>
                  </a:lnTo>
                  <a:lnTo>
                    <a:pt x="388" y="1018"/>
                  </a:lnTo>
                  <a:lnTo>
                    <a:pt x="388" y="1015"/>
                  </a:lnTo>
                  <a:lnTo>
                    <a:pt x="390" y="1013"/>
                  </a:lnTo>
                  <a:lnTo>
                    <a:pt x="393" y="1013"/>
                  </a:lnTo>
                  <a:lnTo>
                    <a:pt x="393" y="1011"/>
                  </a:lnTo>
                  <a:lnTo>
                    <a:pt x="397" y="1008"/>
                  </a:lnTo>
                  <a:lnTo>
                    <a:pt x="400" y="1006"/>
                  </a:lnTo>
                  <a:lnTo>
                    <a:pt x="400" y="1006"/>
                  </a:lnTo>
                  <a:lnTo>
                    <a:pt x="395" y="999"/>
                  </a:lnTo>
                  <a:lnTo>
                    <a:pt x="395" y="996"/>
                  </a:lnTo>
                  <a:lnTo>
                    <a:pt x="395" y="994"/>
                  </a:lnTo>
                  <a:lnTo>
                    <a:pt x="393" y="985"/>
                  </a:lnTo>
                  <a:lnTo>
                    <a:pt x="393" y="982"/>
                  </a:lnTo>
                  <a:lnTo>
                    <a:pt x="393" y="977"/>
                  </a:lnTo>
                  <a:lnTo>
                    <a:pt x="388" y="959"/>
                  </a:lnTo>
                  <a:lnTo>
                    <a:pt x="390" y="944"/>
                  </a:lnTo>
                  <a:lnTo>
                    <a:pt x="390" y="940"/>
                  </a:lnTo>
                  <a:lnTo>
                    <a:pt x="390" y="937"/>
                  </a:lnTo>
                  <a:lnTo>
                    <a:pt x="390" y="935"/>
                  </a:lnTo>
                  <a:lnTo>
                    <a:pt x="390" y="935"/>
                  </a:lnTo>
                  <a:lnTo>
                    <a:pt x="388" y="937"/>
                  </a:lnTo>
                  <a:lnTo>
                    <a:pt x="388" y="940"/>
                  </a:lnTo>
                  <a:lnTo>
                    <a:pt x="388" y="944"/>
                  </a:lnTo>
                  <a:lnTo>
                    <a:pt x="388" y="947"/>
                  </a:lnTo>
                  <a:lnTo>
                    <a:pt x="386" y="949"/>
                  </a:lnTo>
                  <a:lnTo>
                    <a:pt x="383" y="949"/>
                  </a:lnTo>
                  <a:lnTo>
                    <a:pt x="381" y="949"/>
                  </a:lnTo>
                  <a:lnTo>
                    <a:pt x="381" y="949"/>
                  </a:lnTo>
                  <a:lnTo>
                    <a:pt x="381" y="944"/>
                  </a:lnTo>
                  <a:lnTo>
                    <a:pt x="381" y="942"/>
                  </a:lnTo>
                  <a:lnTo>
                    <a:pt x="386" y="930"/>
                  </a:lnTo>
                  <a:lnTo>
                    <a:pt x="386" y="925"/>
                  </a:lnTo>
                  <a:lnTo>
                    <a:pt x="383" y="921"/>
                  </a:lnTo>
                  <a:lnTo>
                    <a:pt x="388" y="923"/>
                  </a:lnTo>
                  <a:lnTo>
                    <a:pt x="388" y="923"/>
                  </a:lnTo>
                  <a:lnTo>
                    <a:pt x="390" y="921"/>
                  </a:lnTo>
                  <a:lnTo>
                    <a:pt x="390" y="918"/>
                  </a:lnTo>
                  <a:lnTo>
                    <a:pt x="390" y="918"/>
                  </a:lnTo>
                  <a:lnTo>
                    <a:pt x="395" y="911"/>
                  </a:lnTo>
                  <a:lnTo>
                    <a:pt x="397" y="909"/>
                  </a:lnTo>
                  <a:lnTo>
                    <a:pt x="402" y="890"/>
                  </a:lnTo>
                  <a:lnTo>
                    <a:pt x="405" y="888"/>
                  </a:lnTo>
                  <a:lnTo>
                    <a:pt x="405" y="890"/>
                  </a:lnTo>
                  <a:lnTo>
                    <a:pt x="405" y="902"/>
                  </a:lnTo>
                  <a:lnTo>
                    <a:pt x="407" y="878"/>
                  </a:lnTo>
                  <a:lnTo>
                    <a:pt x="402" y="826"/>
                  </a:lnTo>
                  <a:lnTo>
                    <a:pt x="402" y="793"/>
                  </a:lnTo>
                  <a:lnTo>
                    <a:pt x="407" y="774"/>
                  </a:lnTo>
                  <a:lnTo>
                    <a:pt x="409" y="738"/>
                  </a:lnTo>
                  <a:lnTo>
                    <a:pt x="407" y="731"/>
                  </a:lnTo>
                  <a:lnTo>
                    <a:pt x="407" y="736"/>
                  </a:lnTo>
                  <a:lnTo>
                    <a:pt x="405" y="748"/>
                  </a:lnTo>
                  <a:lnTo>
                    <a:pt x="405" y="753"/>
                  </a:lnTo>
                  <a:lnTo>
                    <a:pt x="402" y="753"/>
                  </a:lnTo>
                  <a:lnTo>
                    <a:pt x="405" y="736"/>
                  </a:lnTo>
                  <a:lnTo>
                    <a:pt x="402" y="731"/>
                  </a:lnTo>
                  <a:lnTo>
                    <a:pt x="400" y="729"/>
                  </a:lnTo>
                  <a:lnTo>
                    <a:pt x="397" y="729"/>
                  </a:lnTo>
                  <a:lnTo>
                    <a:pt x="393" y="729"/>
                  </a:lnTo>
                  <a:lnTo>
                    <a:pt x="393" y="729"/>
                  </a:lnTo>
                  <a:lnTo>
                    <a:pt x="405" y="729"/>
                  </a:lnTo>
                  <a:lnTo>
                    <a:pt x="407" y="729"/>
                  </a:lnTo>
                  <a:lnTo>
                    <a:pt x="409" y="724"/>
                  </a:lnTo>
                  <a:lnTo>
                    <a:pt x="409" y="689"/>
                  </a:lnTo>
                  <a:lnTo>
                    <a:pt x="412" y="679"/>
                  </a:lnTo>
                  <a:lnTo>
                    <a:pt x="412" y="674"/>
                  </a:lnTo>
                  <a:lnTo>
                    <a:pt x="421" y="594"/>
                  </a:lnTo>
                  <a:lnTo>
                    <a:pt x="438" y="532"/>
                  </a:lnTo>
                  <a:lnTo>
                    <a:pt x="454" y="471"/>
                  </a:lnTo>
                  <a:lnTo>
                    <a:pt x="478" y="431"/>
                  </a:lnTo>
                  <a:lnTo>
                    <a:pt x="487" y="409"/>
                  </a:lnTo>
                  <a:lnTo>
                    <a:pt x="494" y="393"/>
                  </a:lnTo>
                  <a:lnTo>
                    <a:pt x="499" y="383"/>
                  </a:lnTo>
                  <a:lnTo>
                    <a:pt x="501" y="374"/>
                  </a:lnTo>
                  <a:lnTo>
                    <a:pt x="501" y="372"/>
                  </a:lnTo>
                  <a:lnTo>
                    <a:pt x="504" y="367"/>
                  </a:lnTo>
                  <a:lnTo>
                    <a:pt x="504" y="360"/>
                  </a:lnTo>
                  <a:lnTo>
                    <a:pt x="506" y="355"/>
                  </a:lnTo>
                  <a:lnTo>
                    <a:pt x="504" y="348"/>
                  </a:lnTo>
                  <a:lnTo>
                    <a:pt x="509" y="322"/>
                  </a:lnTo>
                  <a:lnTo>
                    <a:pt x="509" y="322"/>
                  </a:lnTo>
                  <a:close/>
                  <a:moveTo>
                    <a:pt x="393" y="925"/>
                  </a:moveTo>
                  <a:lnTo>
                    <a:pt x="393" y="928"/>
                  </a:lnTo>
                  <a:lnTo>
                    <a:pt x="390" y="930"/>
                  </a:lnTo>
                  <a:lnTo>
                    <a:pt x="388" y="932"/>
                  </a:lnTo>
                  <a:lnTo>
                    <a:pt x="393" y="930"/>
                  </a:lnTo>
                  <a:lnTo>
                    <a:pt x="397" y="925"/>
                  </a:lnTo>
                  <a:lnTo>
                    <a:pt x="397" y="918"/>
                  </a:lnTo>
                  <a:lnTo>
                    <a:pt x="397" y="916"/>
                  </a:lnTo>
                  <a:lnTo>
                    <a:pt x="395" y="918"/>
                  </a:lnTo>
                  <a:lnTo>
                    <a:pt x="393" y="925"/>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7" name="Freeform 10"/>
            <p:cNvSpPr>
              <a:spLocks/>
            </p:cNvSpPr>
            <p:nvPr/>
          </p:nvSpPr>
          <p:spPr bwMode="auto">
            <a:xfrm>
              <a:off x="8362951" y="4959351"/>
              <a:ext cx="849313" cy="393700"/>
            </a:xfrm>
            <a:custGeom>
              <a:avLst/>
              <a:gdLst>
                <a:gd name="T0" fmla="*/ 509 w 535"/>
                <a:gd name="T1" fmla="*/ 118 h 248"/>
                <a:gd name="T2" fmla="*/ 485 w 535"/>
                <a:gd name="T3" fmla="*/ 108 h 248"/>
                <a:gd name="T4" fmla="*/ 462 w 535"/>
                <a:gd name="T5" fmla="*/ 99 h 248"/>
                <a:gd name="T6" fmla="*/ 436 w 535"/>
                <a:gd name="T7" fmla="*/ 97 h 248"/>
                <a:gd name="T8" fmla="*/ 431 w 535"/>
                <a:gd name="T9" fmla="*/ 108 h 248"/>
                <a:gd name="T10" fmla="*/ 400 w 535"/>
                <a:gd name="T11" fmla="*/ 123 h 248"/>
                <a:gd name="T12" fmla="*/ 367 w 535"/>
                <a:gd name="T13" fmla="*/ 108 h 248"/>
                <a:gd name="T14" fmla="*/ 343 w 535"/>
                <a:gd name="T15" fmla="*/ 92 h 248"/>
                <a:gd name="T16" fmla="*/ 339 w 535"/>
                <a:gd name="T17" fmla="*/ 42 h 248"/>
                <a:gd name="T18" fmla="*/ 303 w 535"/>
                <a:gd name="T19" fmla="*/ 33 h 248"/>
                <a:gd name="T20" fmla="*/ 289 w 535"/>
                <a:gd name="T21" fmla="*/ 16 h 248"/>
                <a:gd name="T22" fmla="*/ 258 w 535"/>
                <a:gd name="T23" fmla="*/ 4 h 248"/>
                <a:gd name="T24" fmla="*/ 249 w 535"/>
                <a:gd name="T25" fmla="*/ 30 h 248"/>
                <a:gd name="T26" fmla="*/ 239 w 535"/>
                <a:gd name="T27" fmla="*/ 11 h 248"/>
                <a:gd name="T28" fmla="*/ 173 w 535"/>
                <a:gd name="T29" fmla="*/ 37 h 248"/>
                <a:gd name="T30" fmla="*/ 175 w 535"/>
                <a:gd name="T31" fmla="*/ 49 h 248"/>
                <a:gd name="T32" fmla="*/ 168 w 535"/>
                <a:gd name="T33" fmla="*/ 49 h 248"/>
                <a:gd name="T34" fmla="*/ 166 w 535"/>
                <a:gd name="T35" fmla="*/ 37 h 248"/>
                <a:gd name="T36" fmla="*/ 57 w 535"/>
                <a:gd name="T37" fmla="*/ 56 h 248"/>
                <a:gd name="T38" fmla="*/ 62 w 535"/>
                <a:gd name="T39" fmla="*/ 54 h 248"/>
                <a:gd name="T40" fmla="*/ 90 w 535"/>
                <a:gd name="T41" fmla="*/ 42 h 248"/>
                <a:gd name="T42" fmla="*/ 78 w 535"/>
                <a:gd name="T43" fmla="*/ 56 h 248"/>
                <a:gd name="T44" fmla="*/ 64 w 535"/>
                <a:gd name="T45" fmla="*/ 56 h 248"/>
                <a:gd name="T46" fmla="*/ 43 w 535"/>
                <a:gd name="T47" fmla="*/ 71 h 248"/>
                <a:gd name="T48" fmla="*/ 22 w 535"/>
                <a:gd name="T49" fmla="*/ 71 h 248"/>
                <a:gd name="T50" fmla="*/ 0 w 535"/>
                <a:gd name="T51" fmla="*/ 85 h 248"/>
                <a:gd name="T52" fmla="*/ 8 w 535"/>
                <a:gd name="T53" fmla="*/ 97 h 248"/>
                <a:gd name="T54" fmla="*/ 10 w 535"/>
                <a:gd name="T55" fmla="*/ 106 h 248"/>
                <a:gd name="T56" fmla="*/ 12 w 535"/>
                <a:gd name="T57" fmla="*/ 120 h 248"/>
                <a:gd name="T58" fmla="*/ 17 w 535"/>
                <a:gd name="T59" fmla="*/ 139 h 248"/>
                <a:gd name="T60" fmla="*/ 26 w 535"/>
                <a:gd name="T61" fmla="*/ 144 h 248"/>
                <a:gd name="T62" fmla="*/ 48 w 535"/>
                <a:gd name="T63" fmla="*/ 163 h 248"/>
                <a:gd name="T64" fmla="*/ 69 w 535"/>
                <a:gd name="T65" fmla="*/ 175 h 248"/>
                <a:gd name="T66" fmla="*/ 88 w 535"/>
                <a:gd name="T67" fmla="*/ 198 h 248"/>
                <a:gd name="T68" fmla="*/ 83 w 535"/>
                <a:gd name="T69" fmla="*/ 217 h 248"/>
                <a:gd name="T70" fmla="*/ 100 w 535"/>
                <a:gd name="T71" fmla="*/ 210 h 248"/>
                <a:gd name="T72" fmla="*/ 112 w 535"/>
                <a:gd name="T73" fmla="*/ 191 h 248"/>
                <a:gd name="T74" fmla="*/ 121 w 535"/>
                <a:gd name="T75" fmla="*/ 182 h 248"/>
                <a:gd name="T76" fmla="*/ 135 w 535"/>
                <a:gd name="T77" fmla="*/ 137 h 248"/>
                <a:gd name="T78" fmla="*/ 154 w 535"/>
                <a:gd name="T79" fmla="*/ 118 h 248"/>
                <a:gd name="T80" fmla="*/ 187 w 535"/>
                <a:gd name="T81" fmla="*/ 130 h 248"/>
                <a:gd name="T82" fmla="*/ 194 w 535"/>
                <a:gd name="T83" fmla="*/ 137 h 248"/>
                <a:gd name="T84" fmla="*/ 192 w 535"/>
                <a:gd name="T85" fmla="*/ 160 h 248"/>
                <a:gd name="T86" fmla="*/ 204 w 535"/>
                <a:gd name="T87" fmla="*/ 198 h 248"/>
                <a:gd name="T88" fmla="*/ 225 w 535"/>
                <a:gd name="T89" fmla="*/ 224 h 248"/>
                <a:gd name="T90" fmla="*/ 246 w 535"/>
                <a:gd name="T91" fmla="*/ 222 h 248"/>
                <a:gd name="T92" fmla="*/ 265 w 535"/>
                <a:gd name="T93" fmla="*/ 205 h 248"/>
                <a:gd name="T94" fmla="*/ 291 w 535"/>
                <a:gd name="T95" fmla="*/ 184 h 248"/>
                <a:gd name="T96" fmla="*/ 322 w 535"/>
                <a:gd name="T97" fmla="*/ 160 h 248"/>
                <a:gd name="T98" fmla="*/ 350 w 535"/>
                <a:gd name="T99" fmla="*/ 144 h 248"/>
                <a:gd name="T100" fmla="*/ 372 w 535"/>
                <a:gd name="T101" fmla="*/ 142 h 248"/>
                <a:gd name="T102" fmla="*/ 391 w 535"/>
                <a:gd name="T103" fmla="*/ 134 h 248"/>
                <a:gd name="T104" fmla="*/ 400 w 535"/>
                <a:gd name="T105" fmla="*/ 149 h 248"/>
                <a:gd name="T106" fmla="*/ 412 w 535"/>
                <a:gd name="T107" fmla="*/ 165 h 248"/>
                <a:gd name="T108" fmla="*/ 421 w 535"/>
                <a:gd name="T109" fmla="*/ 194 h 248"/>
                <a:gd name="T110" fmla="*/ 436 w 535"/>
                <a:gd name="T111" fmla="*/ 205 h 248"/>
                <a:gd name="T112" fmla="*/ 450 w 535"/>
                <a:gd name="T113" fmla="*/ 215 h 248"/>
                <a:gd name="T114" fmla="*/ 462 w 535"/>
                <a:gd name="T115" fmla="*/ 227 h 248"/>
                <a:gd name="T116" fmla="*/ 459 w 535"/>
                <a:gd name="T117" fmla="*/ 241 h 248"/>
                <a:gd name="T118" fmla="*/ 535 w 535"/>
                <a:gd name="T119" fmla="*/ 14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5" h="248">
                  <a:moveTo>
                    <a:pt x="535" y="142"/>
                  </a:moveTo>
                  <a:lnTo>
                    <a:pt x="535" y="120"/>
                  </a:lnTo>
                  <a:lnTo>
                    <a:pt x="525" y="120"/>
                  </a:lnTo>
                  <a:lnTo>
                    <a:pt x="518" y="120"/>
                  </a:lnTo>
                  <a:lnTo>
                    <a:pt x="514" y="120"/>
                  </a:lnTo>
                  <a:lnTo>
                    <a:pt x="511" y="120"/>
                  </a:lnTo>
                  <a:lnTo>
                    <a:pt x="511" y="118"/>
                  </a:lnTo>
                  <a:lnTo>
                    <a:pt x="509" y="118"/>
                  </a:lnTo>
                  <a:lnTo>
                    <a:pt x="507" y="115"/>
                  </a:lnTo>
                  <a:lnTo>
                    <a:pt x="504" y="113"/>
                  </a:lnTo>
                  <a:lnTo>
                    <a:pt x="502" y="113"/>
                  </a:lnTo>
                  <a:lnTo>
                    <a:pt x="497" y="113"/>
                  </a:lnTo>
                  <a:lnTo>
                    <a:pt x="495" y="113"/>
                  </a:lnTo>
                  <a:lnTo>
                    <a:pt x="492" y="113"/>
                  </a:lnTo>
                  <a:lnTo>
                    <a:pt x="488" y="111"/>
                  </a:lnTo>
                  <a:lnTo>
                    <a:pt x="485" y="108"/>
                  </a:lnTo>
                  <a:lnTo>
                    <a:pt x="483" y="106"/>
                  </a:lnTo>
                  <a:lnTo>
                    <a:pt x="480" y="104"/>
                  </a:lnTo>
                  <a:lnTo>
                    <a:pt x="476" y="104"/>
                  </a:lnTo>
                  <a:lnTo>
                    <a:pt x="473" y="101"/>
                  </a:lnTo>
                  <a:lnTo>
                    <a:pt x="471" y="101"/>
                  </a:lnTo>
                  <a:lnTo>
                    <a:pt x="466" y="101"/>
                  </a:lnTo>
                  <a:lnTo>
                    <a:pt x="464" y="101"/>
                  </a:lnTo>
                  <a:lnTo>
                    <a:pt x="462" y="99"/>
                  </a:lnTo>
                  <a:lnTo>
                    <a:pt x="457" y="99"/>
                  </a:lnTo>
                  <a:lnTo>
                    <a:pt x="457" y="99"/>
                  </a:lnTo>
                  <a:lnTo>
                    <a:pt x="454" y="97"/>
                  </a:lnTo>
                  <a:lnTo>
                    <a:pt x="452" y="97"/>
                  </a:lnTo>
                  <a:lnTo>
                    <a:pt x="450" y="97"/>
                  </a:lnTo>
                  <a:lnTo>
                    <a:pt x="445" y="97"/>
                  </a:lnTo>
                  <a:lnTo>
                    <a:pt x="440" y="97"/>
                  </a:lnTo>
                  <a:lnTo>
                    <a:pt x="436" y="97"/>
                  </a:lnTo>
                  <a:lnTo>
                    <a:pt x="433" y="97"/>
                  </a:lnTo>
                  <a:lnTo>
                    <a:pt x="433" y="99"/>
                  </a:lnTo>
                  <a:lnTo>
                    <a:pt x="431" y="101"/>
                  </a:lnTo>
                  <a:lnTo>
                    <a:pt x="431" y="101"/>
                  </a:lnTo>
                  <a:lnTo>
                    <a:pt x="431" y="104"/>
                  </a:lnTo>
                  <a:lnTo>
                    <a:pt x="431" y="106"/>
                  </a:lnTo>
                  <a:lnTo>
                    <a:pt x="431" y="106"/>
                  </a:lnTo>
                  <a:lnTo>
                    <a:pt x="431" y="108"/>
                  </a:lnTo>
                  <a:lnTo>
                    <a:pt x="431" y="111"/>
                  </a:lnTo>
                  <a:lnTo>
                    <a:pt x="431" y="113"/>
                  </a:lnTo>
                  <a:lnTo>
                    <a:pt x="428" y="118"/>
                  </a:lnTo>
                  <a:lnTo>
                    <a:pt x="426" y="123"/>
                  </a:lnTo>
                  <a:lnTo>
                    <a:pt x="426" y="125"/>
                  </a:lnTo>
                  <a:lnTo>
                    <a:pt x="417" y="125"/>
                  </a:lnTo>
                  <a:lnTo>
                    <a:pt x="410" y="123"/>
                  </a:lnTo>
                  <a:lnTo>
                    <a:pt x="400" y="123"/>
                  </a:lnTo>
                  <a:lnTo>
                    <a:pt x="393" y="123"/>
                  </a:lnTo>
                  <a:lnTo>
                    <a:pt x="386" y="123"/>
                  </a:lnTo>
                  <a:lnTo>
                    <a:pt x="381" y="120"/>
                  </a:lnTo>
                  <a:lnTo>
                    <a:pt x="376" y="118"/>
                  </a:lnTo>
                  <a:lnTo>
                    <a:pt x="372" y="115"/>
                  </a:lnTo>
                  <a:lnTo>
                    <a:pt x="369" y="113"/>
                  </a:lnTo>
                  <a:lnTo>
                    <a:pt x="369" y="111"/>
                  </a:lnTo>
                  <a:lnTo>
                    <a:pt x="367" y="108"/>
                  </a:lnTo>
                  <a:lnTo>
                    <a:pt x="365" y="106"/>
                  </a:lnTo>
                  <a:lnTo>
                    <a:pt x="362" y="106"/>
                  </a:lnTo>
                  <a:lnTo>
                    <a:pt x="360" y="104"/>
                  </a:lnTo>
                  <a:lnTo>
                    <a:pt x="358" y="104"/>
                  </a:lnTo>
                  <a:lnTo>
                    <a:pt x="355" y="101"/>
                  </a:lnTo>
                  <a:lnTo>
                    <a:pt x="350" y="99"/>
                  </a:lnTo>
                  <a:lnTo>
                    <a:pt x="348" y="94"/>
                  </a:lnTo>
                  <a:lnTo>
                    <a:pt x="343" y="92"/>
                  </a:lnTo>
                  <a:lnTo>
                    <a:pt x="339" y="89"/>
                  </a:lnTo>
                  <a:lnTo>
                    <a:pt x="336" y="85"/>
                  </a:lnTo>
                  <a:lnTo>
                    <a:pt x="336" y="78"/>
                  </a:lnTo>
                  <a:lnTo>
                    <a:pt x="336" y="71"/>
                  </a:lnTo>
                  <a:lnTo>
                    <a:pt x="336" y="66"/>
                  </a:lnTo>
                  <a:lnTo>
                    <a:pt x="336" y="56"/>
                  </a:lnTo>
                  <a:lnTo>
                    <a:pt x="339" y="49"/>
                  </a:lnTo>
                  <a:lnTo>
                    <a:pt x="339" y="42"/>
                  </a:lnTo>
                  <a:lnTo>
                    <a:pt x="339" y="33"/>
                  </a:lnTo>
                  <a:lnTo>
                    <a:pt x="329" y="33"/>
                  </a:lnTo>
                  <a:lnTo>
                    <a:pt x="322" y="33"/>
                  </a:lnTo>
                  <a:lnTo>
                    <a:pt x="315" y="33"/>
                  </a:lnTo>
                  <a:lnTo>
                    <a:pt x="305" y="33"/>
                  </a:lnTo>
                  <a:lnTo>
                    <a:pt x="305" y="33"/>
                  </a:lnTo>
                  <a:lnTo>
                    <a:pt x="303" y="33"/>
                  </a:lnTo>
                  <a:lnTo>
                    <a:pt x="303" y="33"/>
                  </a:lnTo>
                  <a:lnTo>
                    <a:pt x="301" y="33"/>
                  </a:lnTo>
                  <a:lnTo>
                    <a:pt x="298" y="33"/>
                  </a:lnTo>
                  <a:lnTo>
                    <a:pt x="298" y="30"/>
                  </a:lnTo>
                  <a:lnTo>
                    <a:pt x="296" y="30"/>
                  </a:lnTo>
                  <a:lnTo>
                    <a:pt x="296" y="28"/>
                  </a:lnTo>
                  <a:lnTo>
                    <a:pt x="291" y="26"/>
                  </a:lnTo>
                  <a:lnTo>
                    <a:pt x="291" y="21"/>
                  </a:lnTo>
                  <a:lnTo>
                    <a:pt x="289" y="16"/>
                  </a:lnTo>
                  <a:lnTo>
                    <a:pt x="289" y="11"/>
                  </a:lnTo>
                  <a:lnTo>
                    <a:pt x="287" y="9"/>
                  </a:lnTo>
                  <a:lnTo>
                    <a:pt x="284" y="7"/>
                  </a:lnTo>
                  <a:lnTo>
                    <a:pt x="282" y="2"/>
                  </a:lnTo>
                  <a:lnTo>
                    <a:pt x="282" y="0"/>
                  </a:lnTo>
                  <a:lnTo>
                    <a:pt x="279" y="0"/>
                  </a:lnTo>
                  <a:lnTo>
                    <a:pt x="263" y="4"/>
                  </a:lnTo>
                  <a:lnTo>
                    <a:pt x="258" y="4"/>
                  </a:lnTo>
                  <a:lnTo>
                    <a:pt x="251" y="4"/>
                  </a:lnTo>
                  <a:lnTo>
                    <a:pt x="246" y="4"/>
                  </a:lnTo>
                  <a:lnTo>
                    <a:pt x="244" y="7"/>
                  </a:lnTo>
                  <a:lnTo>
                    <a:pt x="246" y="7"/>
                  </a:lnTo>
                  <a:lnTo>
                    <a:pt x="249" y="16"/>
                  </a:lnTo>
                  <a:lnTo>
                    <a:pt x="251" y="21"/>
                  </a:lnTo>
                  <a:lnTo>
                    <a:pt x="249" y="28"/>
                  </a:lnTo>
                  <a:lnTo>
                    <a:pt x="249" y="30"/>
                  </a:lnTo>
                  <a:lnTo>
                    <a:pt x="251" y="33"/>
                  </a:lnTo>
                  <a:lnTo>
                    <a:pt x="249" y="40"/>
                  </a:lnTo>
                  <a:lnTo>
                    <a:pt x="246" y="35"/>
                  </a:lnTo>
                  <a:lnTo>
                    <a:pt x="246" y="16"/>
                  </a:lnTo>
                  <a:lnTo>
                    <a:pt x="244" y="11"/>
                  </a:lnTo>
                  <a:lnTo>
                    <a:pt x="242" y="9"/>
                  </a:lnTo>
                  <a:lnTo>
                    <a:pt x="242" y="9"/>
                  </a:lnTo>
                  <a:lnTo>
                    <a:pt x="239" y="11"/>
                  </a:lnTo>
                  <a:lnTo>
                    <a:pt x="239" y="11"/>
                  </a:lnTo>
                  <a:lnTo>
                    <a:pt x="237" y="14"/>
                  </a:lnTo>
                  <a:lnTo>
                    <a:pt x="235" y="18"/>
                  </a:lnTo>
                  <a:lnTo>
                    <a:pt x="225" y="28"/>
                  </a:lnTo>
                  <a:lnTo>
                    <a:pt x="218" y="33"/>
                  </a:lnTo>
                  <a:lnTo>
                    <a:pt x="204" y="35"/>
                  </a:lnTo>
                  <a:lnTo>
                    <a:pt x="175" y="37"/>
                  </a:lnTo>
                  <a:lnTo>
                    <a:pt x="173" y="37"/>
                  </a:lnTo>
                  <a:lnTo>
                    <a:pt x="171" y="40"/>
                  </a:lnTo>
                  <a:lnTo>
                    <a:pt x="168" y="40"/>
                  </a:lnTo>
                  <a:lnTo>
                    <a:pt x="173" y="42"/>
                  </a:lnTo>
                  <a:lnTo>
                    <a:pt x="178" y="42"/>
                  </a:lnTo>
                  <a:lnTo>
                    <a:pt x="178" y="44"/>
                  </a:lnTo>
                  <a:lnTo>
                    <a:pt x="178" y="47"/>
                  </a:lnTo>
                  <a:lnTo>
                    <a:pt x="173" y="49"/>
                  </a:lnTo>
                  <a:lnTo>
                    <a:pt x="175" y="49"/>
                  </a:lnTo>
                  <a:lnTo>
                    <a:pt x="173" y="52"/>
                  </a:lnTo>
                  <a:lnTo>
                    <a:pt x="171" y="54"/>
                  </a:lnTo>
                  <a:lnTo>
                    <a:pt x="171" y="54"/>
                  </a:lnTo>
                  <a:lnTo>
                    <a:pt x="171" y="52"/>
                  </a:lnTo>
                  <a:lnTo>
                    <a:pt x="173" y="49"/>
                  </a:lnTo>
                  <a:lnTo>
                    <a:pt x="173" y="47"/>
                  </a:lnTo>
                  <a:lnTo>
                    <a:pt x="171" y="47"/>
                  </a:lnTo>
                  <a:lnTo>
                    <a:pt x="168" y="49"/>
                  </a:lnTo>
                  <a:lnTo>
                    <a:pt x="166" y="49"/>
                  </a:lnTo>
                  <a:lnTo>
                    <a:pt x="164" y="49"/>
                  </a:lnTo>
                  <a:lnTo>
                    <a:pt x="164" y="47"/>
                  </a:lnTo>
                  <a:lnTo>
                    <a:pt x="164" y="44"/>
                  </a:lnTo>
                  <a:lnTo>
                    <a:pt x="161" y="42"/>
                  </a:lnTo>
                  <a:lnTo>
                    <a:pt x="164" y="42"/>
                  </a:lnTo>
                  <a:lnTo>
                    <a:pt x="166" y="40"/>
                  </a:lnTo>
                  <a:lnTo>
                    <a:pt x="166" y="37"/>
                  </a:lnTo>
                  <a:lnTo>
                    <a:pt x="166" y="37"/>
                  </a:lnTo>
                  <a:lnTo>
                    <a:pt x="140" y="37"/>
                  </a:lnTo>
                  <a:lnTo>
                    <a:pt x="116" y="37"/>
                  </a:lnTo>
                  <a:lnTo>
                    <a:pt x="100" y="40"/>
                  </a:lnTo>
                  <a:lnTo>
                    <a:pt x="93" y="40"/>
                  </a:lnTo>
                  <a:lnTo>
                    <a:pt x="60" y="52"/>
                  </a:lnTo>
                  <a:lnTo>
                    <a:pt x="57" y="54"/>
                  </a:lnTo>
                  <a:lnTo>
                    <a:pt x="57" y="56"/>
                  </a:lnTo>
                  <a:lnTo>
                    <a:pt x="52" y="56"/>
                  </a:lnTo>
                  <a:lnTo>
                    <a:pt x="50" y="59"/>
                  </a:lnTo>
                  <a:lnTo>
                    <a:pt x="50" y="61"/>
                  </a:lnTo>
                  <a:lnTo>
                    <a:pt x="50" y="61"/>
                  </a:lnTo>
                  <a:lnTo>
                    <a:pt x="52" y="59"/>
                  </a:lnTo>
                  <a:lnTo>
                    <a:pt x="55" y="59"/>
                  </a:lnTo>
                  <a:lnTo>
                    <a:pt x="57" y="59"/>
                  </a:lnTo>
                  <a:lnTo>
                    <a:pt x="62" y="54"/>
                  </a:lnTo>
                  <a:lnTo>
                    <a:pt x="69" y="54"/>
                  </a:lnTo>
                  <a:lnTo>
                    <a:pt x="71" y="52"/>
                  </a:lnTo>
                  <a:lnTo>
                    <a:pt x="71" y="52"/>
                  </a:lnTo>
                  <a:lnTo>
                    <a:pt x="74" y="49"/>
                  </a:lnTo>
                  <a:lnTo>
                    <a:pt x="86" y="44"/>
                  </a:lnTo>
                  <a:lnTo>
                    <a:pt x="88" y="44"/>
                  </a:lnTo>
                  <a:lnTo>
                    <a:pt x="88" y="42"/>
                  </a:lnTo>
                  <a:lnTo>
                    <a:pt x="90" y="42"/>
                  </a:lnTo>
                  <a:lnTo>
                    <a:pt x="93" y="42"/>
                  </a:lnTo>
                  <a:lnTo>
                    <a:pt x="95" y="42"/>
                  </a:lnTo>
                  <a:lnTo>
                    <a:pt x="95" y="42"/>
                  </a:lnTo>
                  <a:lnTo>
                    <a:pt x="97" y="47"/>
                  </a:lnTo>
                  <a:lnTo>
                    <a:pt x="95" y="52"/>
                  </a:lnTo>
                  <a:lnTo>
                    <a:pt x="93" y="54"/>
                  </a:lnTo>
                  <a:lnTo>
                    <a:pt x="81" y="56"/>
                  </a:lnTo>
                  <a:lnTo>
                    <a:pt x="78" y="56"/>
                  </a:lnTo>
                  <a:lnTo>
                    <a:pt x="76" y="52"/>
                  </a:lnTo>
                  <a:lnTo>
                    <a:pt x="74" y="54"/>
                  </a:lnTo>
                  <a:lnTo>
                    <a:pt x="71" y="54"/>
                  </a:lnTo>
                  <a:lnTo>
                    <a:pt x="69" y="54"/>
                  </a:lnTo>
                  <a:lnTo>
                    <a:pt x="67" y="54"/>
                  </a:lnTo>
                  <a:lnTo>
                    <a:pt x="67" y="56"/>
                  </a:lnTo>
                  <a:lnTo>
                    <a:pt x="64" y="56"/>
                  </a:lnTo>
                  <a:lnTo>
                    <a:pt x="64" y="56"/>
                  </a:lnTo>
                  <a:lnTo>
                    <a:pt x="62" y="59"/>
                  </a:lnTo>
                  <a:lnTo>
                    <a:pt x="64" y="61"/>
                  </a:lnTo>
                  <a:lnTo>
                    <a:pt x="64" y="61"/>
                  </a:lnTo>
                  <a:lnTo>
                    <a:pt x="64" y="63"/>
                  </a:lnTo>
                  <a:lnTo>
                    <a:pt x="62" y="66"/>
                  </a:lnTo>
                  <a:lnTo>
                    <a:pt x="60" y="66"/>
                  </a:lnTo>
                  <a:lnTo>
                    <a:pt x="57" y="68"/>
                  </a:lnTo>
                  <a:lnTo>
                    <a:pt x="43" y="71"/>
                  </a:lnTo>
                  <a:lnTo>
                    <a:pt x="43" y="68"/>
                  </a:lnTo>
                  <a:lnTo>
                    <a:pt x="43" y="66"/>
                  </a:lnTo>
                  <a:lnTo>
                    <a:pt x="43" y="63"/>
                  </a:lnTo>
                  <a:lnTo>
                    <a:pt x="45" y="63"/>
                  </a:lnTo>
                  <a:lnTo>
                    <a:pt x="48" y="61"/>
                  </a:lnTo>
                  <a:lnTo>
                    <a:pt x="29" y="66"/>
                  </a:lnTo>
                  <a:lnTo>
                    <a:pt x="24" y="68"/>
                  </a:lnTo>
                  <a:lnTo>
                    <a:pt x="22" y="71"/>
                  </a:lnTo>
                  <a:lnTo>
                    <a:pt x="8" y="73"/>
                  </a:lnTo>
                  <a:lnTo>
                    <a:pt x="5" y="75"/>
                  </a:lnTo>
                  <a:lnTo>
                    <a:pt x="0" y="78"/>
                  </a:lnTo>
                  <a:lnTo>
                    <a:pt x="0" y="78"/>
                  </a:lnTo>
                  <a:lnTo>
                    <a:pt x="0" y="78"/>
                  </a:lnTo>
                  <a:lnTo>
                    <a:pt x="0" y="80"/>
                  </a:lnTo>
                  <a:lnTo>
                    <a:pt x="0" y="82"/>
                  </a:lnTo>
                  <a:lnTo>
                    <a:pt x="0" y="85"/>
                  </a:lnTo>
                  <a:lnTo>
                    <a:pt x="3" y="85"/>
                  </a:lnTo>
                  <a:lnTo>
                    <a:pt x="3" y="87"/>
                  </a:lnTo>
                  <a:lnTo>
                    <a:pt x="5" y="87"/>
                  </a:lnTo>
                  <a:lnTo>
                    <a:pt x="8" y="87"/>
                  </a:lnTo>
                  <a:lnTo>
                    <a:pt x="8" y="89"/>
                  </a:lnTo>
                  <a:lnTo>
                    <a:pt x="8" y="92"/>
                  </a:lnTo>
                  <a:lnTo>
                    <a:pt x="8" y="94"/>
                  </a:lnTo>
                  <a:lnTo>
                    <a:pt x="8" y="97"/>
                  </a:lnTo>
                  <a:lnTo>
                    <a:pt x="8" y="99"/>
                  </a:lnTo>
                  <a:lnTo>
                    <a:pt x="10" y="99"/>
                  </a:lnTo>
                  <a:lnTo>
                    <a:pt x="10" y="101"/>
                  </a:lnTo>
                  <a:lnTo>
                    <a:pt x="8" y="101"/>
                  </a:lnTo>
                  <a:lnTo>
                    <a:pt x="8" y="101"/>
                  </a:lnTo>
                  <a:lnTo>
                    <a:pt x="8" y="104"/>
                  </a:lnTo>
                  <a:lnTo>
                    <a:pt x="10" y="104"/>
                  </a:lnTo>
                  <a:lnTo>
                    <a:pt x="10" y="106"/>
                  </a:lnTo>
                  <a:lnTo>
                    <a:pt x="10" y="106"/>
                  </a:lnTo>
                  <a:lnTo>
                    <a:pt x="12" y="108"/>
                  </a:lnTo>
                  <a:lnTo>
                    <a:pt x="12" y="111"/>
                  </a:lnTo>
                  <a:lnTo>
                    <a:pt x="12" y="113"/>
                  </a:lnTo>
                  <a:lnTo>
                    <a:pt x="12" y="113"/>
                  </a:lnTo>
                  <a:lnTo>
                    <a:pt x="15" y="115"/>
                  </a:lnTo>
                  <a:lnTo>
                    <a:pt x="12" y="118"/>
                  </a:lnTo>
                  <a:lnTo>
                    <a:pt x="12" y="120"/>
                  </a:lnTo>
                  <a:lnTo>
                    <a:pt x="10" y="125"/>
                  </a:lnTo>
                  <a:lnTo>
                    <a:pt x="10" y="127"/>
                  </a:lnTo>
                  <a:lnTo>
                    <a:pt x="10" y="132"/>
                  </a:lnTo>
                  <a:lnTo>
                    <a:pt x="10" y="137"/>
                  </a:lnTo>
                  <a:lnTo>
                    <a:pt x="12" y="139"/>
                  </a:lnTo>
                  <a:lnTo>
                    <a:pt x="15" y="139"/>
                  </a:lnTo>
                  <a:lnTo>
                    <a:pt x="15" y="139"/>
                  </a:lnTo>
                  <a:lnTo>
                    <a:pt x="17" y="139"/>
                  </a:lnTo>
                  <a:lnTo>
                    <a:pt x="17" y="139"/>
                  </a:lnTo>
                  <a:lnTo>
                    <a:pt x="17" y="139"/>
                  </a:lnTo>
                  <a:lnTo>
                    <a:pt x="19" y="142"/>
                  </a:lnTo>
                  <a:lnTo>
                    <a:pt x="19" y="142"/>
                  </a:lnTo>
                  <a:lnTo>
                    <a:pt x="19" y="142"/>
                  </a:lnTo>
                  <a:lnTo>
                    <a:pt x="22" y="144"/>
                  </a:lnTo>
                  <a:lnTo>
                    <a:pt x="24" y="144"/>
                  </a:lnTo>
                  <a:lnTo>
                    <a:pt x="26" y="144"/>
                  </a:lnTo>
                  <a:lnTo>
                    <a:pt x="29" y="144"/>
                  </a:lnTo>
                  <a:lnTo>
                    <a:pt x="31" y="149"/>
                  </a:lnTo>
                  <a:lnTo>
                    <a:pt x="31" y="153"/>
                  </a:lnTo>
                  <a:lnTo>
                    <a:pt x="34" y="158"/>
                  </a:lnTo>
                  <a:lnTo>
                    <a:pt x="41" y="160"/>
                  </a:lnTo>
                  <a:lnTo>
                    <a:pt x="43" y="160"/>
                  </a:lnTo>
                  <a:lnTo>
                    <a:pt x="45" y="160"/>
                  </a:lnTo>
                  <a:lnTo>
                    <a:pt x="48" y="163"/>
                  </a:lnTo>
                  <a:lnTo>
                    <a:pt x="48" y="165"/>
                  </a:lnTo>
                  <a:lnTo>
                    <a:pt x="50" y="168"/>
                  </a:lnTo>
                  <a:lnTo>
                    <a:pt x="50" y="168"/>
                  </a:lnTo>
                  <a:lnTo>
                    <a:pt x="52" y="168"/>
                  </a:lnTo>
                  <a:lnTo>
                    <a:pt x="55" y="168"/>
                  </a:lnTo>
                  <a:lnTo>
                    <a:pt x="60" y="168"/>
                  </a:lnTo>
                  <a:lnTo>
                    <a:pt x="64" y="170"/>
                  </a:lnTo>
                  <a:lnTo>
                    <a:pt x="69" y="175"/>
                  </a:lnTo>
                  <a:lnTo>
                    <a:pt x="71" y="177"/>
                  </a:lnTo>
                  <a:lnTo>
                    <a:pt x="74" y="182"/>
                  </a:lnTo>
                  <a:lnTo>
                    <a:pt x="76" y="184"/>
                  </a:lnTo>
                  <a:lnTo>
                    <a:pt x="81" y="189"/>
                  </a:lnTo>
                  <a:lnTo>
                    <a:pt x="83" y="191"/>
                  </a:lnTo>
                  <a:lnTo>
                    <a:pt x="88" y="194"/>
                  </a:lnTo>
                  <a:lnTo>
                    <a:pt x="88" y="196"/>
                  </a:lnTo>
                  <a:lnTo>
                    <a:pt x="88" y="198"/>
                  </a:lnTo>
                  <a:lnTo>
                    <a:pt x="86" y="203"/>
                  </a:lnTo>
                  <a:lnTo>
                    <a:pt x="86" y="205"/>
                  </a:lnTo>
                  <a:lnTo>
                    <a:pt x="86" y="208"/>
                  </a:lnTo>
                  <a:lnTo>
                    <a:pt x="86" y="208"/>
                  </a:lnTo>
                  <a:lnTo>
                    <a:pt x="86" y="210"/>
                  </a:lnTo>
                  <a:lnTo>
                    <a:pt x="86" y="213"/>
                  </a:lnTo>
                  <a:lnTo>
                    <a:pt x="86" y="215"/>
                  </a:lnTo>
                  <a:lnTo>
                    <a:pt x="83" y="217"/>
                  </a:lnTo>
                  <a:lnTo>
                    <a:pt x="83" y="217"/>
                  </a:lnTo>
                  <a:lnTo>
                    <a:pt x="86" y="222"/>
                  </a:lnTo>
                  <a:lnTo>
                    <a:pt x="88" y="224"/>
                  </a:lnTo>
                  <a:lnTo>
                    <a:pt x="90" y="224"/>
                  </a:lnTo>
                  <a:lnTo>
                    <a:pt x="93" y="227"/>
                  </a:lnTo>
                  <a:lnTo>
                    <a:pt x="95" y="222"/>
                  </a:lnTo>
                  <a:lnTo>
                    <a:pt x="97" y="215"/>
                  </a:lnTo>
                  <a:lnTo>
                    <a:pt x="100" y="210"/>
                  </a:lnTo>
                  <a:lnTo>
                    <a:pt x="102" y="205"/>
                  </a:lnTo>
                  <a:lnTo>
                    <a:pt x="104" y="201"/>
                  </a:lnTo>
                  <a:lnTo>
                    <a:pt x="104" y="198"/>
                  </a:lnTo>
                  <a:lnTo>
                    <a:pt x="104" y="198"/>
                  </a:lnTo>
                  <a:lnTo>
                    <a:pt x="107" y="196"/>
                  </a:lnTo>
                  <a:lnTo>
                    <a:pt x="107" y="194"/>
                  </a:lnTo>
                  <a:lnTo>
                    <a:pt x="109" y="194"/>
                  </a:lnTo>
                  <a:lnTo>
                    <a:pt x="112" y="191"/>
                  </a:lnTo>
                  <a:lnTo>
                    <a:pt x="112" y="191"/>
                  </a:lnTo>
                  <a:lnTo>
                    <a:pt x="112" y="191"/>
                  </a:lnTo>
                  <a:lnTo>
                    <a:pt x="112" y="191"/>
                  </a:lnTo>
                  <a:lnTo>
                    <a:pt x="114" y="189"/>
                  </a:lnTo>
                  <a:lnTo>
                    <a:pt x="114" y="187"/>
                  </a:lnTo>
                  <a:lnTo>
                    <a:pt x="116" y="184"/>
                  </a:lnTo>
                  <a:lnTo>
                    <a:pt x="119" y="182"/>
                  </a:lnTo>
                  <a:lnTo>
                    <a:pt x="121" y="182"/>
                  </a:lnTo>
                  <a:lnTo>
                    <a:pt x="123" y="179"/>
                  </a:lnTo>
                  <a:lnTo>
                    <a:pt x="123" y="177"/>
                  </a:lnTo>
                  <a:lnTo>
                    <a:pt x="126" y="175"/>
                  </a:lnTo>
                  <a:lnTo>
                    <a:pt x="126" y="170"/>
                  </a:lnTo>
                  <a:lnTo>
                    <a:pt x="126" y="168"/>
                  </a:lnTo>
                  <a:lnTo>
                    <a:pt x="128" y="156"/>
                  </a:lnTo>
                  <a:lnTo>
                    <a:pt x="133" y="146"/>
                  </a:lnTo>
                  <a:lnTo>
                    <a:pt x="135" y="137"/>
                  </a:lnTo>
                  <a:lnTo>
                    <a:pt x="140" y="125"/>
                  </a:lnTo>
                  <a:lnTo>
                    <a:pt x="140" y="123"/>
                  </a:lnTo>
                  <a:lnTo>
                    <a:pt x="142" y="120"/>
                  </a:lnTo>
                  <a:lnTo>
                    <a:pt x="142" y="120"/>
                  </a:lnTo>
                  <a:lnTo>
                    <a:pt x="145" y="118"/>
                  </a:lnTo>
                  <a:lnTo>
                    <a:pt x="147" y="115"/>
                  </a:lnTo>
                  <a:lnTo>
                    <a:pt x="149" y="115"/>
                  </a:lnTo>
                  <a:lnTo>
                    <a:pt x="154" y="118"/>
                  </a:lnTo>
                  <a:lnTo>
                    <a:pt x="159" y="118"/>
                  </a:lnTo>
                  <a:lnTo>
                    <a:pt x="161" y="120"/>
                  </a:lnTo>
                  <a:lnTo>
                    <a:pt x="166" y="123"/>
                  </a:lnTo>
                  <a:lnTo>
                    <a:pt x="168" y="125"/>
                  </a:lnTo>
                  <a:lnTo>
                    <a:pt x="173" y="130"/>
                  </a:lnTo>
                  <a:lnTo>
                    <a:pt x="178" y="132"/>
                  </a:lnTo>
                  <a:lnTo>
                    <a:pt x="185" y="134"/>
                  </a:lnTo>
                  <a:lnTo>
                    <a:pt x="187" y="130"/>
                  </a:lnTo>
                  <a:lnTo>
                    <a:pt x="192" y="130"/>
                  </a:lnTo>
                  <a:lnTo>
                    <a:pt x="194" y="127"/>
                  </a:lnTo>
                  <a:lnTo>
                    <a:pt x="194" y="130"/>
                  </a:lnTo>
                  <a:lnTo>
                    <a:pt x="194" y="132"/>
                  </a:lnTo>
                  <a:lnTo>
                    <a:pt x="194" y="134"/>
                  </a:lnTo>
                  <a:lnTo>
                    <a:pt x="194" y="134"/>
                  </a:lnTo>
                  <a:lnTo>
                    <a:pt x="194" y="137"/>
                  </a:lnTo>
                  <a:lnTo>
                    <a:pt x="194" y="137"/>
                  </a:lnTo>
                  <a:lnTo>
                    <a:pt x="194" y="139"/>
                  </a:lnTo>
                  <a:lnTo>
                    <a:pt x="194" y="142"/>
                  </a:lnTo>
                  <a:lnTo>
                    <a:pt x="194" y="146"/>
                  </a:lnTo>
                  <a:lnTo>
                    <a:pt x="194" y="149"/>
                  </a:lnTo>
                  <a:lnTo>
                    <a:pt x="194" y="151"/>
                  </a:lnTo>
                  <a:lnTo>
                    <a:pt x="192" y="153"/>
                  </a:lnTo>
                  <a:lnTo>
                    <a:pt x="192" y="156"/>
                  </a:lnTo>
                  <a:lnTo>
                    <a:pt x="192" y="160"/>
                  </a:lnTo>
                  <a:lnTo>
                    <a:pt x="192" y="168"/>
                  </a:lnTo>
                  <a:lnTo>
                    <a:pt x="192" y="175"/>
                  </a:lnTo>
                  <a:lnTo>
                    <a:pt x="194" y="182"/>
                  </a:lnTo>
                  <a:lnTo>
                    <a:pt x="194" y="189"/>
                  </a:lnTo>
                  <a:lnTo>
                    <a:pt x="194" y="194"/>
                  </a:lnTo>
                  <a:lnTo>
                    <a:pt x="197" y="196"/>
                  </a:lnTo>
                  <a:lnTo>
                    <a:pt x="199" y="198"/>
                  </a:lnTo>
                  <a:lnTo>
                    <a:pt x="204" y="198"/>
                  </a:lnTo>
                  <a:lnTo>
                    <a:pt x="209" y="198"/>
                  </a:lnTo>
                  <a:lnTo>
                    <a:pt x="211" y="203"/>
                  </a:lnTo>
                  <a:lnTo>
                    <a:pt x="213" y="208"/>
                  </a:lnTo>
                  <a:lnTo>
                    <a:pt x="216" y="213"/>
                  </a:lnTo>
                  <a:lnTo>
                    <a:pt x="218" y="215"/>
                  </a:lnTo>
                  <a:lnTo>
                    <a:pt x="220" y="220"/>
                  </a:lnTo>
                  <a:lnTo>
                    <a:pt x="223" y="222"/>
                  </a:lnTo>
                  <a:lnTo>
                    <a:pt x="225" y="224"/>
                  </a:lnTo>
                  <a:lnTo>
                    <a:pt x="230" y="227"/>
                  </a:lnTo>
                  <a:lnTo>
                    <a:pt x="235" y="229"/>
                  </a:lnTo>
                  <a:lnTo>
                    <a:pt x="239" y="227"/>
                  </a:lnTo>
                  <a:lnTo>
                    <a:pt x="244" y="224"/>
                  </a:lnTo>
                  <a:lnTo>
                    <a:pt x="246" y="224"/>
                  </a:lnTo>
                  <a:lnTo>
                    <a:pt x="246" y="224"/>
                  </a:lnTo>
                  <a:lnTo>
                    <a:pt x="246" y="222"/>
                  </a:lnTo>
                  <a:lnTo>
                    <a:pt x="246" y="222"/>
                  </a:lnTo>
                  <a:lnTo>
                    <a:pt x="251" y="220"/>
                  </a:lnTo>
                  <a:lnTo>
                    <a:pt x="253" y="217"/>
                  </a:lnTo>
                  <a:lnTo>
                    <a:pt x="256" y="215"/>
                  </a:lnTo>
                  <a:lnTo>
                    <a:pt x="258" y="213"/>
                  </a:lnTo>
                  <a:lnTo>
                    <a:pt x="261" y="210"/>
                  </a:lnTo>
                  <a:lnTo>
                    <a:pt x="261" y="210"/>
                  </a:lnTo>
                  <a:lnTo>
                    <a:pt x="263" y="208"/>
                  </a:lnTo>
                  <a:lnTo>
                    <a:pt x="265" y="205"/>
                  </a:lnTo>
                  <a:lnTo>
                    <a:pt x="268" y="203"/>
                  </a:lnTo>
                  <a:lnTo>
                    <a:pt x="272" y="201"/>
                  </a:lnTo>
                  <a:lnTo>
                    <a:pt x="275" y="196"/>
                  </a:lnTo>
                  <a:lnTo>
                    <a:pt x="279" y="194"/>
                  </a:lnTo>
                  <a:lnTo>
                    <a:pt x="282" y="191"/>
                  </a:lnTo>
                  <a:lnTo>
                    <a:pt x="284" y="187"/>
                  </a:lnTo>
                  <a:lnTo>
                    <a:pt x="289" y="184"/>
                  </a:lnTo>
                  <a:lnTo>
                    <a:pt x="291" y="184"/>
                  </a:lnTo>
                  <a:lnTo>
                    <a:pt x="298" y="182"/>
                  </a:lnTo>
                  <a:lnTo>
                    <a:pt x="298" y="179"/>
                  </a:lnTo>
                  <a:lnTo>
                    <a:pt x="298" y="175"/>
                  </a:lnTo>
                  <a:lnTo>
                    <a:pt x="301" y="170"/>
                  </a:lnTo>
                  <a:lnTo>
                    <a:pt x="305" y="165"/>
                  </a:lnTo>
                  <a:lnTo>
                    <a:pt x="310" y="165"/>
                  </a:lnTo>
                  <a:lnTo>
                    <a:pt x="317" y="163"/>
                  </a:lnTo>
                  <a:lnTo>
                    <a:pt x="322" y="160"/>
                  </a:lnTo>
                  <a:lnTo>
                    <a:pt x="327" y="160"/>
                  </a:lnTo>
                  <a:lnTo>
                    <a:pt x="331" y="158"/>
                  </a:lnTo>
                  <a:lnTo>
                    <a:pt x="334" y="156"/>
                  </a:lnTo>
                  <a:lnTo>
                    <a:pt x="339" y="153"/>
                  </a:lnTo>
                  <a:lnTo>
                    <a:pt x="343" y="153"/>
                  </a:lnTo>
                  <a:lnTo>
                    <a:pt x="350" y="153"/>
                  </a:lnTo>
                  <a:lnTo>
                    <a:pt x="353" y="151"/>
                  </a:lnTo>
                  <a:lnTo>
                    <a:pt x="350" y="144"/>
                  </a:lnTo>
                  <a:lnTo>
                    <a:pt x="355" y="139"/>
                  </a:lnTo>
                  <a:lnTo>
                    <a:pt x="360" y="134"/>
                  </a:lnTo>
                  <a:lnTo>
                    <a:pt x="365" y="132"/>
                  </a:lnTo>
                  <a:lnTo>
                    <a:pt x="367" y="132"/>
                  </a:lnTo>
                  <a:lnTo>
                    <a:pt x="369" y="132"/>
                  </a:lnTo>
                  <a:lnTo>
                    <a:pt x="372" y="132"/>
                  </a:lnTo>
                  <a:lnTo>
                    <a:pt x="372" y="139"/>
                  </a:lnTo>
                  <a:lnTo>
                    <a:pt x="372" y="142"/>
                  </a:lnTo>
                  <a:lnTo>
                    <a:pt x="374" y="139"/>
                  </a:lnTo>
                  <a:lnTo>
                    <a:pt x="374" y="137"/>
                  </a:lnTo>
                  <a:lnTo>
                    <a:pt x="376" y="137"/>
                  </a:lnTo>
                  <a:lnTo>
                    <a:pt x="376" y="134"/>
                  </a:lnTo>
                  <a:lnTo>
                    <a:pt x="381" y="134"/>
                  </a:lnTo>
                  <a:lnTo>
                    <a:pt x="384" y="134"/>
                  </a:lnTo>
                  <a:lnTo>
                    <a:pt x="386" y="137"/>
                  </a:lnTo>
                  <a:lnTo>
                    <a:pt x="391" y="134"/>
                  </a:lnTo>
                  <a:lnTo>
                    <a:pt x="393" y="134"/>
                  </a:lnTo>
                  <a:lnTo>
                    <a:pt x="398" y="139"/>
                  </a:lnTo>
                  <a:lnTo>
                    <a:pt x="400" y="142"/>
                  </a:lnTo>
                  <a:lnTo>
                    <a:pt x="400" y="144"/>
                  </a:lnTo>
                  <a:lnTo>
                    <a:pt x="400" y="146"/>
                  </a:lnTo>
                  <a:lnTo>
                    <a:pt x="400" y="149"/>
                  </a:lnTo>
                  <a:lnTo>
                    <a:pt x="400" y="149"/>
                  </a:lnTo>
                  <a:lnTo>
                    <a:pt x="400" y="149"/>
                  </a:lnTo>
                  <a:lnTo>
                    <a:pt x="400" y="156"/>
                  </a:lnTo>
                  <a:lnTo>
                    <a:pt x="400" y="158"/>
                  </a:lnTo>
                  <a:lnTo>
                    <a:pt x="398" y="160"/>
                  </a:lnTo>
                  <a:lnTo>
                    <a:pt x="398" y="163"/>
                  </a:lnTo>
                  <a:lnTo>
                    <a:pt x="400" y="165"/>
                  </a:lnTo>
                  <a:lnTo>
                    <a:pt x="405" y="165"/>
                  </a:lnTo>
                  <a:lnTo>
                    <a:pt x="407" y="165"/>
                  </a:lnTo>
                  <a:lnTo>
                    <a:pt x="412" y="165"/>
                  </a:lnTo>
                  <a:lnTo>
                    <a:pt x="414" y="165"/>
                  </a:lnTo>
                  <a:lnTo>
                    <a:pt x="417" y="170"/>
                  </a:lnTo>
                  <a:lnTo>
                    <a:pt x="419" y="177"/>
                  </a:lnTo>
                  <a:lnTo>
                    <a:pt x="421" y="184"/>
                  </a:lnTo>
                  <a:lnTo>
                    <a:pt x="421" y="189"/>
                  </a:lnTo>
                  <a:lnTo>
                    <a:pt x="424" y="191"/>
                  </a:lnTo>
                  <a:lnTo>
                    <a:pt x="424" y="194"/>
                  </a:lnTo>
                  <a:lnTo>
                    <a:pt x="421" y="194"/>
                  </a:lnTo>
                  <a:lnTo>
                    <a:pt x="421" y="196"/>
                  </a:lnTo>
                  <a:lnTo>
                    <a:pt x="424" y="198"/>
                  </a:lnTo>
                  <a:lnTo>
                    <a:pt x="426" y="201"/>
                  </a:lnTo>
                  <a:lnTo>
                    <a:pt x="431" y="203"/>
                  </a:lnTo>
                  <a:lnTo>
                    <a:pt x="433" y="203"/>
                  </a:lnTo>
                  <a:lnTo>
                    <a:pt x="433" y="203"/>
                  </a:lnTo>
                  <a:lnTo>
                    <a:pt x="433" y="205"/>
                  </a:lnTo>
                  <a:lnTo>
                    <a:pt x="436" y="205"/>
                  </a:lnTo>
                  <a:lnTo>
                    <a:pt x="436" y="205"/>
                  </a:lnTo>
                  <a:lnTo>
                    <a:pt x="438" y="205"/>
                  </a:lnTo>
                  <a:lnTo>
                    <a:pt x="443" y="208"/>
                  </a:lnTo>
                  <a:lnTo>
                    <a:pt x="445" y="208"/>
                  </a:lnTo>
                  <a:lnTo>
                    <a:pt x="447" y="210"/>
                  </a:lnTo>
                  <a:lnTo>
                    <a:pt x="447" y="210"/>
                  </a:lnTo>
                  <a:lnTo>
                    <a:pt x="450" y="213"/>
                  </a:lnTo>
                  <a:lnTo>
                    <a:pt x="450" y="215"/>
                  </a:lnTo>
                  <a:lnTo>
                    <a:pt x="447" y="220"/>
                  </a:lnTo>
                  <a:lnTo>
                    <a:pt x="450" y="222"/>
                  </a:lnTo>
                  <a:lnTo>
                    <a:pt x="452" y="222"/>
                  </a:lnTo>
                  <a:lnTo>
                    <a:pt x="454" y="224"/>
                  </a:lnTo>
                  <a:lnTo>
                    <a:pt x="457" y="224"/>
                  </a:lnTo>
                  <a:lnTo>
                    <a:pt x="459" y="224"/>
                  </a:lnTo>
                  <a:lnTo>
                    <a:pt x="462" y="224"/>
                  </a:lnTo>
                  <a:lnTo>
                    <a:pt x="462" y="227"/>
                  </a:lnTo>
                  <a:lnTo>
                    <a:pt x="466" y="234"/>
                  </a:lnTo>
                  <a:lnTo>
                    <a:pt x="466" y="234"/>
                  </a:lnTo>
                  <a:lnTo>
                    <a:pt x="466" y="236"/>
                  </a:lnTo>
                  <a:lnTo>
                    <a:pt x="464" y="236"/>
                  </a:lnTo>
                  <a:lnTo>
                    <a:pt x="462" y="236"/>
                  </a:lnTo>
                  <a:lnTo>
                    <a:pt x="459" y="236"/>
                  </a:lnTo>
                  <a:lnTo>
                    <a:pt x="459" y="239"/>
                  </a:lnTo>
                  <a:lnTo>
                    <a:pt x="459" y="241"/>
                  </a:lnTo>
                  <a:lnTo>
                    <a:pt x="459" y="243"/>
                  </a:lnTo>
                  <a:lnTo>
                    <a:pt x="459" y="246"/>
                  </a:lnTo>
                  <a:lnTo>
                    <a:pt x="459" y="248"/>
                  </a:lnTo>
                  <a:lnTo>
                    <a:pt x="459" y="248"/>
                  </a:lnTo>
                  <a:lnTo>
                    <a:pt x="535" y="248"/>
                  </a:lnTo>
                  <a:lnTo>
                    <a:pt x="535" y="198"/>
                  </a:lnTo>
                  <a:lnTo>
                    <a:pt x="535" y="151"/>
                  </a:lnTo>
                  <a:lnTo>
                    <a:pt x="535" y="142"/>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8" name="Freeform 11"/>
            <p:cNvSpPr>
              <a:spLocks noEditPoints="1"/>
            </p:cNvSpPr>
            <p:nvPr/>
          </p:nvSpPr>
          <p:spPr bwMode="auto">
            <a:xfrm>
              <a:off x="2720976" y="817563"/>
              <a:ext cx="1776413" cy="1935163"/>
            </a:xfrm>
            <a:custGeom>
              <a:avLst/>
              <a:gdLst>
                <a:gd name="T0" fmla="*/ 471 w 1119"/>
                <a:gd name="T1" fmla="*/ 649 h 1219"/>
                <a:gd name="T2" fmla="*/ 437 w 1119"/>
                <a:gd name="T3" fmla="*/ 656 h 1219"/>
                <a:gd name="T4" fmla="*/ 423 w 1119"/>
                <a:gd name="T5" fmla="*/ 710 h 1219"/>
                <a:gd name="T6" fmla="*/ 452 w 1119"/>
                <a:gd name="T7" fmla="*/ 734 h 1219"/>
                <a:gd name="T8" fmla="*/ 473 w 1119"/>
                <a:gd name="T9" fmla="*/ 717 h 1219"/>
                <a:gd name="T10" fmla="*/ 59 w 1119"/>
                <a:gd name="T11" fmla="*/ 159 h 1219"/>
                <a:gd name="T12" fmla="*/ 766 w 1119"/>
                <a:gd name="T13" fmla="*/ 1020 h 1219"/>
                <a:gd name="T14" fmla="*/ 863 w 1119"/>
                <a:gd name="T15" fmla="*/ 1063 h 1219"/>
                <a:gd name="T16" fmla="*/ 1095 w 1119"/>
                <a:gd name="T17" fmla="*/ 1061 h 1219"/>
                <a:gd name="T18" fmla="*/ 1083 w 1119"/>
                <a:gd name="T19" fmla="*/ 997 h 1219"/>
                <a:gd name="T20" fmla="*/ 1067 w 1119"/>
                <a:gd name="T21" fmla="*/ 947 h 1219"/>
                <a:gd name="T22" fmla="*/ 1026 w 1119"/>
                <a:gd name="T23" fmla="*/ 904 h 1219"/>
                <a:gd name="T24" fmla="*/ 1031 w 1119"/>
                <a:gd name="T25" fmla="*/ 826 h 1219"/>
                <a:gd name="T26" fmla="*/ 1104 w 1119"/>
                <a:gd name="T27" fmla="*/ 821 h 1219"/>
                <a:gd name="T28" fmla="*/ 1090 w 1119"/>
                <a:gd name="T29" fmla="*/ 748 h 1219"/>
                <a:gd name="T30" fmla="*/ 1083 w 1119"/>
                <a:gd name="T31" fmla="*/ 672 h 1219"/>
                <a:gd name="T32" fmla="*/ 1093 w 1119"/>
                <a:gd name="T33" fmla="*/ 601 h 1219"/>
                <a:gd name="T34" fmla="*/ 1102 w 1119"/>
                <a:gd name="T35" fmla="*/ 507 h 1219"/>
                <a:gd name="T36" fmla="*/ 1100 w 1119"/>
                <a:gd name="T37" fmla="*/ 426 h 1219"/>
                <a:gd name="T38" fmla="*/ 1067 w 1119"/>
                <a:gd name="T39" fmla="*/ 374 h 1219"/>
                <a:gd name="T40" fmla="*/ 1026 w 1119"/>
                <a:gd name="T41" fmla="*/ 284 h 1219"/>
                <a:gd name="T42" fmla="*/ 653 w 1119"/>
                <a:gd name="T43" fmla="*/ 225 h 1219"/>
                <a:gd name="T44" fmla="*/ 38 w 1119"/>
                <a:gd name="T45" fmla="*/ 0 h 1219"/>
                <a:gd name="T46" fmla="*/ 2 w 1119"/>
                <a:gd name="T47" fmla="*/ 38 h 1219"/>
                <a:gd name="T48" fmla="*/ 14 w 1119"/>
                <a:gd name="T49" fmla="*/ 90 h 1219"/>
                <a:gd name="T50" fmla="*/ 43 w 1119"/>
                <a:gd name="T51" fmla="*/ 137 h 1219"/>
                <a:gd name="T52" fmla="*/ 104 w 1119"/>
                <a:gd name="T53" fmla="*/ 171 h 1219"/>
                <a:gd name="T54" fmla="*/ 173 w 1119"/>
                <a:gd name="T55" fmla="*/ 199 h 1219"/>
                <a:gd name="T56" fmla="*/ 180 w 1119"/>
                <a:gd name="T57" fmla="*/ 180 h 1219"/>
                <a:gd name="T58" fmla="*/ 234 w 1119"/>
                <a:gd name="T59" fmla="*/ 201 h 1219"/>
                <a:gd name="T60" fmla="*/ 305 w 1119"/>
                <a:gd name="T61" fmla="*/ 251 h 1219"/>
                <a:gd name="T62" fmla="*/ 326 w 1119"/>
                <a:gd name="T63" fmla="*/ 261 h 1219"/>
                <a:gd name="T64" fmla="*/ 329 w 1119"/>
                <a:gd name="T65" fmla="*/ 291 h 1219"/>
                <a:gd name="T66" fmla="*/ 369 w 1119"/>
                <a:gd name="T67" fmla="*/ 412 h 1219"/>
                <a:gd name="T68" fmla="*/ 388 w 1119"/>
                <a:gd name="T69" fmla="*/ 471 h 1219"/>
                <a:gd name="T70" fmla="*/ 402 w 1119"/>
                <a:gd name="T71" fmla="*/ 516 h 1219"/>
                <a:gd name="T72" fmla="*/ 445 w 1119"/>
                <a:gd name="T73" fmla="*/ 585 h 1219"/>
                <a:gd name="T74" fmla="*/ 461 w 1119"/>
                <a:gd name="T75" fmla="*/ 630 h 1219"/>
                <a:gd name="T76" fmla="*/ 489 w 1119"/>
                <a:gd name="T77" fmla="*/ 668 h 1219"/>
                <a:gd name="T78" fmla="*/ 497 w 1119"/>
                <a:gd name="T79" fmla="*/ 698 h 1219"/>
                <a:gd name="T80" fmla="*/ 537 w 1119"/>
                <a:gd name="T81" fmla="*/ 729 h 1219"/>
                <a:gd name="T82" fmla="*/ 525 w 1119"/>
                <a:gd name="T83" fmla="*/ 736 h 1219"/>
                <a:gd name="T84" fmla="*/ 610 w 1119"/>
                <a:gd name="T85" fmla="*/ 814 h 1219"/>
                <a:gd name="T86" fmla="*/ 636 w 1119"/>
                <a:gd name="T87" fmla="*/ 857 h 1219"/>
                <a:gd name="T88" fmla="*/ 672 w 1119"/>
                <a:gd name="T89" fmla="*/ 895 h 1219"/>
                <a:gd name="T90" fmla="*/ 698 w 1119"/>
                <a:gd name="T91" fmla="*/ 904 h 1219"/>
                <a:gd name="T92" fmla="*/ 712 w 1119"/>
                <a:gd name="T93" fmla="*/ 892 h 1219"/>
                <a:gd name="T94" fmla="*/ 731 w 1119"/>
                <a:gd name="T95" fmla="*/ 900 h 1219"/>
                <a:gd name="T96" fmla="*/ 757 w 1119"/>
                <a:gd name="T97" fmla="*/ 919 h 1219"/>
                <a:gd name="T98" fmla="*/ 757 w 1119"/>
                <a:gd name="T99" fmla="*/ 935 h 1219"/>
                <a:gd name="T100" fmla="*/ 761 w 1119"/>
                <a:gd name="T101" fmla="*/ 992 h 1219"/>
                <a:gd name="T102" fmla="*/ 780 w 1119"/>
                <a:gd name="T103" fmla="*/ 1013 h 1219"/>
                <a:gd name="T104" fmla="*/ 811 w 1119"/>
                <a:gd name="T105" fmla="*/ 1046 h 1219"/>
                <a:gd name="T106" fmla="*/ 863 w 1119"/>
                <a:gd name="T107" fmla="*/ 1053 h 1219"/>
                <a:gd name="T108" fmla="*/ 880 w 1119"/>
                <a:gd name="T109" fmla="*/ 1106 h 1219"/>
                <a:gd name="T110" fmla="*/ 939 w 1119"/>
                <a:gd name="T111" fmla="*/ 1134 h 1219"/>
                <a:gd name="T112" fmla="*/ 946 w 1119"/>
                <a:gd name="T113" fmla="*/ 1127 h 1219"/>
                <a:gd name="T114" fmla="*/ 974 w 1119"/>
                <a:gd name="T115" fmla="*/ 1155 h 1219"/>
                <a:gd name="T116" fmla="*/ 996 w 1119"/>
                <a:gd name="T117" fmla="*/ 1191 h 1219"/>
                <a:gd name="T118" fmla="*/ 1111 w 1119"/>
                <a:gd name="T119" fmla="*/ 1110 h 1219"/>
                <a:gd name="T120" fmla="*/ 988 w 1119"/>
                <a:gd name="T121" fmla="*/ 1212 h 1219"/>
                <a:gd name="T122" fmla="*/ 977 w 1119"/>
                <a:gd name="T123" fmla="*/ 121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9" h="1219">
                  <a:moveTo>
                    <a:pt x="622" y="885"/>
                  </a:moveTo>
                  <a:lnTo>
                    <a:pt x="620" y="888"/>
                  </a:lnTo>
                  <a:lnTo>
                    <a:pt x="620" y="888"/>
                  </a:lnTo>
                  <a:lnTo>
                    <a:pt x="622" y="890"/>
                  </a:lnTo>
                  <a:lnTo>
                    <a:pt x="624" y="892"/>
                  </a:lnTo>
                  <a:lnTo>
                    <a:pt x="624" y="888"/>
                  </a:lnTo>
                  <a:lnTo>
                    <a:pt x="622" y="885"/>
                  </a:lnTo>
                  <a:close/>
                  <a:moveTo>
                    <a:pt x="471" y="663"/>
                  </a:moveTo>
                  <a:lnTo>
                    <a:pt x="471" y="661"/>
                  </a:lnTo>
                  <a:lnTo>
                    <a:pt x="471" y="658"/>
                  </a:lnTo>
                  <a:lnTo>
                    <a:pt x="471" y="656"/>
                  </a:lnTo>
                  <a:lnTo>
                    <a:pt x="471" y="653"/>
                  </a:lnTo>
                  <a:lnTo>
                    <a:pt x="473" y="653"/>
                  </a:lnTo>
                  <a:lnTo>
                    <a:pt x="471" y="651"/>
                  </a:lnTo>
                  <a:lnTo>
                    <a:pt x="471" y="649"/>
                  </a:lnTo>
                  <a:lnTo>
                    <a:pt x="468" y="646"/>
                  </a:lnTo>
                  <a:lnTo>
                    <a:pt x="471" y="644"/>
                  </a:lnTo>
                  <a:lnTo>
                    <a:pt x="473" y="642"/>
                  </a:lnTo>
                  <a:lnTo>
                    <a:pt x="471" y="644"/>
                  </a:lnTo>
                  <a:lnTo>
                    <a:pt x="468" y="644"/>
                  </a:lnTo>
                  <a:lnTo>
                    <a:pt x="466" y="646"/>
                  </a:lnTo>
                  <a:lnTo>
                    <a:pt x="463" y="649"/>
                  </a:lnTo>
                  <a:lnTo>
                    <a:pt x="459" y="646"/>
                  </a:lnTo>
                  <a:lnTo>
                    <a:pt x="454" y="649"/>
                  </a:lnTo>
                  <a:lnTo>
                    <a:pt x="452" y="651"/>
                  </a:lnTo>
                  <a:lnTo>
                    <a:pt x="449" y="653"/>
                  </a:lnTo>
                  <a:lnTo>
                    <a:pt x="445" y="653"/>
                  </a:lnTo>
                  <a:lnTo>
                    <a:pt x="442" y="651"/>
                  </a:lnTo>
                  <a:lnTo>
                    <a:pt x="440" y="653"/>
                  </a:lnTo>
                  <a:lnTo>
                    <a:pt x="437" y="656"/>
                  </a:lnTo>
                  <a:lnTo>
                    <a:pt x="435" y="658"/>
                  </a:lnTo>
                  <a:lnTo>
                    <a:pt x="435" y="661"/>
                  </a:lnTo>
                  <a:lnTo>
                    <a:pt x="433" y="668"/>
                  </a:lnTo>
                  <a:lnTo>
                    <a:pt x="433" y="675"/>
                  </a:lnTo>
                  <a:lnTo>
                    <a:pt x="430" y="684"/>
                  </a:lnTo>
                  <a:lnTo>
                    <a:pt x="433" y="691"/>
                  </a:lnTo>
                  <a:lnTo>
                    <a:pt x="433" y="694"/>
                  </a:lnTo>
                  <a:lnTo>
                    <a:pt x="435" y="696"/>
                  </a:lnTo>
                  <a:lnTo>
                    <a:pt x="433" y="698"/>
                  </a:lnTo>
                  <a:lnTo>
                    <a:pt x="433" y="701"/>
                  </a:lnTo>
                  <a:lnTo>
                    <a:pt x="433" y="701"/>
                  </a:lnTo>
                  <a:lnTo>
                    <a:pt x="430" y="703"/>
                  </a:lnTo>
                  <a:lnTo>
                    <a:pt x="430" y="703"/>
                  </a:lnTo>
                  <a:lnTo>
                    <a:pt x="428" y="708"/>
                  </a:lnTo>
                  <a:lnTo>
                    <a:pt x="423" y="710"/>
                  </a:lnTo>
                  <a:lnTo>
                    <a:pt x="419" y="715"/>
                  </a:lnTo>
                  <a:lnTo>
                    <a:pt x="419" y="715"/>
                  </a:lnTo>
                  <a:lnTo>
                    <a:pt x="421" y="715"/>
                  </a:lnTo>
                  <a:lnTo>
                    <a:pt x="423" y="717"/>
                  </a:lnTo>
                  <a:lnTo>
                    <a:pt x="428" y="720"/>
                  </a:lnTo>
                  <a:lnTo>
                    <a:pt x="433" y="722"/>
                  </a:lnTo>
                  <a:lnTo>
                    <a:pt x="433" y="724"/>
                  </a:lnTo>
                  <a:lnTo>
                    <a:pt x="437" y="724"/>
                  </a:lnTo>
                  <a:lnTo>
                    <a:pt x="437" y="727"/>
                  </a:lnTo>
                  <a:lnTo>
                    <a:pt x="440" y="729"/>
                  </a:lnTo>
                  <a:lnTo>
                    <a:pt x="442" y="729"/>
                  </a:lnTo>
                  <a:lnTo>
                    <a:pt x="445" y="729"/>
                  </a:lnTo>
                  <a:lnTo>
                    <a:pt x="447" y="729"/>
                  </a:lnTo>
                  <a:lnTo>
                    <a:pt x="449" y="729"/>
                  </a:lnTo>
                  <a:lnTo>
                    <a:pt x="452" y="734"/>
                  </a:lnTo>
                  <a:lnTo>
                    <a:pt x="454" y="734"/>
                  </a:lnTo>
                  <a:lnTo>
                    <a:pt x="456" y="736"/>
                  </a:lnTo>
                  <a:lnTo>
                    <a:pt x="459" y="736"/>
                  </a:lnTo>
                  <a:lnTo>
                    <a:pt x="461" y="736"/>
                  </a:lnTo>
                  <a:lnTo>
                    <a:pt x="463" y="739"/>
                  </a:lnTo>
                  <a:lnTo>
                    <a:pt x="468" y="736"/>
                  </a:lnTo>
                  <a:lnTo>
                    <a:pt x="471" y="734"/>
                  </a:lnTo>
                  <a:lnTo>
                    <a:pt x="473" y="736"/>
                  </a:lnTo>
                  <a:lnTo>
                    <a:pt x="473" y="734"/>
                  </a:lnTo>
                  <a:lnTo>
                    <a:pt x="473" y="732"/>
                  </a:lnTo>
                  <a:lnTo>
                    <a:pt x="471" y="732"/>
                  </a:lnTo>
                  <a:lnTo>
                    <a:pt x="471" y="727"/>
                  </a:lnTo>
                  <a:lnTo>
                    <a:pt x="471" y="724"/>
                  </a:lnTo>
                  <a:lnTo>
                    <a:pt x="473" y="722"/>
                  </a:lnTo>
                  <a:lnTo>
                    <a:pt x="473" y="717"/>
                  </a:lnTo>
                  <a:lnTo>
                    <a:pt x="475" y="715"/>
                  </a:lnTo>
                  <a:lnTo>
                    <a:pt x="475" y="713"/>
                  </a:lnTo>
                  <a:lnTo>
                    <a:pt x="478" y="708"/>
                  </a:lnTo>
                  <a:lnTo>
                    <a:pt x="480" y="698"/>
                  </a:lnTo>
                  <a:lnTo>
                    <a:pt x="480" y="694"/>
                  </a:lnTo>
                  <a:lnTo>
                    <a:pt x="482" y="687"/>
                  </a:lnTo>
                  <a:lnTo>
                    <a:pt x="478" y="672"/>
                  </a:lnTo>
                  <a:lnTo>
                    <a:pt x="471" y="663"/>
                  </a:lnTo>
                  <a:close/>
                  <a:moveTo>
                    <a:pt x="57" y="147"/>
                  </a:moveTo>
                  <a:lnTo>
                    <a:pt x="47" y="140"/>
                  </a:lnTo>
                  <a:lnTo>
                    <a:pt x="43" y="140"/>
                  </a:lnTo>
                  <a:lnTo>
                    <a:pt x="40" y="149"/>
                  </a:lnTo>
                  <a:lnTo>
                    <a:pt x="47" y="156"/>
                  </a:lnTo>
                  <a:lnTo>
                    <a:pt x="54" y="161"/>
                  </a:lnTo>
                  <a:lnTo>
                    <a:pt x="59" y="159"/>
                  </a:lnTo>
                  <a:lnTo>
                    <a:pt x="59" y="161"/>
                  </a:lnTo>
                  <a:lnTo>
                    <a:pt x="61" y="161"/>
                  </a:lnTo>
                  <a:lnTo>
                    <a:pt x="64" y="163"/>
                  </a:lnTo>
                  <a:lnTo>
                    <a:pt x="66" y="163"/>
                  </a:lnTo>
                  <a:lnTo>
                    <a:pt x="64" y="156"/>
                  </a:lnTo>
                  <a:lnTo>
                    <a:pt x="57" y="147"/>
                  </a:lnTo>
                  <a:close/>
                  <a:moveTo>
                    <a:pt x="757" y="1011"/>
                  </a:moveTo>
                  <a:lnTo>
                    <a:pt x="754" y="1001"/>
                  </a:lnTo>
                  <a:lnTo>
                    <a:pt x="757" y="994"/>
                  </a:lnTo>
                  <a:lnTo>
                    <a:pt x="754" y="997"/>
                  </a:lnTo>
                  <a:lnTo>
                    <a:pt x="754" y="1001"/>
                  </a:lnTo>
                  <a:lnTo>
                    <a:pt x="754" y="1006"/>
                  </a:lnTo>
                  <a:lnTo>
                    <a:pt x="754" y="1013"/>
                  </a:lnTo>
                  <a:lnTo>
                    <a:pt x="757" y="1016"/>
                  </a:lnTo>
                  <a:lnTo>
                    <a:pt x="766" y="1020"/>
                  </a:lnTo>
                  <a:lnTo>
                    <a:pt x="766" y="1016"/>
                  </a:lnTo>
                  <a:lnTo>
                    <a:pt x="759" y="1013"/>
                  </a:lnTo>
                  <a:lnTo>
                    <a:pt x="757" y="1011"/>
                  </a:lnTo>
                  <a:close/>
                  <a:moveTo>
                    <a:pt x="863" y="1063"/>
                  </a:moveTo>
                  <a:lnTo>
                    <a:pt x="858" y="1061"/>
                  </a:lnTo>
                  <a:lnTo>
                    <a:pt x="854" y="1058"/>
                  </a:lnTo>
                  <a:lnTo>
                    <a:pt x="851" y="1056"/>
                  </a:lnTo>
                  <a:lnTo>
                    <a:pt x="849" y="1058"/>
                  </a:lnTo>
                  <a:lnTo>
                    <a:pt x="851" y="1058"/>
                  </a:lnTo>
                  <a:lnTo>
                    <a:pt x="854" y="1058"/>
                  </a:lnTo>
                  <a:lnTo>
                    <a:pt x="858" y="1061"/>
                  </a:lnTo>
                  <a:lnTo>
                    <a:pt x="863" y="1065"/>
                  </a:lnTo>
                  <a:lnTo>
                    <a:pt x="866" y="1070"/>
                  </a:lnTo>
                  <a:lnTo>
                    <a:pt x="868" y="1070"/>
                  </a:lnTo>
                  <a:lnTo>
                    <a:pt x="863" y="1063"/>
                  </a:lnTo>
                  <a:close/>
                  <a:moveTo>
                    <a:pt x="1119" y="1077"/>
                  </a:moveTo>
                  <a:lnTo>
                    <a:pt x="1116" y="1075"/>
                  </a:lnTo>
                  <a:lnTo>
                    <a:pt x="1116" y="1075"/>
                  </a:lnTo>
                  <a:lnTo>
                    <a:pt x="1116" y="1075"/>
                  </a:lnTo>
                  <a:lnTo>
                    <a:pt x="1114" y="1072"/>
                  </a:lnTo>
                  <a:lnTo>
                    <a:pt x="1114" y="1070"/>
                  </a:lnTo>
                  <a:lnTo>
                    <a:pt x="1111" y="1068"/>
                  </a:lnTo>
                  <a:lnTo>
                    <a:pt x="1111" y="1068"/>
                  </a:lnTo>
                  <a:lnTo>
                    <a:pt x="1109" y="1068"/>
                  </a:lnTo>
                  <a:lnTo>
                    <a:pt x="1109" y="1070"/>
                  </a:lnTo>
                  <a:lnTo>
                    <a:pt x="1104" y="1070"/>
                  </a:lnTo>
                  <a:lnTo>
                    <a:pt x="1104" y="1070"/>
                  </a:lnTo>
                  <a:lnTo>
                    <a:pt x="1102" y="1068"/>
                  </a:lnTo>
                  <a:lnTo>
                    <a:pt x="1100" y="1065"/>
                  </a:lnTo>
                  <a:lnTo>
                    <a:pt x="1095" y="1061"/>
                  </a:lnTo>
                  <a:lnTo>
                    <a:pt x="1093" y="1053"/>
                  </a:lnTo>
                  <a:lnTo>
                    <a:pt x="1088" y="1049"/>
                  </a:lnTo>
                  <a:lnTo>
                    <a:pt x="1083" y="1044"/>
                  </a:lnTo>
                  <a:lnTo>
                    <a:pt x="1081" y="1039"/>
                  </a:lnTo>
                  <a:lnTo>
                    <a:pt x="1081" y="1034"/>
                  </a:lnTo>
                  <a:lnTo>
                    <a:pt x="1081" y="1030"/>
                  </a:lnTo>
                  <a:lnTo>
                    <a:pt x="1081" y="1025"/>
                  </a:lnTo>
                  <a:lnTo>
                    <a:pt x="1083" y="1020"/>
                  </a:lnTo>
                  <a:lnTo>
                    <a:pt x="1088" y="1018"/>
                  </a:lnTo>
                  <a:lnTo>
                    <a:pt x="1088" y="1013"/>
                  </a:lnTo>
                  <a:lnTo>
                    <a:pt x="1088" y="1008"/>
                  </a:lnTo>
                  <a:lnTo>
                    <a:pt x="1085" y="1006"/>
                  </a:lnTo>
                  <a:lnTo>
                    <a:pt x="1085" y="1001"/>
                  </a:lnTo>
                  <a:lnTo>
                    <a:pt x="1083" y="999"/>
                  </a:lnTo>
                  <a:lnTo>
                    <a:pt x="1083" y="997"/>
                  </a:lnTo>
                  <a:lnTo>
                    <a:pt x="1085" y="992"/>
                  </a:lnTo>
                  <a:lnTo>
                    <a:pt x="1085" y="987"/>
                  </a:lnTo>
                  <a:lnTo>
                    <a:pt x="1085" y="985"/>
                  </a:lnTo>
                  <a:lnTo>
                    <a:pt x="1085" y="980"/>
                  </a:lnTo>
                  <a:lnTo>
                    <a:pt x="1085" y="978"/>
                  </a:lnTo>
                  <a:lnTo>
                    <a:pt x="1085" y="973"/>
                  </a:lnTo>
                  <a:lnTo>
                    <a:pt x="1083" y="971"/>
                  </a:lnTo>
                  <a:lnTo>
                    <a:pt x="1081" y="968"/>
                  </a:lnTo>
                  <a:lnTo>
                    <a:pt x="1076" y="966"/>
                  </a:lnTo>
                  <a:lnTo>
                    <a:pt x="1071" y="963"/>
                  </a:lnTo>
                  <a:lnTo>
                    <a:pt x="1069" y="959"/>
                  </a:lnTo>
                  <a:lnTo>
                    <a:pt x="1064" y="954"/>
                  </a:lnTo>
                  <a:lnTo>
                    <a:pt x="1064" y="952"/>
                  </a:lnTo>
                  <a:lnTo>
                    <a:pt x="1064" y="949"/>
                  </a:lnTo>
                  <a:lnTo>
                    <a:pt x="1067" y="947"/>
                  </a:lnTo>
                  <a:lnTo>
                    <a:pt x="1067" y="945"/>
                  </a:lnTo>
                  <a:lnTo>
                    <a:pt x="1062" y="942"/>
                  </a:lnTo>
                  <a:lnTo>
                    <a:pt x="1057" y="937"/>
                  </a:lnTo>
                  <a:lnTo>
                    <a:pt x="1052" y="933"/>
                  </a:lnTo>
                  <a:lnTo>
                    <a:pt x="1048" y="930"/>
                  </a:lnTo>
                  <a:lnTo>
                    <a:pt x="1048" y="926"/>
                  </a:lnTo>
                  <a:lnTo>
                    <a:pt x="1045" y="921"/>
                  </a:lnTo>
                  <a:lnTo>
                    <a:pt x="1045" y="919"/>
                  </a:lnTo>
                  <a:lnTo>
                    <a:pt x="1043" y="914"/>
                  </a:lnTo>
                  <a:lnTo>
                    <a:pt x="1041" y="914"/>
                  </a:lnTo>
                  <a:lnTo>
                    <a:pt x="1036" y="911"/>
                  </a:lnTo>
                  <a:lnTo>
                    <a:pt x="1033" y="909"/>
                  </a:lnTo>
                  <a:lnTo>
                    <a:pt x="1031" y="907"/>
                  </a:lnTo>
                  <a:lnTo>
                    <a:pt x="1029" y="907"/>
                  </a:lnTo>
                  <a:lnTo>
                    <a:pt x="1026" y="904"/>
                  </a:lnTo>
                  <a:lnTo>
                    <a:pt x="1024" y="902"/>
                  </a:lnTo>
                  <a:lnTo>
                    <a:pt x="1024" y="900"/>
                  </a:lnTo>
                  <a:lnTo>
                    <a:pt x="1017" y="888"/>
                  </a:lnTo>
                  <a:lnTo>
                    <a:pt x="1012" y="874"/>
                  </a:lnTo>
                  <a:lnTo>
                    <a:pt x="1007" y="862"/>
                  </a:lnTo>
                  <a:lnTo>
                    <a:pt x="1003" y="850"/>
                  </a:lnTo>
                  <a:lnTo>
                    <a:pt x="1000" y="845"/>
                  </a:lnTo>
                  <a:lnTo>
                    <a:pt x="1003" y="840"/>
                  </a:lnTo>
                  <a:lnTo>
                    <a:pt x="1005" y="838"/>
                  </a:lnTo>
                  <a:lnTo>
                    <a:pt x="1010" y="836"/>
                  </a:lnTo>
                  <a:lnTo>
                    <a:pt x="1012" y="831"/>
                  </a:lnTo>
                  <a:lnTo>
                    <a:pt x="1014" y="831"/>
                  </a:lnTo>
                  <a:lnTo>
                    <a:pt x="1019" y="829"/>
                  </a:lnTo>
                  <a:lnTo>
                    <a:pt x="1022" y="829"/>
                  </a:lnTo>
                  <a:lnTo>
                    <a:pt x="1031" y="826"/>
                  </a:lnTo>
                  <a:lnTo>
                    <a:pt x="1038" y="826"/>
                  </a:lnTo>
                  <a:lnTo>
                    <a:pt x="1048" y="826"/>
                  </a:lnTo>
                  <a:lnTo>
                    <a:pt x="1055" y="829"/>
                  </a:lnTo>
                  <a:lnTo>
                    <a:pt x="1062" y="831"/>
                  </a:lnTo>
                  <a:lnTo>
                    <a:pt x="1067" y="831"/>
                  </a:lnTo>
                  <a:lnTo>
                    <a:pt x="1074" y="833"/>
                  </a:lnTo>
                  <a:lnTo>
                    <a:pt x="1078" y="836"/>
                  </a:lnTo>
                  <a:lnTo>
                    <a:pt x="1083" y="836"/>
                  </a:lnTo>
                  <a:lnTo>
                    <a:pt x="1085" y="836"/>
                  </a:lnTo>
                  <a:lnTo>
                    <a:pt x="1088" y="838"/>
                  </a:lnTo>
                  <a:lnTo>
                    <a:pt x="1090" y="836"/>
                  </a:lnTo>
                  <a:lnTo>
                    <a:pt x="1095" y="833"/>
                  </a:lnTo>
                  <a:lnTo>
                    <a:pt x="1097" y="829"/>
                  </a:lnTo>
                  <a:lnTo>
                    <a:pt x="1102" y="824"/>
                  </a:lnTo>
                  <a:lnTo>
                    <a:pt x="1104" y="821"/>
                  </a:lnTo>
                  <a:lnTo>
                    <a:pt x="1104" y="819"/>
                  </a:lnTo>
                  <a:lnTo>
                    <a:pt x="1104" y="814"/>
                  </a:lnTo>
                  <a:lnTo>
                    <a:pt x="1102" y="807"/>
                  </a:lnTo>
                  <a:lnTo>
                    <a:pt x="1100" y="805"/>
                  </a:lnTo>
                  <a:lnTo>
                    <a:pt x="1100" y="800"/>
                  </a:lnTo>
                  <a:lnTo>
                    <a:pt x="1097" y="798"/>
                  </a:lnTo>
                  <a:lnTo>
                    <a:pt x="1095" y="793"/>
                  </a:lnTo>
                  <a:lnTo>
                    <a:pt x="1095" y="788"/>
                  </a:lnTo>
                  <a:lnTo>
                    <a:pt x="1093" y="784"/>
                  </a:lnTo>
                  <a:lnTo>
                    <a:pt x="1090" y="776"/>
                  </a:lnTo>
                  <a:lnTo>
                    <a:pt x="1088" y="772"/>
                  </a:lnTo>
                  <a:lnTo>
                    <a:pt x="1088" y="767"/>
                  </a:lnTo>
                  <a:lnTo>
                    <a:pt x="1088" y="760"/>
                  </a:lnTo>
                  <a:lnTo>
                    <a:pt x="1088" y="755"/>
                  </a:lnTo>
                  <a:lnTo>
                    <a:pt x="1090" y="748"/>
                  </a:lnTo>
                  <a:lnTo>
                    <a:pt x="1093" y="743"/>
                  </a:lnTo>
                  <a:lnTo>
                    <a:pt x="1093" y="741"/>
                  </a:lnTo>
                  <a:lnTo>
                    <a:pt x="1093" y="739"/>
                  </a:lnTo>
                  <a:lnTo>
                    <a:pt x="1093" y="736"/>
                  </a:lnTo>
                  <a:lnTo>
                    <a:pt x="1090" y="734"/>
                  </a:lnTo>
                  <a:lnTo>
                    <a:pt x="1090" y="732"/>
                  </a:lnTo>
                  <a:lnTo>
                    <a:pt x="1090" y="729"/>
                  </a:lnTo>
                  <a:lnTo>
                    <a:pt x="1090" y="727"/>
                  </a:lnTo>
                  <a:lnTo>
                    <a:pt x="1090" y="727"/>
                  </a:lnTo>
                  <a:lnTo>
                    <a:pt x="1088" y="717"/>
                  </a:lnTo>
                  <a:lnTo>
                    <a:pt x="1088" y="710"/>
                  </a:lnTo>
                  <a:lnTo>
                    <a:pt x="1088" y="701"/>
                  </a:lnTo>
                  <a:lnTo>
                    <a:pt x="1085" y="694"/>
                  </a:lnTo>
                  <a:lnTo>
                    <a:pt x="1085" y="684"/>
                  </a:lnTo>
                  <a:lnTo>
                    <a:pt x="1083" y="672"/>
                  </a:lnTo>
                  <a:lnTo>
                    <a:pt x="1083" y="661"/>
                  </a:lnTo>
                  <a:lnTo>
                    <a:pt x="1081" y="651"/>
                  </a:lnTo>
                  <a:lnTo>
                    <a:pt x="1081" y="642"/>
                  </a:lnTo>
                  <a:lnTo>
                    <a:pt x="1078" y="632"/>
                  </a:lnTo>
                  <a:lnTo>
                    <a:pt x="1078" y="623"/>
                  </a:lnTo>
                  <a:lnTo>
                    <a:pt x="1076" y="613"/>
                  </a:lnTo>
                  <a:lnTo>
                    <a:pt x="1078" y="613"/>
                  </a:lnTo>
                  <a:lnTo>
                    <a:pt x="1083" y="613"/>
                  </a:lnTo>
                  <a:lnTo>
                    <a:pt x="1085" y="613"/>
                  </a:lnTo>
                  <a:lnTo>
                    <a:pt x="1088" y="613"/>
                  </a:lnTo>
                  <a:lnTo>
                    <a:pt x="1090" y="613"/>
                  </a:lnTo>
                  <a:lnTo>
                    <a:pt x="1093" y="611"/>
                  </a:lnTo>
                  <a:lnTo>
                    <a:pt x="1093" y="608"/>
                  </a:lnTo>
                  <a:lnTo>
                    <a:pt x="1093" y="606"/>
                  </a:lnTo>
                  <a:lnTo>
                    <a:pt x="1093" y="601"/>
                  </a:lnTo>
                  <a:lnTo>
                    <a:pt x="1095" y="597"/>
                  </a:lnTo>
                  <a:lnTo>
                    <a:pt x="1095" y="592"/>
                  </a:lnTo>
                  <a:lnTo>
                    <a:pt x="1095" y="587"/>
                  </a:lnTo>
                  <a:lnTo>
                    <a:pt x="1095" y="571"/>
                  </a:lnTo>
                  <a:lnTo>
                    <a:pt x="1097" y="556"/>
                  </a:lnTo>
                  <a:lnTo>
                    <a:pt x="1100" y="540"/>
                  </a:lnTo>
                  <a:lnTo>
                    <a:pt x="1100" y="523"/>
                  </a:lnTo>
                  <a:lnTo>
                    <a:pt x="1100" y="521"/>
                  </a:lnTo>
                  <a:lnTo>
                    <a:pt x="1100" y="516"/>
                  </a:lnTo>
                  <a:lnTo>
                    <a:pt x="1100" y="511"/>
                  </a:lnTo>
                  <a:lnTo>
                    <a:pt x="1102" y="507"/>
                  </a:lnTo>
                  <a:lnTo>
                    <a:pt x="1102" y="507"/>
                  </a:lnTo>
                  <a:lnTo>
                    <a:pt x="1102" y="507"/>
                  </a:lnTo>
                  <a:lnTo>
                    <a:pt x="1102" y="507"/>
                  </a:lnTo>
                  <a:lnTo>
                    <a:pt x="1102" y="507"/>
                  </a:lnTo>
                  <a:lnTo>
                    <a:pt x="1102" y="502"/>
                  </a:lnTo>
                  <a:lnTo>
                    <a:pt x="1102" y="500"/>
                  </a:lnTo>
                  <a:lnTo>
                    <a:pt x="1102" y="495"/>
                  </a:lnTo>
                  <a:lnTo>
                    <a:pt x="1104" y="492"/>
                  </a:lnTo>
                  <a:lnTo>
                    <a:pt x="1104" y="490"/>
                  </a:lnTo>
                  <a:lnTo>
                    <a:pt x="1107" y="488"/>
                  </a:lnTo>
                  <a:lnTo>
                    <a:pt x="1104" y="485"/>
                  </a:lnTo>
                  <a:lnTo>
                    <a:pt x="1104" y="483"/>
                  </a:lnTo>
                  <a:lnTo>
                    <a:pt x="1104" y="471"/>
                  </a:lnTo>
                  <a:lnTo>
                    <a:pt x="1102" y="457"/>
                  </a:lnTo>
                  <a:lnTo>
                    <a:pt x="1102" y="445"/>
                  </a:lnTo>
                  <a:lnTo>
                    <a:pt x="1102" y="433"/>
                  </a:lnTo>
                  <a:lnTo>
                    <a:pt x="1100" y="431"/>
                  </a:lnTo>
                  <a:lnTo>
                    <a:pt x="1100" y="429"/>
                  </a:lnTo>
                  <a:lnTo>
                    <a:pt x="1100" y="426"/>
                  </a:lnTo>
                  <a:lnTo>
                    <a:pt x="1100" y="426"/>
                  </a:lnTo>
                  <a:lnTo>
                    <a:pt x="1100" y="419"/>
                  </a:lnTo>
                  <a:lnTo>
                    <a:pt x="1100" y="414"/>
                  </a:lnTo>
                  <a:lnTo>
                    <a:pt x="1100" y="407"/>
                  </a:lnTo>
                  <a:lnTo>
                    <a:pt x="1097" y="400"/>
                  </a:lnTo>
                  <a:lnTo>
                    <a:pt x="1097" y="395"/>
                  </a:lnTo>
                  <a:lnTo>
                    <a:pt x="1097" y="393"/>
                  </a:lnTo>
                  <a:lnTo>
                    <a:pt x="1095" y="391"/>
                  </a:lnTo>
                  <a:lnTo>
                    <a:pt x="1093" y="388"/>
                  </a:lnTo>
                  <a:lnTo>
                    <a:pt x="1088" y="384"/>
                  </a:lnTo>
                  <a:lnTo>
                    <a:pt x="1083" y="381"/>
                  </a:lnTo>
                  <a:lnTo>
                    <a:pt x="1078" y="379"/>
                  </a:lnTo>
                  <a:lnTo>
                    <a:pt x="1074" y="376"/>
                  </a:lnTo>
                  <a:lnTo>
                    <a:pt x="1071" y="376"/>
                  </a:lnTo>
                  <a:lnTo>
                    <a:pt x="1067" y="374"/>
                  </a:lnTo>
                  <a:lnTo>
                    <a:pt x="1064" y="372"/>
                  </a:lnTo>
                  <a:lnTo>
                    <a:pt x="1062" y="372"/>
                  </a:lnTo>
                  <a:lnTo>
                    <a:pt x="1052" y="362"/>
                  </a:lnTo>
                  <a:lnTo>
                    <a:pt x="1041" y="355"/>
                  </a:lnTo>
                  <a:lnTo>
                    <a:pt x="1031" y="346"/>
                  </a:lnTo>
                  <a:lnTo>
                    <a:pt x="1022" y="339"/>
                  </a:lnTo>
                  <a:lnTo>
                    <a:pt x="1019" y="336"/>
                  </a:lnTo>
                  <a:lnTo>
                    <a:pt x="1019" y="334"/>
                  </a:lnTo>
                  <a:lnTo>
                    <a:pt x="1019" y="329"/>
                  </a:lnTo>
                  <a:lnTo>
                    <a:pt x="1022" y="324"/>
                  </a:lnTo>
                  <a:lnTo>
                    <a:pt x="1022" y="320"/>
                  </a:lnTo>
                  <a:lnTo>
                    <a:pt x="1022" y="313"/>
                  </a:lnTo>
                  <a:lnTo>
                    <a:pt x="1024" y="308"/>
                  </a:lnTo>
                  <a:lnTo>
                    <a:pt x="1024" y="301"/>
                  </a:lnTo>
                  <a:lnTo>
                    <a:pt x="1026" y="284"/>
                  </a:lnTo>
                  <a:lnTo>
                    <a:pt x="1029" y="268"/>
                  </a:lnTo>
                  <a:lnTo>
                    <a:pt x="1031" y="251"/>
                  </a:lnTo>
                  <a:lnTo>
                    <a:pt x="1031" y="234"/>
                  </a:lnTo>
                  <a:lnTo>
                    <a:pt x="993" y="234"/>
                  </a:lnTo>
                  <a:lnTo>
                    <a:pt x="986" y="234"/>
                  </a:lnTo>
                  <a:lnTo>
                    <a:pt x="877" y="234"/>
                  </a:lnTo>
                  <a:lnTo>
                    <a:pt x="870" y="234"/>
                  </a:lnTo>
                  <a:lnTo>
                    <a:pt x="863" y="234"/>
                  </a:lnTo>
                  <a:lnTo>
                    <a:pt x="702" y="234"/>
                  </a:lnTo>
                  <a:lnTo>
                    <a:pt x="695" y="234"/>
                  </a:lnTo>
                  <a:lnTo>
                    <a:pt x="686" y="234"/>
                  </a:lnTo>
                  <a:lnTo>
                    <a:pt x="676" y="232"/>
                  </a:lnTo>
                  <a:lnTo>
                    <a:pt x="672" y="232"/>
                  </a:lnTo>
                  <a:lnTo>
                    <a:pt x="662" y="227"/>
                  </a:lnTo>
                  <a:lnTo>
                    <a:pt x="653" y="225"/>
                  </a:lnTo>
                  <a:lnTo>
                    <a:pt x="646" y="223"/>
                  </a:lnTo>
                  <a:lnTo>
                    <a:pt x="636" y="218"/>
                  </a:lnTo>
                  <a:lnTo>
                    <a:pt x="627" y="216"/>
                  </a:lnTo>
                  <a:lnTo>
                    <a:pt x="617" y="211"/>
                  </a:lnTo>
                  <a:lnTo>
                    <a:pt x="610" y="208"/>
                  </a:lnTo>
                  <a:lnTo>
                    <a:pt x="601" y="206"/>
                  </a:lnTo>
                  <a:lnTo>
                    <a:pt x="532" y="180"/>
                  </a:lnTo>
                  <a:lnTo>
                    <a:pt x="461" y="154"/>
                  </a:lnTo>
                  <a:lnTo>
                    <a:pt x="393" y="130"/>
                  </a:lnTo>
                  <a:lnTo>
                    <a:pt x="322" y="104"/>
                  </a:lnTo>
                  <a:lnTo>
                    <a:pt x="253" y="78"/>
                  </a:lnTo>
                  <a:lnTo>
                    <a:pt x="184" y="55"/>
                  </a:lnTo>
                  <a:lnTo>
                    <a:pt x="113" y="29"/>
                  </a:lnTo>
                  <a:lnTo>
                    <a:pt x="45" y="3"/>
                  </a:lnTo>
                  <a:lnTo>
                    <a:pt x="38" y="0"/>
                  </a:lnTo>
                  <a:lnTo>
                    <a:pt x="38" y="0"/>
                  </a:lnTo>
                  <a:lnTo>
                    <a:pt x="38" y="0"/>
                  </a:lnTo>
                  <a:lnTo>
                    <a:pt x="35" y="3"/>
                  </a:lnTo>
                  <a:lnTo>
                    <a:pt x="31" y="3"/>
                  </a:lnTo>
                  <a:lnTo>
                    <a:pt x="24" y="3"/>
                  </a:lnTo>
                  <a:lnTo>
                    <a:pt x="19" y="5"/>
                  </a:lnTo>
                  <a:lnTo>
                    <a:pt x="17" y="7"/>
                  </a:lnTo>
                  <a:lnTo>
                    <a:pt x="14" y="12"/>
                  </a:lnTo>
                  <a:lnTo>
                    <a:pt x="12" y="17"/>
                  </a:lnTo>
                  <a:lnTo>
                    <a:pt x="12" y="21"/>
                  </a:lnTo>
                  <a:lnTo>
                    <a:pt x="12" y="24"/>
                  </a:lnTo>
                  <a:lnTo>
                    <a:pt x="12" y="29"/>
                  </a:lnTo>
                  <a:lnTo>
                    <a:pt x="9" y="33"/>
                  </a:lnTo>
                  <a:lnTo>
                    <a:pt x="7" y="36"/>
                  </a:lnTo>
                  <a:lnTo>
                    <a:pt x="2" y="38"/>
                  </a:lnTo>
                  <a:lnTo>
                    <a:pt x="0" y="43"/>
                  </a:lnTo>
                  <a:lnTo>
                    <a:pt x="0" y="45"/>
                  </a:lnTo>
                  <a:lnTo>
                    <a:pt x="0" y="47"/>
                  </a:lnTo>
                  <a:lnTo>
                    <a:pt x="5" y="52"/>
                  </a:lnTo>
                  <a:lnTo>
                    <a:pt x="9" y="57"/>
                  </a:lnTo>
                  <a:lnTo>
                    <a:pt x="12" y="64"/>
                  </a:lnTo>
                  <a:lnTo>
                    <a:pt x="14" y="71"/>
                  </a:lnTo>
                  <a:lnTo>
                    <a:pt x="14" y="76"/>
                  </a:lnTo>
                  <a:lnTo>
                    <a:pt x="12" y="81"/>
                  </a:lnTo>
                  <a:lnTo>
                    <a:pt x="9" y="83"/>
                  </a:lnTo>
                  <a:lnTo>
                    <a:pt x="9" y="85"/>
                  </a:lnTo>
                  <a:lnTo>
                    <a:pt x="12" y="88"/>
                  </a:lnTo>
                  <a:lnTo>
                    <a:pt x="12" y="88"/>
                  </a:lnTo>
                  <a:lnTo>
                    <a:pt x="14" y="88"/>
                  </a:lnTo>
                  <a:lnTo>
                    <a:pt x="14" y="90"/>
                  </a:lnTo>
                  <a:lnTo>
                    <a:pt x="17" y="92"/>
                  </a:lnTo>
                  <a:lnTo>
                    <a:pt x="17" y="95"/>
                  </a:lnTo>
                  <a:lnTo>
                    <a:pt x="19" y="97"/>
                  </a:lnTo>
                  <a:lnTo>
                    <a:pt x="19" y="100"/>
                  </a:lnTo>
                  <a:lnTo>
                    <a:pt x="19" y="104"/>
                  </a:lnTo>
                  <a:lnTo>
                    <a:pt x="17" y="109"/>
                  </a:lnTo>
                  <a:lnTo>
                    <a:pt x="17" y="114"/>
                  </a:lnTo>
                  <a:lnTo>
                    <a:pt x="19" y="118"/>
                  </a:lnTo>
                  <a:lnTo>
                    <a:pt x="19" y="118"/>
                  </a:lnTo>
                  <a:lnTo>
                    <a:pt x="28" y="126"/>
                  </a:lnTo>
                  <a:lnTo>
                    <a:pt x="31" y="128"/>
                  </a:lnTo>
                  <a:lnTo>
                    <a:pt x="33" y="128"/>
                  </a:lnTo>
                  <a:lnTo>
                    <a:pt x="38" y="135"/>
                  </a:lnTo>
                  <a:lnTo>
                    <a:pt x="40" y="137"/>
                  </a:lnTo>
                  <a:lnTo>
                    <a:pt x="43" y="137"/>
                  </a:lnTo>
                  <a:lnTo>
                    <a:pt x="47" y="137"/>
                  </a:lnTo>
                  <a:lnTo>
                    <a:pt x="50" y="137"/>
                  </a:lnTo>
                  <a:lnTo>
                    <a:pt x="52" y="142"/>
                  </a:lnTo>
                  <a:lnTo>
                    <a:pt x="54" y="142"/>
                  </a:lnTo>
                  <a:lnTo>
                    <a:pt x="54" y="142"/>
                  </a:lnTo>
                  <a:lnTo>
                    <a:pt x="59" y="147"/>
                  </a:lnTo>
                  <a:lnTo>
                    <a:pt x="59" y="147"/>
                  </a:lnTo>
                  <a:lnTo>
                    <a:pt x="61" y="147"/>
                  </a:lnTo>
                  <a:lnTo>
                    <a:pt x="73" y="147"/>
                  </a:lnTo>
                  <a:lnTo>
                    <a:pt x="78" y="149"/>
                  </a:lnTo>
                  <a:lnTo>
                    <a:pt x="85" y="156"/>
                  </a:lnTo>
                  <a:lnTo>
                    <a:pt x="92" y="166"/>
                  </a:lnTo>
                  <a:lnTo>
                    <a:pt x="99" y="166"/>
                  </a:lnTo>
                  <a:lnTo>
                    <a:pt x="102" y="171"/>
                  </a:lnTo>
                  <a:lnTo>
                    <a:pt x="104" y="171"/>
                  </a:lnTo>
                  <a:lnTo>
                    <a:pt x="106" y="173"/>
                  </a:lnTo>
                  <a:lnTo>
                    <a:pt x="116" y="178"/>
                  </a:lnTo>
                  <a:lnTo>
                    <a:pt x="121" y="182"/>
                  </a:lnTo>
                  <a:lnTo>
                    <a:pt x="121" y="185"/>
                  </a:lnTo>
                  <a:lnTo>
                    <a:pt x="123" y="185"/>
                  </a:lnTo>
                  <a:lnTo>
                    <a:pt x="125" y="187"/>
                  </a:lnTo>
                  <a:lnTo>
                    <a:pt x="128" y="189"/>
                  </a:lnTo>
                  <a:lnTo>
                    <a:pt x="132" y="192"/>
                  </a:lnTo>
                  <a:lnTo>
                    <a:pt x="137" y="194"/>
                  </a:lnTo>
                  <a:lnTo>
                    <a:pt x="142" y="197"/>
                  </a:lnTo>
                  <a:lnTo>
                    <a:pt x="149" y="201"/>
                  </a:lnTo>
                  <a:lnTo>
                    <a:pt x="156" y="201"/>
                  </a:lnTo>
                  <a:lnTo>
                    <a:pt x="165" y="201"/>
                  </a:lnTo>
                  <a:lnTo>
                    <a:pt x="173" y="201"/>
                  </a:lnTo>
                  <a:lnTo>
                    <a:pt x="173" y="199"/>
                  </a:lnTo>
                  <a:lnTo>
                    <a:pt x="175" y="199"/>
                  </a:lnTo>
                  <a:lnTo>
                    <a:pt x="175" y="197"/>
                  </a:lnTo>
                  <a:lnTo>
                    <a:pt x="175" y="194"/>
                  </a:lnTo>
                  <a:lnTo>
                    <a:pt x="177" y="194"/>
                  </a:lnTo>
                  <a:lnTo>
                    <a:pt x="180" y="194"/>
                  </a:lnTo>
                  <a:lnTo>
                    <a:pt x="180" y="192"/>
                  </a:lnTo>
                  <a:lnTo>
                    <a:pt x="182" y="187"/>
                  </a:lnTo>
                  <a:lnTo>
                    <a:pt x="184" y="187"/>
                  </a:lnTo>
                  <a:lnTo>
                    <a:pt x="184" y="187"/>
                  </a:lnTo>
                  <a:lnTo>
                    <a:pt x="184" y="185"/>
                  </a:lnTo>
                  <a:lnTo>
                    <a:pt x="184" y="185"/>
                  </a:lnTo>
                  <a:lnTo>
                    <a:pt x="182" y="185"/>
                  </a:lnTo>
                  <a:lnTo>
                    <a:pt x="182" y="185"/>
                  </a:lnTo>
                  <a:lnTo>
                    <a:pt x="180" y="182"/>
                  </a:lnTo>
                  <a:lnTo>
                    <a:pt x="180" y="180"/>
                  </a:lnTo>
                  <a:lnTo>
                    <a:pt x="180" y="171"/>
                  </a:lnTo>
                  <a:lnTo>
                    <a:pt x="180" y="168"/>
                  </a:lnTo>
                  <a:lnTo>
                    <a:pt x="182" y="168"/>
                  </a:lnTo>
                  <a:lnTo>
                    <a:pt x="184" y="178"/>
                  </a:lnTo>
                  <a:lnTo>
                    <a:pt x="187" y="180"/>
                  </a:lnTo>
                  <a:lnTo>
                    <a:pt x="189" y="180"/>
                  </a:lnTo>
                  <a:lnTo>
                    <a:pt x="192" y="180"/>
                  </a:lnTo>
                  <a:lnTo>
                    <a:pt x="196" y="178"/>
                  </a:lnTo>
                  <a:lnTo>
                    <a:pt x="199" y="180"/>
                  </a:lnTo>
                  <a:lnTo>
                    <a:pt x="203" y="182"/>
                  </a:lnTo>
                  <a:lnTo>
                    <a:pt x="210" y="187"/>
                  </a:lnTo>
                  <a:lnTo>
                    <a:pt x="215" y="187"/>
                  </a:lnTo>
                  <a:lnTo>
                    <a:pt x="218" y="189"/>
                  </a:lnTo>
                  <a:lnTo>
                    <a:pt x="225" y="194"/>
                  </a:lnTo>
                  <a:lnTo>
                    <a:pt x="234" y="201"/>
                  </a:lnTo>
                  <a:lnTo>
                    <a:pt x="239" y="206"/>
                  </a:lnTo>
                  <a:lnTo>
                    <a:pt x="239" y="213"/>
                  </a:lnTo>
                  <a:lnTo>
                    <a:pt x="241" y="223"/>
                  </a:lnTo>
                  <a:lnTo>
                    <a:pt x="244" y="230"/>
                  </a:lnTo>
                  <a:lnTo>
                    <a:pt x="241" y="230"/>
                  </a:lnTo>
                  <a:lnTo>
                    <a:pt x="239" y="230"/>
                  </a:lnTo>
                  <a:lnTo>
                    <a:pt x="236" y="232"/>
                  </a:lnTo>
                  <a:lnTo>
                    <a:pt x="241" y="234"/>
                  </a:lnTo>
                  <a:lnTo>
                    <a:pt x="248" y="234"/>
                  </a:lnTo>
                  <a:lnTo>
                    <a:pt x="251" y="237"/>
                  </a:lnTo>
                  <a:lnTo>
                    <a:pt x="253" y="242"/>
                  </a:lnTo>
                  <a:lnTo>
                    <a:pt x="265" y="242"/>
                  </a:lnTo>
                  <a:lnTo>
                    <a:pt x="272" y="244"/>
                  </a:lnTo>
                  <a:lnTo>
                    <a:pt x="300" y="249"/>
                  </a:lnTo>
                  <a:lnTo>
                    <a:pt x="305" y="251"/>
                  </a:lnTo>
                  <a:lnTo>
                    <a:pt x="307" y="251"/>
                  </a:lnTo>
                  <a:lnTo>
                    <a:pt x="307" y="249"/>
                  </a:lnTo>
                  <a:lnTo>
                    <a:pt x="305" y="249"/>
                  </a:lnTo>
                  <a:lnTo>
                    <a:pt x="303" y="246"/>
                  </a:lnTo>
                  <a:lnTo>
                    <a:pt x="300" y="244"/>
                  </a:lnTo>
                  <a:lnTo>
                    <a:pt x="303" y="244"/>
                  </a:lnTo>
                  <a:lnTo>
                    <a:pt x="305" y="242"/>
                  </a:lnTo>
                  <a:lnTo>
                    <a:pt x="307" y="242"/>
                  </a:lnTo>
                  <a:lnTo>
                    <a:pt x="310" y="249"/>
                  </a:lnTo>
                  <a:lnTo>
                    <a:pt x="312" y="251"/>
                  </a:lnTo>
                  <a:lnTo>
                    <a:pt x="312" y="256"/>
                  </a:lnTo>
                  <a:lnTo>
                    <a:pt x="319" y="258"/>
                  </a:lnTo>
                  <a:lnTo>
                    <a:pt x="324" y="261"/>
                  </a:lnTo>
                  <a:lnTo>
                    <a:pt x="326" y="261"/>
                  </a:lnTo>
                  <a:lnTo>
                    <a:pt x="326" y="261"/>
                  </a:lnTo>
                  <a:lnTo>
                    <a:pt x="324" y="258"/>
                  </a:lnTo>
                  <a:lnTo>
                    <a:pt x="322" y="258"/>
                  </a:lnTo>
                  <a:lnTo>
                    <a:pt x="322" y="256"/>
                  </a:lnTo>
                  <a:lnTo>
                    <a:pt x="326" y="256"/>
                  </a:lnTo>
                  <a:lnTo>
                    <a:pt x="331" y="258"/>
                  </a:lnTo>
                  <a:lnTo>
                    <a:pt x="336" y="265"/>
                  </a:lnTo>
                  <a:lnTo>
                    <a:pt x="338" y="268"/>
                  </a:lnTo>
                  <a:lnTo>
                    <a:pt x="338" y="275"/>
                  </a:lnTo>
                  <a:lnTo>
                    <a:pt x="338" y="284"/>
                  </a:lnTo>
                  <a:lnTo>
                    <a:pt x="338" y="294"/>
                  </a:lnTo>
                  <a:lnTo>
                    <a:pt x="333" y="301"/>
                  </a:lnTo>
                  <a:lnTo>
                    <a:pt x="333" y="301"/>
                  </a:lnTo>
                  <a:lnTo>
                    <a:pt x="331" y="301"/>
                  </a:lnTo>
                  <a:lnTo>
                    <a:pt x="329" y="294"/>
                  </a:lnTo>
                  <a:lnTo>
                    <a:pt x="329" y="291"/>
                  </a:lnTo>
                  <a:lnTo>
                    <a:pt x="326" y="289"/>
                  </a:lnTo>
                  <a:lnTo>
                    <a:pt x="326" y="287"/>
                  </a:lnTo>
                  <a:lnTo>
                    <a:pt x="324" y="287"/>
                  </a:lnTo>
                  <a:lnTo>
                    <a:pt x="324" y="289"/>
                  </a:lnTo>
                  <a:lnTo>
                    <a:pt x="329" y="303"/>
                  </a:lnTo>
                  <a:lnTo>
                    <a:pt x="331" y="310"/>
                  </a:lnTo>
                  <a:lnTo>
                    <a:pt x="329" y="317"/>
                  </a:lnTo>
                  <a:lnTo>
                    <a:pt x="329" y="329"/>
                  </a:lnTo>
                  <a:lnTo>
                    <a:pt x="324" y="336"/>
                  </a:lnTo>
                  <a:lnTo>
                    <a:pt x="326" y="343"/>
                  </a:lnTo>
                  <a:lnTo>
                    <a:pt x="333" y="365"/>
                  </a:lnTo>
                  <a:lnTo>
                    <a:pt x="340" y="376"/>
                  </a:lnTo>
                  <a:lnTo>
                    <a:pt x="350" y="391"/>
                  </a:lnTo>
                  <a:lnTo>
                    <a:pt x="362" y="403"/>
                  </a:lnTo>
                  <a:lnTo>
                    <a:pt x="369" y="412"/>
                  </a:lnTo>
                  <a:lnTo>
                    <a:pt x="371" y="417"/>
                  </a:lnTo>
                  <a:lnTo>
                    <a:pt x="374" y="424"/>
                  </a:lnTo>
                  <a:lnTo>
                    <a:pt x="374" y="433"/>
                  </a:lnTo>
                  <a:lnTo>
                    <a:pt x="374" y="438"/>
                  </a:lnTo>
                  <a:lnTo>
                    <a:pt x="371" y="443"/>
                  </a:lnTo>
                  <a:lnTo>
                    <a:pt x="371" y="445"/>
                  </a:lnTo>
                  <a:lnTo>
                    <a:pt x="374" y="443"/>
                  </a:lnTo>
                  <a:lnTo>
                    <a:pt x="374" y="443"/>
                  </a:lnTo>
                  <a:lnTo>
                    <a:pt x="376" y="443"/>
                  </a:lnTo>
                  <a:lnTo>
                    <a:pt x="378" y="445"/>
                  </a:lnTo>
                  <a:lnTo>
                    <a:pt x="381" y="447"/>
                  </a:lnTo>
                  <a:lnTo>
                    <a:pt x="383" y="450"/>
                  </a:lnTo>
                  <a:lnTo>
                    <a:pt x="388" y="455"/>
                  </a:lnTo>
                  <a:lnTo>
                    <a:pt x="388" y="459"/>
                  </a:lnTo>
                  <a:lnTo>
                    <a:pt x="388" y="471"/>
                  </a:lnTo>
                  <a:lnTo>
                    <a:pt x="388" y="481"/>
                  </a:lnTo>
                  <a:lnTo>
                    <a:pt x="388" y="483"/>
                  </a:lnTo>
                  <a:lnTo>
                    <a:pt x="390" y="488"/>
                  </a:lnTo>
                  <a:lnTo>
                    <a:pt x="390" y="490"/>
                  </a:lnTo>
                  <a:lnTo>
                    <a:pt x="393" y="492"/>
                  </a:lnTo>
                  <a:lnTo>
                    <a:pt x="393" y="497"/>
                  </a:lnTo>
                  <a:lnTo>
                    <a:pt x="390" y="504"/>
                  </a:lnTo>
                  <a:lnTo>
                    <a:pt x="390" y="507"/>
                  </a:lnTo>
                  <a:lnTo>
                    <a:pt x="390" y="511"/>
                  </a:lnTo>
                  <a:lnTo>
                    <a:pt x="390" y="514"/>
                  </a:lnTo>
                  <a:lnTo>
                    <a:pt x="393" y="514"/>
                  </a:lnTo>
                  <a:lnTo>
                    <a:pt x="397" y="514"/>
                  </a:lnTo>
                  <a:lnTo>
                    <a:pt x="400" y="514"/>
                  </a:lnTo>
                  <a:lnTo>
                    <a:pt x="400" y="514"/>
                  </a:lnTo>
                  <a:lnTo>
                    <a:pt x="402" y="516"/>
                  </a:lnTo>
                  <a:lnTo>
                    <a:pt x="404" y="518"/>
                  </a:lnTo>
                  <a:lnTo>
                    <a:pt x="409" y="530"/>
                  </a:lnTo>
                  <a:lnTo>
                    <a:pt x="409" y="533"/>
                  </a:lnTo>
                  <a:lnTo>
                    <a:pt x="414" y="537"/>
                  </a:lnTo>
                  <a:lnTo>
                    <a:pt x="416" y="540"/>
                  </a:lnTo>
                  <a:lnTo>
                    <a:pt x="416" y="547"/>
                  </a:lnTo>
                  <a:lnTo>
                    <a:pt x="419" y="552"/>
                  </a:lnTo>
                  <a:lnTo>
                    <a:pt x="421" y="554"/>
                  </a:lnTo>
                  <a:lnTo>
                    <a:pt x="423" y="554"/>
                  </a:lnTo>
                  <a:lnTo>
                    <a:pt x="426" y="556"/>
                  </a:lnTo>
                  <a:lnTo>
                    <a:pt x="426" y="559"/>
                  </a:lnTo>
                  <a:lnTo>
                    <a:pt x="430" y="571"/>
                  </a:lnTo>
                  <a:lnTo>
                    <a:pt x="437" y="578"/>
                  </a:lnTo>
                  <a:lnTo>
                    <a:pt x="442" y="582"/>
                  </a:lnTo>
                  <a:lnTo>
                    <a:pt x="445" y="585"/>
                  </a:lnTo>
                  <a:lnTo>
                    <a:pt x="445" y="590"/>
                  </a:lnTo>
                  <a:lnTo>
                    <a:pt x="445" y="592"/>
                  </a:lnTo>
                  <a:lnTo>
                    <a:pt x="447" y="592"/>
                  </a:lnTo>
                  <a:lnTo>
                    <a:pt x="452" y="594"/>
                  </a:lnTo>
                  <a:lnTo>
                    <a:pt x="452" y="597"/>
                  </a:lnTo>
                  <a:lnTo>
                    <a:pt x="452" y="601"/>
                  </a:lnTo>
                  <a:lnTo>
                    <a:pt x="452" y="604"/>
                  </a:lnTo>
                  <a:lnTo>
                    <a:pt x="447" y="611"/>
                  </a:lnTo>
                  <a:lnTo>
                    <a:pt x="445" y="618"/>
                  </a:lnTo>
                  <a:lnTo>
                    <a:pt x="447" y="623"/>
                  </a:lnTo>
                  <a:lnTo>
                    <a:pt x="449" y="625"/>
                  </a:lnTo>
                  <a:lnTo>
                    <a:pt x="456" y="627"/>
                  </a:lnTo>
                  <a:lnTo>
                    <a:pt x="459" y="632"/>
                  </a:lnTo>
                  <a:lnTo>
                    <a:pt x="461" y="632"/>
                  </a:lnTo>
                  <a:lnTo>
                    <a:pt x="461" y="630"/>
                  </a:lnTo>
                  <a:lnTo>
                    <a:pt x="461" y="630"/>
                  </a:lnTo>
                  <a:lnTo>
                    <a:pt x="461" y="627"/>
                  </a:lnTo>
                  <a:lnTo>
                    <a:pt x="461" y="627"/>
                  </a:lnTo>
                  <a:lnTo>
                    <a:pt x="463" y="625"/>
                  </a:lnTo>
                  <a:lnTo>
                    <a:pt x="473" y="627"/>
                  </a:lnTo>
                  <a:lnTo>
                    <a:pt x="475" y="630"/>
                  </a:lnTo>
                  <a:lnTo>
                    <a:pt x="478" y="637"/>
                  </a:lnTo>
                  <a:lnTo>
                    <a:pt x="480" y="642"/>
                  </a:lnTo>
                  <a:lnTo>
                    <a:pt x="480" y="646"/>
                  </a:lnTo>
                  <a:lnTo>
                    <a:pt x="478" y="653"/>
                  </a:lnTo>
                  <a:lnTo>
                    <a:pt x="480" y="656"/>
                  </a:lnTo>
                  <a:lnTo>
                    <a:pt x="485" y="658"/>
                  </a:lnTo>
                  <a:lnTo>
                    <a:pt x="485" y="661"/>
                  </a:lnTo>
                  <a:lnTo>
                    <a:pt x="487" y="663"/>
                  </a:lnTo>
                  <a:lnTo>
                    <a:pt x="489" y="668"/>
                  </a:lnTo>
                  <a:lnTo>
                    <a:pt x="489" y="670"/>
                  </a:lnTo>
                  <a:lnTo>
                    <a:pt x="487" y="670"/>
                  </a:lnTo>
                  <a:lnTo>
                    <a:pt x="485" y="675"/>
                  </a:lnTo>
                  <a:lnTo>
                    <a:pt x="485" y="675"/>
                  </a:lnTo>
                  <a:lnTo>
                    <a:pt x="487" y="677"/>
                  </a:lnTo>
                  <a:lnTo>
                    <a:pt x="487" y="682"/>
                  </a:lnTo>
                  <a:lnTo>
                    <a:pt x="489" y="689"/>
                  </a:lnTo>
                  <a:lnTo>
                    <a:pt x="489" y="691"/>
                  </a:lnTo>
                  <a:lnTo>
                    <a:pt x="492" y="694"/>
                  </a:lnTo>
                  <a:lnTo>
                    <a:pt x="489" y="694"/>
                  </a:lnTo>
                  <a:lnTo>
                    <a:pt x="487" y="696"/>
                  </a:lnTo>
                  <a:lnTo>
                    <a:pt x="489" y="696"/>
                  </a:lnTo>
                  <a:lnTo>
                    <a:pt x="492" y="698"/>
                  </a:lnTo>
                  <a:lnTo>
                    <a:pt x="494" y="696"/>
                  </a:lnTo>
                  <a:lnTo>
                    <a:pt x="497" y="698"/>
                  </a:lnTo>
                  <a:lnTo>
                    <a:pt x="499" y="698"/>
                  </a:lnTo>
                  <a:lnTo>
                    <a:pt x="499" y="701"/>
                  </a:lnTo>
                  <a:lnTo>
                    <a:pt x="501" y="703"/>
                  </a:lnTo>
                  <a:lnTo>
                    <a:pt x="501" y="705"/>
                  </a:lnTo>
                  <a:lnTo>
                    <a:pt x="506" y="708"/>
                  </a:lnTo>
                  <a:lnTo>
                    <a:pt x="508" y="710"/>
                  </a:lnTo>
                  <a:lnTo>
                    <a:pt x="508" y="713"/>
                  </a:lnTo>
                  <a:lnTo>
                    <a:pt x="511" y="713"/>
                  </a:lnTo>
                  <a:lnTo>
                    <a:pt x="511" y="717"/>
                  </a:lnTo>
                  <a:lnTo>
                    <a:pt x="515" y="717"/>
                  </a:lnTo>
                  <a:lnTo>
                    <a:pt x="523" y="722"/>
                  </a:lnTo>
                  <a:lnTo>
                    <a:pt x="525" y="724"/>
                  </a:lnTo>
                  <a:lnTo>
                    <a:pt x="530" y="729"/>
                  </a:lnTo>
                  <a:lnTo>
                    <a:pt x="534" y="729"/>
                  </a:lnTo>
                  <a:lnTo>
                    <a:pt x="537" y="729"/>
                  </a:lnTo>
                  <a:lnTo>
                    <a:pt x="539" y="729"/>
                  </a:lnTo>
                  <a:lnTo>
                    <a:pt x="542" y="732"/>
                  </a:lnTo>
                  <a:lnTo>
                    <a:pt x="542" y="734"/>
                  </a:lnTo>
                  <a:lnTo>
                    <a:pt x="542" y="736"/>
                  </a:lnTo>
                  <a:lnTo>
                    <a:pt x="542" y="739"/>
                  </a:lnTo>
                  <a:lnTo>
                    <a:pt x="539" y="739"/>
                  </a:lnTo>
                  <a:lnTo>
                    <a:pt x="537" y="739"/>
                  </a:lnTo>
                  <a:lnTo>
                    <a:pt x="537" y="736"/>
                  </a:lnTo>
                  <a:lnTo>
                    <a:pt x="537" y="734"/>
                  </a:lnTo>
                  <a:lnTo>
                    <a:pt x="534" y="732"/>
                  </a:lnTo>
                  <a:lnTo>
                    <a:pt x="532" y="734"/>
                  </a:lnTo>
                  <a:lnTo>
                    <a:pt x="530" y="736"/>
                  </a:lnTo>
                  <a:lnTo>
                    <a:pt x="527" y="736"/>
                  </a:lnTo>
                  <a:lnTo>
                    <a:pt x="525" y="736"/>
                  </a:lnTo>
                  <a:lnTo>
                    <a:pt x="525" y="736"/>
                  </a:lnTo>
                  <a:lnTo>
                    <a:pt x="527" y="739"/>
                  </a:lnTo>
                  <a:lnTo>
                    <a:pt x="530" y="743"/>
                  </a:lnTo>
                  <a:lnTo>
                    <a:pt x="558" y="769"/>
                  </a:lnTo>
                  <a:lnTo>
                    <a:pt x="560" y="779"/>
                  </a:lnTo>
                  <a:lnTo>
                    <a:pt x="563" y="786"/>
                  </a:lnTo>
                  <a:lnTo>
                    <a:pt x="565" y="795"/>
                  </a:lnTo>
                  <a:lnTo>
                    <a:pt x="568" y="795"/>
                  </a:lnTo>
                  <a:lnTo>
                    <a:pt x="572" y="795"/>
                  </a:lnTo>
                  <a:lnTo>
                    <a:pt x="577" y="798"/>
                  </a:lnTo>
                  <a:lnTo>
                    <a:pt x="586" y="803"/>
                  </a:lnTo>
                  <a:lnTo>
                    <a:pt x="598" y="807"/>
                  </a:lnTo>
                  <a:lnTo>
                    <a:pt x="605" y="810"/>
                  </a:lnTo>
                  <a:lnTo>
                    <a:pt x="612" y="810"/>
                  </a:lnTo>
                  <a:lnTo>
                    <a:pt x="612" y="812"/>
                  </a:lnTo>
                  <a:lnTo>
                    <a:pt x="610" y="814"/>
                  </a:lnTo>
                  <a:lnTo>
                    <a:pt x="608" y="817"/>
                  </a:lnTo>
                  <a:lnTo>
                    <a:pt x="610" y="821"/>
                  </a:lnTo>
                  <a:lnTo>
                    <a:pt x="612" y="824"/>
                  </a:lnTo>
                  <a:lnTo>
                    <a:pt x="620" y="831"/>
                  </a:lnTo>
                  <a:lnTo>
                    <a:pt x="622" y="833"/>
                  </a:lnTo>
                  <a:lnTo>
                    <a:pt x="622" y="836"/>
                  </a:lnTo>
                  <a:lnTo>
                    <a:pt x="622" y="838"/>
                  </a:lnTo>
                  <a:lnTo>
                    <a:pt x="622" y="840"/>
                  </a:lnTo>
                  <a:lnTo>
                    <a:pt x="624" y="840"/>
                  </a:lnTo>
                  <a:lnTo>
                    <a:pt x="624" y="840"/>
                  </a:lnTo>
                  <a:lnTo>
                    <a:pt x="627" y="840"/>
                  </a:lnTo>
                  <a:lnTo>
                    <a:pt x="627" y="840"/>
                  </a:lnTo>
                  <a:lnTo>
                    <a:pt x="629" y="843"/>
                  </a:lnTo>
                  <a:lnTo>
                    <a:pt x="631" y="852"/>
                  </a:lnTo>
                  <a:lnTo>
                    <a:pt x="636" y="857"/>
                  </a:lnTo>
                  <a:lnTo>
                    <a:pt x="638" y="866"/>
                  </a:lnTo>
                  <a:lnTo>
                    <a:pt x="641" y="869"/>
                  </a:lnTo>
                  <a:lnTo>
                    <a:pt x="643" y="874"/>
                  </a:lnTo>
                  <a:lnTo>
                    <a:pt x="650" y="874"/>
                  </a:lnTo>
                  <a:lnTo>
                    <a:pt x="653" y="878"/>
                  </a:lnTo>
                  <a:lnTo>
                    <a:pt x="655" y="881"/>
                  </a:lnTo>
                  <a:lnTo>
                    <a:pt x="657" y="885"/>
                  </a:lnTo>
                  <a:lnTo>
                    <a:pt x="662" y="885"/>
                  </a:lnTo>
                  <a:lnTo>
                    <a:pt x="664" y="888"/>
                  </a:lnTo>
                  <a:lnTo>
                    <a:pt x="667" y="888"/>
                  </a:lnTo>
                  <a:lnTo>
                    <a:pt x="669" y="890"/>
                  </a:lnTo>
                  <a:lnTo>
                    <a:pt x="672" y="892"/>
                  </a:lnTo>
                  <a:lnTo>
                    <a:pt x="669" y="892"/>
                  </a:lnTo>
                  <a:lnTo>
                    <a:pt x="669" y="895"/>
                  </a:lnTo>
                  <a:lnTo>
                    <a:pt x="672" y="895"/>
                  </a:lnTo>
                  <a:lnTo>
                    <a:pt x="676" y="895"/>
                  </a:lnTo>
                  <a:lnTo>
                    <a:pt x="681" y="890"/>
                  </a:lnTo>
                  <a:lnTo>
                    <a:pt x="683" y="890"/>
                  </a:lnTo>
                  <a:lnTo>
                    <a:pt x="686" y="890"/>
                  </a:lnTo>
                  <a:lnTo>
                    <a:pt x="691" y="892"/>
                  </a:lnTo>
                  <a:lnTo>
                    <a:pt x="695" y="895"/>
                  </a:lnTo>
                  <a:lnTo>
                    <a:pt x="698" y="897"/>
                  </a:lnTo>
                  <a:lnTo>
                    <a:pt x="695" y="897"/>
                  </a:lnTo>
                  <a:lnTo>
                    <a:pt x="695" y="900"/>
                  </a:lnTo>
                  <a:lnTo>
                    <a:pt x="693" y="900"/>
                  </a:lnTo>
                  <a:lnTo>
                    <a:pt x="693" y="902"/>
                  </a:lnTo>
                  <a:lnTo>
                    <a:pt x="695" y="902"/>
                  </a:lnTo>
                  <a:lnTo>
                    <a:pt x="695" y="904"/>
                  </a:lnTo>
                  <a:lnTo>
                    <a:pt x="695" y="904"/>
                  </a:lnTo>
                  <a:lnTo>
                    <a:pt x="698" y="904"/>
                  </a:lnTo>
                  <a:lnTo>
                    <a:pt x="700" y="907"/>
                  </a:lnTo>
                  <a:lnTo>
                    <a:pt x="700" y="907"/>
                  </a:lnTo>
                  <a:lnTo>
                    <a:pt x="705" y="911"/>
                  </a:lnTo>
                  <a:lnTo>
                    <a:pt x="705" y="911"/>
                  </a:lnTo>
                  <a:lnTo>
                    <a:pt x="707" y="914"/>
                  </a:lnTo>
                  <a:lnTo>
                    <a:pt x="707" y="911"/>
                  </a:lnTo>
                  <a:lnTo>
                    <a:pt x="709" y="909"/>
                  </a:lnTo>
                  <a:lnTo>
                    <a:pt x="709" y="907"/>
                  </a:lnTo>
                  <a:lnTo>
                    <a:pt x="709" y="904"/>
                  </a:lnTo>
                  <a:lnTo>
                    <a:pt x="709" y="902"/>
                  </a:lnTo>
                  <a:lnTo>
                    <a:pt x="707" y="902"/>
                  </a:lnTo>
                  <a:lnTo>
                    <a:pt x="705" y="902"/>
                  </a:lnTo>
                  <a:lnTo>
                    <a:pt x="709" y="897"/>
                  </a:lnTo>
                  <a:lnTo>
                    <a:pt x="709" y="895"/>
                  </a:lnTo>
                  <a:lnTo>
                    <a:pt x="712" y="892"/>
                  </a:lnTo>
                  <a:lnTo>
                    <a:pt x="712" y="888"/>
                  </a:lnTo>
                  <a:lnTo>
                    <a:pt x="712" y="885"/>
                  </a:lnTo>
                  <a:lnTo>
                    <a:pt x="714" y="885"/>
                  </a:lnTo>
                  <a:lnTo>
                    <a:pt x="717" y="885"/>
                  </a:lnTo>
                  <a:lnTo>
                    <a:pt x="717" y="888"/>
                  </a:lnTo>
                  <a:lnTo>
                    <a:pt x="717" y="890"/>
                  </a:lnTo>
                  <a:lnTo>
                    <a:pt x="717" y="892"/>
                  </a:lnTo>
                  <a:lnTo>
                    <a:pt x="719" y="895"/>
                  </a:lnTo>
                  <a:lnTo>
                    <a:pt x="719" y="897"/>
                  </a:lnTo>
                  <a:lnTo>
                    <a:pt x="714" y="900"/>
                  </a:lnTo>
                  <a:lnTo>
                    <a:pt x="712" y="900"/>
                  </a:lnTo>
                  <a:lnTo>
                    <a:pt x="712" y="900"/>
                  </a:lnTo>
                  <a:lnTo>
                    <a:pt x="719" y="900"/>
                  </a:lnTo>
                  <a:lnTo>
                    <a:pt x="724" y="900"/>
                  </a:lnTo>
                  <a:lnTo>
                    <a:pt x="731" y="900"/>
                  </a:lnTo>
                  <a:lnTo>
                    <a:pt x="743" y="902"/>
                  </a:lnTo>
                  <a:lnTo>
                    <a:pt x="745" y="904"/>
                  </a:lnTo>
                  <a:lnTo>
                    <a:pt x="750" y="907"/>
                  </a:lnTo>
                  <a:lnTo>
                    <a:pt x="754" y="907"/>
                  </a:lnTo>
                  <a:lnTo>
                    <a:pt x="754" y="907"/>
                  </a:lnTo>
                  <a:lnTo>
                    <a:pt x="752" y="904"/>
                  </a:lnTo>
                  <a:lnTo>
                    <a:pt x="757" y="904"/>
                  </a:lnTo>
                  <a:lnTo>
                    <a:pt x="766" y="909"/>
                  </a:lnTo>
                  <a:lnTo>
                    <a:pt x="769" y="907"/>
                  </a:lnTo>
                  <a:lnTo>
                    <a:pt x="771" y="911"/>
                  </a:lnTo>
                  <a:lnTo>
                    <a:pt x="769" y="914"/>
                  </a:lnTo>
                  <a:lnTo>
                    <a:pt x="759" y="914"/>
                  </a:lnTo>
                  <a:lnTo>
                    <a:pt x="759" y="914"/>
                  </a:lnTo>
                  <a:lnTo>
                    <a:pt x="757" y="914"/>
                  </a:lnTo>
                  <a:lnTo>
                    <a:pt x="757" y="919"/>
                  </a:lnTo>
                  <a:lnTo>
                    <a:pt x="754" y="919"/>
                  </a:lnTo>
                  <a:lnTo>
                    <a:pt x="754" y="919"/>
                  </a:lnTo>
                  <a:lnTo>
                    <a:pt x="752" y="916"/>
                  </a:lnTo>
                  <a:lnTo>
                    <a:pt x="752" y="919"/>
                  </a:lnTo>
                  <a:lnTo>
                    <a:pt x="752" y="921"/>
                  </a:lnTo>
                  <a:lnTo>
                    <a:pt x="754" y="923"/>
                  </a:lnTo>
                  <a:lnTo>
                    <a:pt x="757" y="923"/>
                  </a:lnTo>
                  <a:lnTo>
                    <a:pt x="754" y="928"/>
                  </a:lnTo>
                  <a:lnTo>
                    <a:pt x="754" y="930"/>
                  </a:lnTo>
                  <a:lnTo>
                    <a:pt x="757" y="933"/>
                  </a:lnTo>
                  <a:lnTo>
                    <a:pt x="764" y="933"/>
                  </a:lnTo>
                  <a:lnTo>
                    <a:pt x="764" y="935"/>
                  </a:lnTo>
                  <a:lnTo>
                    <a:pt x="761" y="935"/>
                  </a:lnTo>
                  <a:lnTo>
                    <a:pt x="759" y="935"/>
                  </a:lnTo>
                  <a:lnTo>
                    <a:pt x="757" y="935"/>
                  </a:lnTo>
                  <a:lnTo>
                    <a:pt x="757" y="937"/>
                  </a:lnTo>
                  <a:lnTo>
                    <a:pt x="754" y="945"/>
                  </a:lnTo>
                  <a:lnTo>
                    <a:pt x="754" y="942"/>
                  </a:lnTo>
                  <a:lnTo>
                    <a:pt x="757" y="940"/>
                  </a:lnTo>
                  <a:lnTo>
                    <a:pt x="759" y="940"/>
                  </a:lnTo>
                  <a:lnTo>
                    <a:pt x="759" y="945"/>
                  </a:lnTo>
                  <a:lnTo>
                    <a:pt x="759" y="947"/>
                  </a:lnTo>
                  <a:lnTo>
                    <a:pt x="754" y="947"/>
                  </a:lnTo>
                  <a:lnTo>
                    <a:pt x="752" y="949"/>
                  </a:lnTo>
                  <a:lnTo>
                    <a:pt x="750" y="952"/>
                  </a:lnTo>
                  <a:lnTo>
                    <a:pt x="750" y="959"/>
                  </a:lnTo>
                  <a:lnTo>
                    <a:pt x="754" y="971"/>
                  </a:lnTo>
                  <a:lnTo>
                    <a:pt x="757" y="975"/>
                  </a:lnTo>
                  <a:lnTo>
                    <a:pt x="757" y="987"/>
                  </a:lnTo>
                  <a:lnTo>
                    <a:pt x="761" y="992"/>
                  </a:lnTo>
                  <a:lnTo>
                    <a:pt x="761" y="997"/>
                  </a:lnTo>
                  <a:lnTo>
                    <a:pt x="761" y="1001"/>
                  </a:lnTo>
                  <a:lnTo>
                    <a:pt x="764" y="1001"/>
                  </a:lnTo>
                  <a:lnTo>
                    <a:pt x="764" y="1004"/>
                  </a:lnTo>
                  <a:lnTo>
                    <a:pt x="766" y="1004"/>
                  </a:lnTo>
                  <a:lnTo>
                    <a:pt x="769" y="1001"/>
                  </a:lnTo>
                  <a:lnTo>
                    <a:pt x="771" y="999"/>
                  </a:lnTo>
                  <a:lnTo>
                    <a:pt x="773" y="1001"/>
                  </a:lnTo>
                  <a:lnTo>
                    <a:pt x="773" y="1001"/>
                  </a:lnTo>
                  <a:lnTo>
                    <a:pt x="776" y="1001"/>
                  </a:lnTo>
                  <a:lnTo>
                    <a:pt x="776" y="1004"/>
                  </a:lnTo>
                  <a:lnTo>
                    <a:pt x="776" y="1004"/>
                  </a:lnTo>
                  <a:lnTo>
                    <a:pt x="776" y="1006"/>
                  </a:lnTo>
                  <a:lnTo>
                    <a:pt x="776" y="1008"/>
                  </a:lnTo>
                  <a:lnTo>
                    <a:pt x="780" y="1013"/>
                  </a:lnTo>
                  <a:lnTo>
                    <a:pt x="785" y="1016"/>
                  </a:lnTo>
                  <a:lnTo>
                    <a:pt x="783" y="1018"/>
                  </a:lnTo>
                  <a:lnTo>
                    <a:pt x="778" y="1018"/>
                  </a:lnTo>
                  <a:lnTo>
                    <a:pt x="773" y="1018"/>
                  </a:lnTo>
                  <a:lnTo>
                    <a:pt x="769" y="1016"/>
                  </a:lnTo>
                  <a:lnTo>
                    <a:pt x="769" y="1018"/>
                  </a:lnTo>
                  <a:lnTo>
                    <a:pt x="771" y="1018"/>
                  </a:lnTo>
                  <a:lnTo>
                    <a:pt x="778" y="1020"/>
                  </a:lnTo>
                  <a:lnTo>
                    <a:pt x="780" y="1023"/>
                  </a:lnTo>
                  <a:lnTo>
                    <a:pt x="787" y="1027"/>
                  </a:lnTo>
                  <a:lnTo>
                    <a:pt x="795" y="1034"/>
                  </a:lnTo>
                  <a:lnTo>
                    <a:pt x="799" y="1042"/>
                  </a:lnTo>
                  <a:lnTo>
                    <a:pt x="802" y="1042"/>
                  </a:lnTo>
                  <a:lnTo>
                    <a:pt x="809" y="1046"/>
                  </a:lnTo>
                  <a:lnTo>
                    <a:pt x="811" y="1046"/>
                  </a:lnTo>
                  <a:lnTo>
                    <a:pt x="816" y="1046"/>
                  </a:lnTo>
                  <a:lnTo>
                    <a:pt x="821" y="1049"/>
                  </a:lnTo>
                  <a:lnTo>
                    <a:pt x="823" y="1049"/>
                  </a:lnTo>
                  <a:lnTo>
                    <a:pt x="832" y="1051"/>
                  </a:lnTo>
                  <a:lnTo>
                    <a:pt x="842" y="1053"/>
                  </a:lnTo>
                  <a:lnTo>
                    <a:pt x="847" y="1058"/>
                  </a:lnTo>
                  <a:lnTo>
                    <a:pt x="849" y="1056"/>
                  </a:lnTo>
                  <a:lnTo>
                    <a:pt x="849" y="1053"/>
                  </a:lnTo>
                  <a:lnTo>
                    <a:pt x="851" y="1053"/>
                  </a:lnTo>
                  <a:lnTo>
                    <a:pt x="851" y="1051"/>
                  </a:lnTo>
                  <a:lnTo>
                    <a:pt x="854" y="1051"/>
                  </a:lnTo>
                  <a:lnTo>
                    <a:pt x="854" y="1051"/>
                  </a:lnTo>
                  <a:lnTo>
                    <a:pt x="856" y="1051"/>
                  </a:lnTo>
                  <a:lnTo>
                    <a:pt x="861" y="1051"/>
                  </a:lnTo>
                  <a:lnTo>
                    <a:pt x="863" y="1053"/>
                  </a:lnTo>
                  <a:lnTo>
                    <a:pt x="866" y="1056"/>
                  </a:lnTo>
                  <a:lnTo>
                    <a:pt x="870" y="1063"/>
                  </a:lnTo>
                  <a:lnTo>
                    <a:pt x="873" y="1070"/>
                  </a:lnTo>
                  <a:lnTo>
                    <a:pt x="873" y="1075"/>
                  </a:lnTo>
                  <a:lnTo>
                    <a:pt x="877" y="1084"/>
                  </a:lnTo>
                  <a:lnTo>
                    <a:pt x="873" y="1082"/>
                  </a:lnTo>
                  <a:lnTo>
                    <a:pt x="868" y="1075"/>
                  </a:lnTo>
                  <a:lnTo>
                    <a:pt x="866" y="1072"/>
                  </a:lnTo>
                  <a:lnTo>
                    <a:pt x="866" y="1075"/>
                  </a:lnTo>
                  <a:lnTo>
                    <a:pt x="873" y="1082"/>
                  </a:lnTo>
                  <a:lnTo>
                    <a:pt x="873" y="1087"/>
                  </a:lnTo>
                  <a:lnTo>
                    <a:pt x="873" y="1089"/>
                  </a:lnTo>
                  <a:lnTo>
                    <a:pt x="875" y="1094"/>
                  </a:lnTo>
                  <a:lnTo>
                    <a:pt x="880" y="1098"/>
                  </a:lnTo>
                  <a:lnTo>
                    <a:pt x="880" y="1106"/>
                  </a:lnTo>
                  <a:lnTo>
                    <a:pt x="882" y="1113"/>
                  </a:lnTo>
                  <a:lnTo>
                    <a:pt x="884" y="1117"/>
                  </a:lnTo>
                  <a:lnTo>
                    <a:pt x="894" y="1127"/>
                  </a:lnTo>
                  <a:lnTo>
                    <a:pt x="896" y="1129"/>
                  </a:lnTo>
                  <a:lnTo>
                    <a:pt x="903" y="1132"/>
                  </a:lnTo>
                  <a:lnTo>
                    <a:pt x="908" y="1134"/>
                  </a:lnTo>
                  <a:lnTo>
                    <a:pt x="913" y="1136"/>
                  </a:lnTo>
                  <a:lnTo>
                    <a:pt x="915" y="1134"/>
                  </a:lnTo>
                  <a:lnTo>
                    <a:pt x="918" y="1132"/>
                  </a:lnTo>
                  <a:lnTo>
                    <a:pt x="925" y="1132"/>
                  </a:lnTo>
                  <a:lnTo>
                    <a:pt x="936" y="1134"/>
                  </a:lnTo>
                  <a:lnTo>
                    <a:pt x="944" y="1136"/>
                  </a:lnTo>
                  <a:lnTo>
                    <a:pt x="944" y="1134"/>
                  </a:lnTo>
                  <a:lnTo>
                    <a:pt x="941" y="1134"/>
                  </a:lnTo>
                  <a:lnTo>
                    <a:pt x="939" y="1134"/>
                  </a:lnTo>
                  <a:lnTo>
                    <a:pt x="939" y="1132"/>
                  </a:lnTo>
                  <a:lnTo>
                    <a:pt x="939" y="1129"/>
                  </a:lnTo>
                  <a:lnTo>
                    <a:pt x="939" y="1129"/>
                  </a:lnTo>
                  <a:lnTo>
                    <a:pt x="936" y="1129"/>
                  </a:lnTo>
                  <a:lnTo>
                    <a:pt x="934" y="1129"/>
                  </a:lnTo>
                  <a:lnTo>
                    <a:pt x="932" y="1127"/>
                  </a:lnTo>
                  <a:lnTo>
                    <a:pt x="934" y="1124"/>
                  </a:lnTo>
                  <a:lnTo>
                    <a:pt x="934" y="1124"/>
                  </a:lnTo>
                  <a:lnTo>
                    <a:pt x="936" y="1120"/>
                  </a:lnTo>
                  <a:lnTo>
                    <a:pt x="939" y="1122"/>
                  </a:lnTo>
                  <a:lnTo>
                    <a:pt x="941" y="1124"/>
                  </a:lnTo>
                  <a:lnTo>
                    <a:pt x="944" y="1124"/>
                  </a:lnTo>
                  <a:lnTo>
                    <a:pt x="944" y="1122"/>
                  </a:lnTo>
                  <a:lnTo>
                    <a:pt x="946" y="1124"/>
                  </a:lnTo>
                  <a:lnTo>
                    <a:pt x="946" y="1127"/>
                  </a:lnTo>
                  <a:lnTo>
                    <a:pt x="948" y="1127"/>
                  </a:lnTo>
                  <a:lnTo>
                    <a:pt x="951" y="1127"/>
                  </a:lnTo>
                  <a:lnTo>
                    <a:pt x="953" y="1129"/>
                  </a:lnTo>
                  <a:lnTo>
                    <a:pt x="951" y="1132"/>
                  </a:lnTo>
                  <a:lnTo>
                    <a:pt x="953" y="1132"/>
                  </a:lnTo>
                  <a:lnTo>
                    <a:pt x="953" y="1136"/>
                  </a:lnTo>
                  <a:lnTo>
                    <a:pt x="951" y="1134"/>
                  </a:lnTo>
                  <a:lnTo>
                    <a:pt x="946" y="1134"/>
                  </a:lnTo>
                  <a:lnTo>
                    <a:pt x="944" y="1134"/>
                  </a:lnTo>
                  <a:lnTo>
                    <a:pt x="946" y="1136"/>
                  </a:lnTo>
                  <a:lnTo>
                    <a:pt x="951" y="1136"/>
                  </a:lnTo>
                  <a:lnTo>
                    <a:pt x="955" y="1139"/>
                  </a:lnTo>
                  <a:lnTo>
                    <a:pt x="960" y="1143"/>
                  </a:lnTo>
                  <a:lnTo>
                    <a:pt x="965" y="1150"/>
                  </a:lnTo>
                  <a:lnTo>
                    <a:pt x="974" y="1155"/>
                  </a:lnTo>
                  <a:lnTo>
                    <a:pt x="979" y="1165"/>
                  </a:lnTo>
                  <a:lnTo>
                    <a:pt x="984" y="1169"/>
                  </a:lnTo>
                  <a:lnTo>
                    <a:pt x="986" y="1177"/>
                  </a:lnTo>
                  <a:lnTo>
                    <a:pt x="986" y="1184"/>
                  </a:lnTo>
                  <a:lnTo>
                    <a:pt x="984" y="1198"/>
                  </a:lnTo>
                  <a:lnTo>
                    <a:pt x="984" y="1200"/>
                  </a:lnTo>
                  <a:lnTo>
                    <a:pt x="986" y="1200"/>
                  </a:lnTo>
                  <a:lnTo>
                    <a:pt x="991" y="1193"/>
                  </a:lnTo>
                  <a:lnTo>
                    <a:pt x="993" y="1193"/>
                  </a:lnTo>
                  <a:lnTo>
                    <a:pt x="996" y="1193"/>
                  </a:lnTo>
                  <a:lnTo>
                    <a:pt x="998" y="1195"/>
                  </a:lnTo>
                  <a:lnTo>
                    <a:pt x="998" y="1193"/>
                  </a:lnTo>
                  <a:lnTo>
                    <a:pt x="998" y="1193"/>
                  </a:lnTo>
                  <a:lnTo>
                    <a:pt x="996" y="1193"/>
                  </a:lnTo>
                  <a:lnTo>
                    <a:pt x="996" y="1191"/>
                  </a:lnTo>
                  <a:lnTo>
                    <a:pt x="1000" y="1193"/>
                  </a:lnTo>
                  <a:lnTo>
                    <a:pt x="1003" y="1200"/>
                  </a:lnTo>
                  <a:lnTo>
                    <a:pt x="1005" y="1198"/>
                  </a:lnTo>
                  <a:lnTo>
                    <a:pt x="1005" y="1195"/>
                  </a:lnTo>
                  <a:lnTo>
                    <a:pt x="1007" y="1195"/>
                  </a:lnTo>
                  <a:lnTo>
                    <a:pt x="1007" y="1195"/>
                  </a:lnTo>
                  <a:lnTo>
                    <a:pt x="1010" y="1193"/>
                  </a:lnTo>
                  <a:lnTo>
                    <a:pt x="1026" y="1181"/>
                  </a:lnTo>
                  <a:lnTo>
                    <a:pt x="1043" y="1167"/>
                  </a:lnTo>
                  <a:lnTo>
                    <a:pt x="1059" y="1153"/>
                  </a:lnTo>
                  <a:lnTo>
                    <a:pt x="1076" y="1139"/>
                  </a:lnTo>
                  <a:lnTo>
                    <a:pt x="1085" y="1132"/>
                  </a:lnTo>
                  <a:lnTo>
                    <a:pt x="1093" y="1124"/>
                  </a:lnTo>
                  <a:lnTo>
                    <a:pt x="1102" y="1117"/>
                  </a:lnTo>
                  <a:lnTo>
                    <a:pt x="1111" y="1110"/>
                  </a:lnTo>
                  <a:lnTo>
                    <a:pt x="1111" y="1108"/>
                  </a:lnTo>
                  <a:lnTo>
                    <a:pt x="1111" y="1106"/>
                  </a:lnTo>
                  <a:lnTo>
                    <a:pt x="1111" y="1101"/>
                  </a:lnTo>
                  <a:lnTo>
                    <a:pt x="1111" y="1096"/>
                  </a:lnTo>
                  <a:lnTo>
                    <a:pt x="1114" y="1091"/>
                  </a:lnTo>
                  <a:lnTo>
                    <a:pt x="1114" y="1087"/>
                  </a:lnTo>
                  <a:lnTo>
                    <a:pt x="1116" y="1082"/>
                  </a:lnTo>
                  <a:lnTo>
                    <a:pt x="1119" y="1077"/>
                  </a:lnTo>
                  <a:lnTo>
                    <a:pt x="1119" y="1077"/>
                  </a:lnTo>
                  <a:close/>
                  <a:moveTo>
                    <a:pt x="998" y="1200"/>
                  </a:moveTo>
                  <a:lnTo>
                    <a:pt x="993" y="1198"/>
                  </a:lnTo>
                  <a:lnTo>
                    <a:pt x="991" y="1198"/>
                  </a:lnTo>
                  <a:lnTo>
                    <a:pt x="988" y="1200"/>
                  </a:lnTo>
                  <a:lnTo>
                    <a:pt x="988" y="1210"/>
                  </a:lnTo>
                  <a:lnTo>
                    <a:pt x="988" y="1212"/>
                  </a:lnTo>
                  <a:lnTo>
                    <a:pt x="988" y="1212"/>
                  </a:lnTo>
                  <a:lnTo>
                    <a:pt x="991" y="1210"/>
                  </a:lnTo>
                  <a:lnTo>
                    <a:pt x="996" y="1207"/>
                  </a:lnTo>
                  <a:lnTo>
                    <a:pt x="998" y="1207"/>
                  </a:lnTo>
                  <a:lnTo>
                    <a:pt x="1000" y="1205"/>
                  </a:lnTo>
                  <a:lnTo>
                    <a:pt x="1000" y="1205"/>
                  </a:lnTo>
                  <a:lnTo>
                    <a:pt x="1000" y="1205"/>
                  </a:lnTo>
                  <a:lnTo>
                    <a:pt x="998" y="1200"/>
                  </a:lnTo>
                  <a:lnTo>
                    <a:pt x="998" y="1200"/>
                  </a:lnTo>
                  <a:close/>
                  <a:moveTo>
                    <a:pt x="981" y="1205"/>
                  </a:moveTo>
                  <a:lnTo>
                    <a:pt x="981" y="1207"/>
                  </a:lnTo>
                  <a:lnTo>
                    <a:pt x="981" y="1210"/>
                  </a:lnTo>
                  <a:lnTo>
                    <a:pt x="977" y="1217"/>
                  </a:lnTo>
                  <a:lnTo>
                    <a:pt x="977" y="1219"/>
                  </a:lnTo>
                  <a:lnTo>
                    <a:pt x="977" y="1219"/>
                  </a:lnTo>
                  <a:lnTo>
                    <a:pt x="977" y="1219"/>
                  </a:lnTo>
                  <a:lnTo>
                    <a:pt x="977" y="1217"/>
                  </a:lnTo>
                  <a:lnTo>
                    <a:pt x="979" y="1217"/>
                  </a:lnTo>
                  <a:lnTo>
                    <a:pt x="979" y="1217"/>
                  </a:lnTo>
                  <a:lnTo>
                    <a:pt x="979" y="1217"/>
                  </a:lnTo>
                  <a:lnTo>
                    <a:pt x="979" y="1214"/>
                  </a:lnTo>
                  <a:lnTo>
                    <a:pt x="981" y="1214"/>
                  </a:lnTo>
                  <a:lnTo>
                    <a:pt x="981" y="1212"/>
                  </a:lnTo>
                  <a:lnTo>
                    <a:pt x="984" y="1207"/>
                  </a:lnTo>
                  <a:lnTo>
                    <a:pt x="984" y="1205"/>
                  </a:lnTo>
                  <a:lnTo>
                    <a:pt x="981" y="1205"/>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9" name="Freeform 12"/>
            <p:cNvSpPr>
              <a:spLocks noEditPoints="1"/>
            </p:cNvSpPr>
            <p:nvPr/>
          </p:nvSpPr>
          <p:spPr bwMode="auto">
            <a:xfrm>
              <a:off x="4233863" y="2497138"/>
              <a:ext cx="1092200" cy="1371600"/>
            </a:xfrm>
            <a:custGeom>
              <a:avLst/>
              <a:gdLst>
                <a:gd name="T0" fmla="*/ 648 w 688"/>
                <a:gd name="T1" fmla="*/ 720 h 864"/>
                <a:gd name="T2" fmla="*/ 634 w 688"/>
                <a:gd name="T3" fmla="*/ 691 h 864"/>
                <a:gd name="T4" fmla="*/ 617 w 688"/>
                <a:gd name="T5" fmla="*/ 661 h 864"/>
                <a:gd name="T6" fmla="*/ 601 w 688"/>
                <a:gd name="T7" fmla="*/ 618 h 864"/>
                <a:gd name="T8" fmla="*/ 589 w 688"/>
                <a:gd name="T9" fmla="*/ 556 h 864"/>
                <a:gd name="T10" fmla="*/ 551 w 688"/>
                <a:gd name="T11" fmla="*/ 507 h 864"/>
                <a:gd name="T12" fmla="*/ 501 w 688"/>
                <a:gd name="T13" fmla="*/ 526 h 864"/>
                <a:gd name="T14" fmla="*/ 475 w 688"/>
                <a:gd name="T15" fmla="*/ 485 h 864"/>
                <a:gd name="T16" fmla="*/ 445 w 688"/>
                <a:gd name="T17" fmla="*/ 440 h 864"/>
                <a:gd name="T18" fmla="*/ 421 w 688"/>
                <a:gd name="T19" fmla="*/ 414 h 864"/>
                <a:gd name="T20" fmla="*/ 393 w 688"/>
                <a:gd name="T21" fmla="*/ 348 h 864"/>
                <a:gd name="T22" fmla="*/ 426 w 688"/>
                <a:gd name="T23" fmla="*/ 272 h 864"/>
                <a:gd name="T24" fmla="*/ 371 w 688"/>
                <a:gd name="T25" fmla="*/ 230 h 864"/>
                <a:gd name="T26" fmla="*/ 359 w 688"/>
                <a:gd name="T27" fmla="*/ 206 h 864"/>
                <a:gd name="T28" fmla="*/ 291 w 688"/>
                <a:gd name="T29" fmla="*/ 171 h 864"/>
                <a:gd name="T30" fmla="*/ 265 w 688"/>
                <a:gd name="T31" fmla="*/ 78 h 864"/>
                <a:gd name="T32" fmla="*/ 210 w 688"/>
                <a:gd name="T33" fmla="*/ 21 h 864"/>
                <a:gd name="T34" fmla="*/ 163 w 688"/>
                <a:gd name="T35" fmla="*/ 17 h 864"/>
                <a:gd name="T36" fmla="*/ 123 w 688"/>
                <a:gd name="T37" fmla="*/ 81 h 864"/>
                <a:gd name="T38" fmla="*/ 59 w 688"/>
                <a:gd name="T39" fmla="*/ 154 h 864"/>
                <a:gd name="T40" fmla="*/ 45 w 688"/>
                <a:gd name="T41" fmla="*/ 149 h 864"/>
                <a:gd name="T42" fmla="*/ 26 w 688"/>
                <a:gd name="T43" fmla="*/ 166 h 864"/>
                <a:gd name="T44" fmla="*/ 0 w 688"/>
                <a:gd name="T45" fmla="*/ 201 h 864"/>
                <a:gd name="T46" fmla="*/ 2 w 688"/>
                <a:gd name="T47" fmla="*/ 249 h 864"/>
                <a:gd name="T48" fmla="*/ 24 w 688"/>
                <a:gd name="T49" fmla="*/ 256 h 864"/>
                <a:gd name="T50" fmla="*/ 9 w 688"/>
                <a:gd name="T51" fmla="*/ 272 h 864"/>
                <a:gd name="T52" fmla="*/ 40 w 688"/>
                <a:gd name="T53" fmla="*/ 270 h 864"/>
                <a:gd name="T54" fmla="*/ 88 w 688"/>
                <a:gd name="T55" fmla="*/ 263 h 864"/>
                <a:gd name="T56" fmla="*/ 92 w 688"/>
                <a:gd name="T57" fmla="*/ 265 h 864"/>
                <a:gd name="T58" fmla="*/ 76 w 688"/>
                <a:gd name="T59" fmla="*/ 291 h 864"/>
                <a:gd name="T60" fmla="*/ 69 w 688"/>
                <a:gd name="T61" fmla="*/ 305 h 864"/>
                <a:gd name="T62" fmla="*/ 90 w 688"/>
                <a:gd name="T63" fmla="*/ 303 h 864"/>
                <a:gd name="T64" fmla="*/ 99 w 688"/>
                <a:gd name="T65" fmla="*/ 287 h 864"/>
                <a:gd name="T66" fmla="*/ 114 w 688"/>
                <a:gd name="T67" fmla="*/ 310 h 864"/>
                <a:gd name="T68" fmla="*/ 140 w 688"/>
                <a:gd name="T69" fmla="*/ 324 h 864"/>
                <a:gd name="T70" fmla="*/ 177 w 688"/>
                <a:gd name="T71" fmla="*/ 355 h 864"/>
                <a:gd name="T72" fmla="*/ 182 w 688"/>
                <a:gd name="T73" fmla="*/ 355 h 864"/>
                <a:gd name="T74" fmla="*/ 218 w 688"/>
                <a:gd name="T75" fmla="*/ 372 h 864"/>
                <a:gd name="T76" fmla="*/ 222 w 688"/>
                <a:gd name="T77" fmla="*/ 384 h 864"/>
                <a:gd name="T78" fmla="*/ 220 w 688"/>
                <a:gd name="T79" fmla="*/ 398 h 864"/>
                <a:gd name="T80" fmla="*/ 189 w 688"/>
                <a:gd name="T81" fmla="*/ 374 h 864"/>
                <a:gd name="T82" fmla="*/ 234 w 688"/>
                <a:gd name="T83" fmla="*/ 426 h 864"/>
                <a:gd name="T84" fmla="*/ 244 w 688"/>
                <a:gd name="T85" fmla="*/ 405 h 864"/>
                <a:gd name="T86" fmla="*/ 236 w 688"/>
                <a:gd name="T87" fmla="*/ 433 h 864"/>
                <a:gd name="T88" fmla="*/ 260 w 688"/>
                <a:gd name="T89" fmla="*/ 471 h 864"/>
                <a:gd name="T90" fmla="*/ 272 w 688"/>
                <a:gd name="T91" fmla="*/ 466 h 864"/>
                <a:gd name="T92" fmla="*/ 298 w 688"/>
                <a:gd name="T93" fmla="*/ 485 h 864"/>
                <a:gd name="T94" fmla="*/ 322 w 688"/>
                <a:gd name="T95" fmla="*/ 481 h 864"/>
                <a:gd name="T96" fmla="*/ 329 w 688"/>
                <a:gd name="T97" fmla="*/ 511 h 864"/>
                <a:gd name="T98" fmla="*/ 284 w 688"/>
                <a:gd name="T99" fmla="*/ 485 h 864"/>
                <a:gd name="T100" fmla="*/ 348 w 688"/>
                <a:gd name="T101" fmla="*/ 537 h 864"/>
                <a:gd name="T102" fmla="*/ 447 w 688"/>
                <a:gd name="T103" fmla="*/ 642 h 864"/>
                <a:gd name="T104" fmla="*/ 492 w 688"/>
                <a:gd name="T105" fmla="*/ 687 h 864"/>
                <a:gd name="T106" fmla="*/ 513 w 688"/>
                <a:gd name="T107" fmla="*/ 729 h 864"/>
                <a:gd name="T108" fmla="*/ 587 w 688"/>
                <a:gd name="T109" fmla="*/ 788 h 864"/>
                <a:gd name="T110" fmla="*/ 627 w 688"/>
                <a:gd name="T111" fmla="*/ 845 h 864"/>
                <a:gd name="T112" fmla="*/ 643 w 688"/>
                <a:gd name="T113" fmla="*/ 848 h 864"/>
                <a:gd name="T114" fmla="*/ 674 w 688"/>
                <a:gd name="T115" fmla="*/ 831 h 864"/>
                <a:gd name="T116" fmla="*/ 665 w 688"/>
                <a:gd name="T117" fmla="*/ 814 h 864"/>
                <a:gd name="T118" fmla="*/ 674 w 688"/>
                <a:gd name="T119" fmla="*/ 784 h 864"/>
                <a:gd name="T120" fmla="*/ 688 w 688"/>
                <a:gd name="T121" fmla="*/ 750 h 864"/>
                <a:gd name="T122" fmla="*/ 102 w 688"/>
                <a:gd name="T123" fmla="*/ 32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8" h="864">
                  <a:moveTo>
                    <a:pt x="688" y="750"/>
                  </a:moveTo>
                  <a:lnTo>
                    <a:pt x="688" y="746"/>
                  </a:lnTo>
                  <a:lnTo>
                    <a:pt x="688" y="741"/>
                  </a:lnTo>
                  <a:lnTo>
                    <a:pt x="688" y="736"/>
                  </a:lnTo>
                  <a:lnTo>
                    <a:pt x="681" y="736"/>
                  </a:lnTo>
                  <a:lnTo>
                    <a:pt x="674" y="736"/>
                  </a:lnTo>
                  <a:lnTo>
                    <a:pt x="667" y="736"/>
                  </a:lnTo>
                  <a:lnTo>
                    <a:pt x="660" y="734"/>
                  </a:lnTo>
                  <a:lnTo>
                    <a:pt x="657" y="729"/>
                  </a:lnTo>
                  <a:lnTo>
                    <a:pt x="655" y="727"/>
                  </a:lnTo>
                  <a:lnTo>
                    <a:pt x="653" y="724"/>
                  </a:lnTo>
                  <a:lnTo>
                    <a:pt x="650" y="722"/>
                  </a:lnTo>
                  <a:lnTo>
                    <a:pt x="648" y="720"/>
                  </a:lnTo>
                  <a:lnTo>
                    <a:pt x="648" y="720"/>
                  </a:lnTo>
                  <a:lnTo>
                    <a:pt x="648" y="717"/>
                  </a:lnTo>
                  <a:lnTo>
                    <a:pt x="646" y="715"/>
                  </a:lnTo>
                  <a:lnTo>
                    <a:pt x="643" y="715"/>
                  </a:lnTo>
                  <a:lnTo>
                    <a:pt x="641" y="713"/>
                  </a:lnTo>
                  <a:lnTo>
                    <a:pt x="639" y="710"/>
                  </a:lnTo>
                  <a:lnTo>
                    <a:pt x="636" y="708"/>
                  </a:lnTo>
                  <a:lnTo>
                    <a:pt x="636" y="706"/>
                  </a:lnTo>
                  <a:lnTo>
                    <a:pt x="636" y="703"/>
                  </a:lnTo>
                  <a:lnTo>
                    <a:pt x="636" y="701"/>
                  </a:lnTo>
                  <a:lnTo>
                    <a:pt x="636" y="698"/>
                  </a:lnTo>
                  <a:lnTo>
                    <a:pt x="634" y="698"/>
                  </a:lnTo>
                  <a:lnTo>
                    <a:pt x="634" y="696"/>
                  </a:lnTo>
                  <a:lnTo>
                    <a:pt x="631" y="694"/>
                  </a:lnTo>
                  <a:lnTo>
                    <a:pt x="634" y="691"/>
                  </a:lnTo>
                  <a:lnTo>
                    <a:pt x="634" y="689"/>
                  </a:lnTo>
                  <a:lnTo>
                    <a:pt x="634" y="687"/>
                  </a:lnTo>
                  <a:lnTo>
                    <a:pt x="634" y="684"/>
                  </a:lnTo>
                  <a:lnTo>
                    <a:pt x="631" y="684"/>
                  </a:lnTo>
                  <a:lnTo>
                    <a:pt x="631" y="682"/>
                  </a:lnTo>
                  <a:lnTo>
                    <a:pt x="631" y="679"/>
                  </a:lnTo>
                  <a:lnTo>
                    <a:pt x="631" y="679"/>
                  </a:lnTo>
                  <a:lnTo>
                    <a:pt x="631" y="677"/>
                  </a:lnTo>
                  <a:lnTo>
                    <a:pt x="631" y="672"/>
                  </a:lnTo>
                  <a:lnTo>
                    <a:pt x="627" y="670"/>
                  </a:lnTo>
                  <a:lnTo>
                    <a:pt x="624" y="665"/>
                  </a:lnTo>
                  <a:lnTo>
                    <a:pt x="624" y="661"/>
                  </a:lnTo>
                  <a:lnTo>
                    <a:pt x="622" y="661"/>
                  </a:lnTo>
                  <a:lnTo>
                    <a:pt x="617" y="661"/>
                  </a:lnTo>
                  <a:lnTo>
                    <a:pt x="615" y="661"/>
                  </a:lnTo>
                  <a:lnTo>
                    <a:pt x="613" y="658"/>
                  </a:lnTo>
                  <a:lnTo>
                    <a:pt x="610" y="656"/>
                  </a:lnTo>
                  <a:lnTo>
                    <a:pt x="608" y="651"/>
                  </a:lnTo>
                  <a:lnTo>
                    <a:pt x="608" y="649"/>
                  </a:lnTo>
                  <a:lnTo>
                    <a:pt x="608" y="644"/>
                  </a:lnTo>
                  <a:lnTo>
                    <a:pt x="605" y="639"/>
                  </a:lnTo>
                  <a:lnTo>
                    <a:pt x="603" y="637"/>
                  </a:lnTo>
                  <a:lnTo>
                    <a:pt x="603" y="635"/>
                  </a:lnTo>
                  <a:lnTo>
                    <a:pt x="601" y="632"/>
                  </a:lnTo>
                  <a:lnTo>
                    <a:pt x="601" y="627"/>
                  </a:lnTo>
                  <a:lnTo>
                    <a:pt x="601" y="625"/>
                  </a:lnTo>
                  <a:lnTo>
                    <a:pt x="601" y="623"/>
                  </a:lnTo>
                  <a:lnTo>
                    <a:pt x="601" y="618"/>
                  </a:lnTo>
                  <a:lnTo>
                    <a:pt x="598" y="611"/>
                  </a:lnTo>
                  <a:lnTo>
                    <a:pt x="598" y="604"/>
                  </a:lnTo>
                  <a:lnTo>
                    <a:pt x="596" y="597"/>
                  </a:lnTo>
                  <a:lnTo>
                    <a:pt x="598" y="590"/>
                  </a:lnTo>
                  <a:lnTo>
                    <a:pt x="601" y="582"/>
                  </a:lnTo>
                  <a:lnTo>
                    <a:pt x="603" y="578"/>
                  </a:lnTo>
                  <a:lnTo>
                    <a:pt x="605" y="573"/>
                  </a:lnTo>
                  <a:lnTo>
                    <a:pt x="608" y="566"/>
                  </a:lnTo>
                  <a:lnTo>
                    <a:pt x="603" y="568"/>
                  </a:lnTo>
                  <a:lnTo>
                    <a:pt x="598" y="568"/>
                  </a:lnTo>
                  <a:lnTo>
                    <a:pt x="596" y="568"/>
                  </a:lnTo>
                  <a:lnTo>
                    <a:pt x="594" y="563"/>
                  </a:lnTo>
                  <a:lnTo>
                    <a:pt x="589" y="561"/>
                  </a:lnTo>
                  <a:lnTo>
                    <a:pt x="589" y="556"/>
                  </a:lnTo>
                  <a:lnTo>
                    <a:pt x="587" y="552"/>
                  </a:lnTo>
                  <a:lnTo>
                    <a:pt x="584" y="547"/>
                  </a:lnTo>
                  <a:lnTo>
                    <a:pt x="582" y="540"/>
                  </a:lnTo>
                  <a:lnTo>
                    <a:pt x="579" y="535"/>
                  </a:lnTo>
                  <a:lnTo>
                    <a:pt x="577" y="530"/>
                  </a:lnTo>
                  <a:lnTo>
                    <a:pt x="575" y="526"/>
                  </a:lnTo>
                  <a:lnTo>
                    <a:pt x="570" y="521"/>
                  </a:lnTo>
                  <a:lnTo>
                    <a:pt x="565" y="519"/>
                  </a:lnTo>
                  <a:lnTo>
                    <a:pt x="563" y="514"/>
                  </a:lnTo>
                  <a:lnTo>
                    <a:pt x="558" y="511"/>
                  </a:lnTo>
                  <a:lnTo>
                    <a:pt x="556" y="509"/>
                  </a:lnTo>
                  <a:lnTo>
                    <a:pt x="553" y="509"/>
                  </a:lnTo>
                  <a:lnTo>
                    <a:pt x="553" y="507"/>
                  </a:lnTo>
                  <a:lnTo>
                    <a:pt x="551" y="507"/>
                  </a:lnTo>
                  <a:lnTo>
                    <a:pt x="544" y="504"/>
                  </a:lnTo>
                  <a:lnTo>
                    <a:pt x="537" y="507"/>
                  </a:lnTo>
                  <a:lnTo>
                    <a:pt x="532" y="509"/>
                  </a:lnTo>
                  <a:lnTo>
                    <a:pt x="525" y="514"/>
                  </a:lnTo>
                  <a:lnTo>
                    <a:pt x="523" y="516"/>
                  </a:lnTo>
                  <a:lnTo>
                    <a:pt x="523" y="519"/>
                  </a:lnTo>
                  <a:lnTo>
                    <a:pt x="520" y="521"/>
                  </a:lnTo>
                  <a:lnTo>
                    <a:pt x="518" y="523"/>
                  </a:lnTo>
                  <a:lnTo>
                    <a:pt x="516" y="526"/>
                  </a:lnTo>
                  <a:lnTo>
                    <a:pt x="513" y="526"/>
                  </a:lnTo>
                  <a:lnTo>
                    <a:pt x="508" y="526"/>
                  </a:lnTo>
                  <a:lnTo>
                    <a:pt x="506" y="526"/>
                  </a:lnTo>
                  <a:lnTo>
                    <a:pt x="504" y="526"/>
                  </a:lnTo>
                  <a:lnTo>
                    <a:pt x="501" y="526"/>
                  </a:lnTo>
                  <a:lnTo>
                    <a:pt x="497" y="523"/>
                  </a:lnTo>
                  <a:lnTo>
                    <a:pt x="494" y="521"/>
                  </a:lnTo>
                  <a:lnTo>
                    <a:pt x="492" y="519"/>
                  </a:lnTo>
                  <a:lnTo>
                    <a:pt x="490" y="516"/>
                  </a:lnTo>
                  <a:lnTo>
                    <a:pt x="485" y="514"/>
                  </a:lnTo>
                  <a:lnTo>
                    <a:pt x="482" y="509"/>
                  </a:lnTo>
                  <a:lnTo>
                    <a:pt x="480" y="507"/>
                  </a:lnTo>
                  <a:lnTo>
                    <a:pt x="480" y="504"/>
                  </a:lnTo>
                  <a:lnTo>
                    <a:pt x="480" y="502"/>
                  </a:lnTo>
                  <a:lnTo>
                    <a:pt x="480" y="500"/>
                  </a:lnTo>
                  <a:lnTo>
                    <a:pt x="480" y="495"/>
                  </a:lnTo>
                  <a:lnTo>
                    <a:pt x="480" y="492"/>
                  </a:lnTo>
                  <a:lnTo>
                    <a:pt x="478" y="488"/>
                  </a:lnTo>
                  <a:lnTo>
                    <a:pt x="475" y="485"/>
                  </a:lnTo>
                  <a:lnTo>
                    <a:pt x="475" y="483"/>
                  </a:lnTo>
                  <a:lnTo>
                    <a:pt x="475" y="481"/>
                  </a:lnTo>
                  <a:lnTo>
                    <a:pt x="473" y="478"/>
                  </a:lnTo>
                  <a:lnTo>
                    <a:pt x="473" y="476"/>
                  </a:lnTo>
                  <a:lnTo>
                    <a:pt x="471" y="474"/>
                  </a:lnTo>
                  <a:lnTo>
                    <a:pt x="468" y="471"/>
                  </a:lnTo>
                  <a:lnTo>
                    <a:pt x="468" y="469"/>
                  </a:lnTo>
                  <a:lnTo>
                    <a:pt x="466" y="466"/>
                  </a:lnTo>
                  <a:lnTo>
                    <a:pt x="461" y="462"/>
                  </a:lnTo>
                  <a:lnTo>
                    <a:pt x="459" y="455"/>
                  </a:lnTo>
                  <a:lnTo>
                    <a:pt x="456" y="448"/>
                  </a:lnTo>
                  <a:lnTo>
                    <a:pt x="449" y="443"/>
                  </a:lnTo>
                  <a:lnTo>
                    <a:pt x="447" y="443"/>
                  </a:lnTo>
                  <a:lnTo>
                    <a:pt x="445" y="440"/>
                  </a:lnTo>
                  <a:lnTo>
                    <a:pt x="442" y="436"/>
                  </a:lnTo>
                  <a:lnTo>
                    <a:pt x="440" y="433"/>
                  </a:lnTo>
                  <a:lnTo>
                    <a:pt x="438" y="431"/>
                  </a:lnTo>
                  <a:lnTo>
                    <a:pt x="435" y="431"/>
                  </a:lnTo>
                  <a:lnTo>
                    <a:pt x="433" y="431"/>
                  </a:lnTo>
                  <a:lnTo>
                    <a:pt x="430" y="431"/>
                  </a:lnTo>
                  <a:lnTo>
                    <a:pt x="428" y="431"/>
                  </a:lnTo>
                  <a:lnTo>
                    <a:pt x="426" y="429"/>
                  </a:lnTo>
                  <a:lnTo>
                    <a:pt x="423" y="429"/>
                  </a:lnTo>
                  <a:lnTo>
                    <a:pt x="421" y="424"/>
                  </a:lnTo>
                  <a:lnTo>
                    <a:pt x="421" y="421"/>
                  </a:lnTo>
                  <a:lnTo>
                    <a:pt x="421" y="419"/>
                  </a:lnTo>
                  <a:lnTo>
                    <a:pt x="421" y="417"/>
                  </a:lnTo>
                  <a:lnTo>
                    <a:pt x="421" y="414"/>
                  </a:lnTo>
                  <a:lnTo>
                    <a:pt x="419" y="414"/>
                  </a:lnTo>
                  <a:lnTo>
                    <a:pt x="414" y="412"/>
                  </a:lnTo>
                  <a:lnTo>
                    <a:pt x="412" y="412"/>
                  </a:lnTo>
                  <a:lnTo>
                    <a:pt x="409" y="410"/>
                  </a:lnTo>
                  <a:lnTo>
                    <a:pt x="407" y="407"/>
                  </a:lnTo>
                  <a:lnTo>
                    <a:pt x="407" y="403"/>
                  </a:lnTo>
                  <a:lnTo>
                    <a:pt x="404" y="400"/>
                  </a:lnTo>
                  <a:lnTo>
                    <a:pt x="404" y="395"/>
                  </a:lnTo>
                  <a:lnTo>
                    <a:pt x="402" y="388"/>
                  </a:lnTo>
                  <a:lnTo>
                    <a:pt x="400" y="381"/>
                  </a:lnTo>
                  <a:lnTo>
                    <a:pt x="397" y="374"/>
                  </a:lnTo>
                  <a:lnTo>
                    <a:pt x="395" y="365"/>
                  </a:lnTo>
                  <a:lnTo>
                    <a:pt x="393" y="358"/>
                  </a:lnTo>
                  <a:lnTo>
                    <a:pt x="393" y="348"/>
                  </a:lnTo>
                  <a:lnTo>
                    <a:pt x="393" y="339"/>
                  </a:lnTo>
                  <a:lnTo>
                    <a:pt x="395" y="332"/>
                  </a:lnTo>
                  <a:lnTo>
                    <a:pt x="395" y="322"/>
                  </a:lnTo>
                  <a:lnTo>
                    <a:pt x="397" y="313"/>
                  </a:lnTo>
                  <a:lnTo>
                    <a:pt x="400" y="305"/>
                  </a:lnTo>
                  <a:lnTo>
                    <a:pt x="404" y="298"/>
                  </a:lnTo>
                  <a:lnTo>
                    <a:pt x="407" y="296"/>
                  </a:lnTo>
                  <a:lnTo>
                    <a:pt x="409" y="291"/>
                  </a:lnTo>
                  <a:lnTo>
                    <a:pt x="412" y="289"/>
                  </a:lnTo>
                  <a:lnTo>
                    <a:pt x="414" y="284"/>
                  </a:lnTo>
                  <a:lnTo>
                    <a:pt x="416" y="282"/>
                  </a:lnTo>
                  <a:lnTo>
                    <a:pt x="419" y="277"/>
                  </a:lnTo>
                  <a:lnTo>
                    <a:pt x="421" y="275"/>
                  </a:lnTo>
                  <a:lnTo>
                    <a:pt x="426" y="272"/>
                  </a:lnTo>
                  <a:lnTo>
                    <a:pt x="419" y="268"/>
                  </a:lnTo>
                  <a:lnTo>
                    <a:pt x="414" y="265"/>
                  </a:lnTo>
                  <a:lnTo>
                    <a:pt x="409" y="261"/>
                  </a:lnTo>
                  <a:lnTo>
                    <a:pt x="404" y="258"/>
                  </a:lnTo>
                  <a:lnTo>
                    <a:pt x="402" y="256"/>
                  </a:lnTo>
                  <a:lnTo>
                    <a:pt x="397" y="251"/>
                  </a:lnTo>
                  <a:lnTo>
                    <a:pt x="395" y="246"/>
                  </a:lnTo>
                  <a:lnTo>
                    <a:pt x="393" y="244"/>
                  </a:lnTo>
                  <a:lnTo>
                    <a:pt x="388" y="239"/>
                  </a:lnTo>
                  <a:lnTo>
                    <a:pt x="383" y="237"/>
                  </a:lnTo>
                  <a:lnTo>
                    <a:pt x="378" y="234"/>
                  </a:lnTo>
                  <a:lnTo>
                    <a:pt x="374" y="232"/>
                  </a:lnTo>
                  <a:lnTo>
                    <a:pt x="371" y="232"/>
                  </a:lnTo>
                  <a:lnTo>
                    <a:pt x="371" y="230"/>
                  </a:lnTo>
                  <a:lnTo>
                    <a:pt x="369" y="230"/>
                  </a:lnTo>
                  <a:lnTo>
                    <a:pt x="369" y="227"/>
                  </a:lnTo>
                  <a:lnTo>
                    <a:pt x="369" y="225"/>
                  </a:lnTo>
                  <a:lnTo>
                    <a:pt x="369" y="220"/>
                  </a:lnTo>
                  <a:lnTo>
                    <a:pt x="369" y="218"/>
                  </a:lnTo>
                  <a:lnTo>
                    <a:pt x="367" y="216"/>
                  </a:lnTo>
                  <a:lnTo>
                    <a:pt x="367" y="213"/>
                  </a:lnTo>
                  <a:lnTo>
                    <a:pt x="364" y="213"/>
                  </a:lnTo>
                  <a:lnTo>
                    <a:pt x="362" y="213"/>
                  </a:lnTo>
                  <a:lnTo>
                    <a:pt x="359" y="211"/>
                  </a:lnTo>
                  <a:lnTo>
                    <a:pt x="359" y="211"/>
                  </a:lnTo>
                  <a:lnTo>
                    <a:pt x="359" y="208"/>
                  </a:lnTo>
                  <a:lnTo>
                    <a:pt x="359" y="208"/>
                  </a:lnTo>
                  <a:lnTo>
                    <a:pt x="359" y="206"/>
                  </a:lnTo>
                  <a:lnTo>
                    <a:pt x="359" y="204"/>
                  </a:lnTo>
                  <a:lnTo>
                    <a:pt x="357" y="201"/>
                  </a:lnTo>
                  <a:lnTo>
                    <a:pt x="357" y="197"/>
                  </a:lnTo>
                  <a:lnTo>
                    <a:pt x="357" y="194"/>
                  </a:lnTo>
                  <a:lnTo>
                    <a:pt x="355" y="190"/>
                  </a:lnTo>
                  <a:lnTo>
                    <a:pt x="352" y="185"/>
                  </a:lnTo>
                  <a:lnTo>
                    <a:pt x="348" y="182"/>
                  </a:lnTo>
                  <a:lnTo>
                    <a:pt x="343" y="180"/>
                  </a:lnTo>
                  <a:lnTo>
                    <a:pt x="319" y="175"/>
                  </a:lnTo>
                  <a:lnTo>
                    <a:pt x="310" y="173"/>
                  </a:lnTo>
                  <a:lnTo>
                    <a:pt x="298" y="171"/>
                  </a:lnTo>
                  <a:lnTo>
                    <a:pt x="296" y="171"/>
                  </a:lnTo>
                  <a:lnTo>
                    <a:pt x="293" y="171"/>
                  </a:lnTo>
                  <a:lnTo>
                    <a:pt x="291" y="171"/>
                  </a:lnTo>
                  <a:lnTo>
                    <a:pt x="291" y="168"/>
                  </a:lnTo>
                  <a:lnTo>
                    <a:pt x="284" y="168"/>
                  </a:lnTo>
                  <a:lnTo>
                    <a:pt x="281" y="166"/>
                  </a:lnTo>
                  <a:lnTo>
                    <a:pt x="281" y="163"/>
                  </a:lnTo>
                  <a:lnTo>
                    <a:pt x="279" y="159"/>
                  </a:lnTo>
                  <a:lnTo>
                    <a:pt x="279" y="149"/>
                  </a:lnTo>
                  <a:lnTo>
                    <a:pt x="277" y="142"/>
                  </a:lnTo>
                  <a:lnTo>
                    <a:pt x="277" y="133"/>
                  </a:lnTo>
                  <a:lnTo>
                    <a:pt x="274" y="126"/>
                  </a:lnTo>
                  <a:lnTo>
                    <a:pt x="274" y="114"/>
                  </a:lnTo>
                  <a:lnTo>
                    <a:pt x="274" y="102"/>
                  </a:lnTo>
                  <a:lnTo>
                    <a:pt x="272" y="92"/>
                  </a:lnTo>
                  <a:lnTo>
                    <a:pt x="270" y="83"/>
                  </a:lnTo>
                  <a:lnTo>
                    <a:pt x="265" y="78"/>
                  </a:lnTo>
                  <a:lnTo>
                    <a:pt x="263" y="76"/>
                  </a:lnTo>
                  <a:lnTo>
                    <a:pt x="258" y="71"/>
                  </a:lnTo>
                  <a:lnTo>
                    <a:pt x="255" y="66"/>
                  </a:lnTo>
                  <a:lnTo>
                    <a:pt x="251" y="62"/>
                  </a:lnTo>
                  <a:lnTo>
                    <a:pt x="248" y="57"/>
                  </a:lnTo>
                  <a:lnTo>
                    <a:pt x="244" y="50"/>
                  </a:lnTo>
                  <a:lnTo>
                    <a:pt x="241" y="45"/>
                  </a:lnTo>
                  <a:lnTo>
                    <a:pt x="241" y="40"/>
                  </a:lnTo>
                  <a:lnTo>
                    <a:pt x="241" y="36"/>
                  </a:lnTo>
                  <a:lnTo>
                    <a:pt x="241" y="31"/>
                  </a:lnTo>
                  <a:lnTo>
                    <a:pt x="236" y="29"/>
                  </a:lnTo>
                  <a:lnTo>
                    <a:pt x="227" y="26"/>
                  </a:lnTo>
                  <a:lnTo>
                    <a:pt x="218" y="26"/>
                  </a:lnTo>
                  <a:lnTo>
                    <a:pt x="210" y="21"/>
                  </a:lnTo>
                  <a:lnTo>
                    <a:pt x="203" y="14"/>
                  </a:lnTo>
                  <a:lnTo>
                    <a:pt x="203" y="10"/>
                  </a:lnTo>
                  <a:lnTo>
                    <a:pt x="201" y="7"/>
                  </a:lnTo>
                  <a:lnTo>
                    <a:pt x="199" y="5"/>
                  </a:lnTo>
                  <a:lnTo>
                    <a:pt x="194" y="5"/>
                  </a:lnTo>
                  <a:lnTo>
                    <a:pt x="192" y="5"/>
                  </a:lnTo>
                  <a:lnTo>
                    <a:pt x="187" y="5"/>
                  </a:lnTo>
                  <a:lnTo>
                    <a:pt x="182" y="5"/>
                  </a:lnTo>
                  <a:lnTo>
                    <a:pt x="180" y="0"/>
                  </a:lnTo>
                  <a:lnTo>
                    <a:pt x="177" y="5"/>
                  </a:lnTo>
                  <a:lnTo>
                    <a:pt x="173" y="12"/>
                  </a:lnTo>
                  <a:lnTo>
                    <a:pt x="168" y="14"/>
                  </a:lnTo>
                  <a:lnTo>
                    <a:pt x="166" y="19"/>
                  </a:lnTo>
                  <a:lnTo>
                    <a:pt x="163" y="17"/>
                  </a:lnTo>
                  <a:lnTo>
                    <a:pt x="166" y="19"/>
                  </a:lnTo>
                  <a:lnTo>
                    <a:pt x="166" y="19"/>
                  </a:lnTo>
                  <a:lnTo>
                    <a:pt x="163" y="24"/>
                  </a:lnTo>
                  <a:lnTo>
                    <a:pt x="161" y="29"/>
                  </a:lnTo>
                  <a:lnTo>
                    <a:pt x="161" y="33"/>
                  </a:lnTo>
                  <a:lnTo>
                    <a:pt x="158" y="38"/>
                  </a:lnTo>
                  <a:lnTo>
                    <a:pt x="158" y="43"/>
                  </a:lnTo>
                  <a:lnTo>
                    <a:pt x="158" y="48"/>
                  </a:lnTo>
                  <a:lnTo>
                    <a:pt x="158" y="50"/>
                  </a:lnTo>
                  <a:lnTo>
                    <a:pt x="158" y="52"/>
                  </a:lnTo>
                  <a:lnTo>
                    <a:pt x="149" y="59"/>
                  </a:lnTo>
                  <a:lnTo>
                    <a:pt x="140" y="66"/>
                  </a:lnTo>
                  <a:lnTo>
                    <a:pt x="132" y="74"/>
                  </a:lnTo>
                  <a:lnTo>
                    <a:pt x="123" y="81"/>
                  </a:lnTo>
                  <a:lnTo>
                    <a:pt x="106" y="95"/>
                  </a:lnTo>
                  <a:lnTo>
                    <a:pt x="90" y="109"/>
                  </a:lnTo>
                  <a:lnTo>
                    <a:pt x="73" y="123"/>
                  </a:lnTo>
                  <a:lnTo>
                    <a:pt x="57" y="135"/>
                  </a:lnTo>
                  <a:lnTo>
                    <a:pt x="54" y="137"/>
                  </a:lnTo>
                  <a:lnTo>
                    <a:pt x="54" y="137"/>
                  </a:lnTo>
                  <a:lnTo>
                    <a:pt x="52" y="137"/>
                  </a:lnTo>
                  <a:lnTo>
                    <a:pt x="52" y="140"/>
                  </a:lnTo>
                  <a:lnTo>
                    <a:pt x="50" y="142"/>
                  </a:lnTo>
                  <a:lnTo>
                    <a:pt x="50" y="142"/>
                  </a:lnTo>
                  <a:lnTo>
                    <a:pt x="54" y="149"/>
                  </a:lnTo>
                  <a:lnTo>
                    <a:pt x="59" y="149"/>
                  </a:lnTo>
                  <a:lnTo>
                    <a:pt x="59" y="152"/>
                  </a:lnTo>
                  <a:lnTo>
                    <a:pt x="59" y="154"/>
                  </a:lnTo>
                  <a:lnTo>
                    <a:pt x="57" y="154"/>
                  </a:lnTo>
                  <a:lnTo>
                    <a:pt x="54" y="156"/>
                  </a:lnTo>
                  <a:lnTo>
                    <a:pt x="54" y="159"/>
                  </a:lnTo>
                  <a:lnTo>
                    <a:pt x="57" y="161"/>
                  </a:lnTo>
                  <a:lnTo>
                    <a:pt x="57" y="163"/>
                  </a:lnTo>
                  <a:lnTo>
                    <a:pt x="54" y="163"/>
                  </a:lnTo>
                  <a:lnTo>
                    <a:pt x="47" y="156"/>
                  </a:lnTo>
                  <a:lnTo>
                    <a:pt x="43" y="156"/>
                  </a:lnTo>
                  <a:lnTo>
                    <a:pt x="43" y="154"/>
                  </a:lnTo>
                  <a:lnTo>
                    <a:pt x="45" y="152"/>
                  </a:lnTo>
                  <a:lnTo>
                    <a:pt x="47" y="149"/>
                  </a:lnTo>
                  <a:lnTo>
                    <a:pt x="47" y="147"/>
                  </a:lnTo>
                  <a:lnTo>
                    <a:pt x="47" y="147"/>
                  </a:lnTo>
                  <a:lnTo>
                    <a:pt x="45" y="149"/>
                  </a:lnTo>
                  <a:lnTo>
                    <a:pt x="43" y="149"/>
                  </a:lnTo>
                  <a:lnTo>
                    <a:pt x="38" y="152"/>
                  </a:lnTo>
                  <a:lnTo>
                    <a:pt x="35" y="154"/>
                  </a:lnTo>
                  <a:lnTo>
                    <a:pt x="35" y="154"/>
                  </a:lnTo>
                  <a:lnTo>
                    <a:pt x="35" y="156"/>
                  </a:lnTo>
                  <a:lnTo>
                    <a:pt x="28" y="166"/>
                  </a:lnTo>
                  <a:lnTo>
                    <a:pt x="28" y="171"/>
                  </a:lnTo>
                  <a:lnTo>
                    <a:pt x="28" y="173"/>
                  </a:lnTo>
                  <a:lnTo>
                    <a:pt x="26" y="175"/>
                  </a:lnTo>
                  <a:lnTo>
                    <a:pt x="24" y="173"/>
                  </a:lnTo>
                  <a:lnTo>
                    <a:pt x="24" y="173"/>
                  </a:lnTo>
                  <a:lnTo>
                    <a:pt x="24" y="171"/>
                  </a:lnTo>
                  <a:lnTo>
                    <a:pt x="24" y="168"/>
                  </a:lnTo>
                  <a:lnTo>
                    <a:pt x="26" y="166"/>
                  </a:lnTo>
                  <a:lnTo>
                    <a:pt x="26" y="161"/>
                  </a:lnTo>
                  <a:lnTo>
                    <a:pt x="26" y="159"/>
                  </a:lnTo>
                  <a:lnTo>
                    <a:pt x="26" y="159"/>
                  </a:lnTo>
                  <a:lnTo>
                    <a:pt x="26" y="159"/>
                  </a:lnTo>
                  <a:lnTo>
                    <a:pt x="26" y="159"/>
                  </a:lnTo>
                  <a:lnTo>
                    <a:pt x="24" y="159"/>
                  </a:lnTo>
                  <a:lnTo>
                    <a:pt x="24" y="161"/>
                  </a:lnTo>
                  <a:lnTo>
                    <a:pt x="24" y="161"/>
                  </a:lnTo>
                  <a:lnTo>
                    <a:pt x="24" y="161"/>
                  </a:lnTo>
                  <a:lnTo>
                    <a:pt x="19" y="173"/>
                  </a:lnTo>
                  <a:lnTo>
                    <a:pt x="17" y="180"/>
                  </a:lnTo>
                  <a:lnTo>
                    <a:pt x="12" y="182"/>
                  </a:lnTo>
                  <a:lnTo>
                    <a:pt x="7" y="190"/>
                  </a:lnTo>
                  <a:lnTo>
                    <a:pt x="0" y="201"/>
                  </a:lnTo>
                  <a:lnTo>
                    <a:pt x="0" y="204"/>
                  </a:lnTo>
                  <a:lnTo>
                    <a:pt x="0" y="213"/>
                  </a:lnTo>
                  <a:lnTo>
                    <a:pt x="0" y="216"/>
                  </a:lnTo>
                  <a:lnTo>
                    <a:pt x="0" y="220"/>
                  </a:lnTo>
                  <a:lnTo>
                    <a:pt x="2" y="223"/>
                  </a:lnTo>
                  <a:lnTo>
                    <a:pt x="2" y="225"/>
                  </a:lnTo>
                  <a:lnTo>
                    <a:pt x="2" y="227"/>
                  </a:lnTo>
                  <a:lnTo>
                    <a:pt x="2" y="230"/>
                  </a:lnTo>
                  <a:lnTo>
                    <a:pt x="2" y="230"/>
                  </a:lnTo>
                  <a:lnTo>
                    <a:pt x="2" y="232"/>
                  </a:lnTo>
                  <a:lnTo>
                    <a:pt x="0" y="239"/>
                  </a:lnTo>
                  <a:lnTo>
                    <a:pt x="0" y="244"/>
                  </a:lnTo>
                  <a:lnTo>
                    <a:pt x="0" y="246"/>
                  </a:lnTo>
                  <a:lnTo>
                    <a:pt x="2" y="249"/>
                  </a:lnTo>
                  <a:lnTo>
                    <a:pt x="5" y="251"/>
                  </a:lnTo>
                  <a:lnTo>
                    <a:pt x="5" y="253"/>
                  </a:lnTo>
                  <a:lnTo>
                    <a:pt x="5" y="258"/>
                  </a:lnTo>
                  <a:lnTo>
                    <a:pt x="5" y="263"/>
                  </a:lnTo>
                  <a:lnTo>
                    <a:pt x="5" y="265"/>
                  </a:lnTo>
                  <a:lnTo>
                    <a:pt x="7" y="263"/>
                  </a:lnTo>
                  <a:lnTo>
                    <a:pt x="7" y="253"/>
                  </a:lnTo>
                  <a:lnTo>
                    <a:pt x="7" y="251"/>
                  </a:lnTo>
                  <a:lnTo>
                    <a:pt x="9" y="249"/>
                  </a:lnTo>
                  <a:lnTo>
                    <a:pt x="12" y="249"/>
                  </a:lnTo>
                  <a:lnTo>
                    <a:pt x="17" y="251"/>
                  </a:lnTo>
                  <a:lnTo>
                    <a:pt x="19" y="251"/>
                  </a:lnTo>
                  <a:lnTo>
                    <a:pt x="21" y="253"/>
                  </a:lnTo>
                  <a:lnTo>
                    <a:pt x="24" y="256"/>
                  </a:lnTo>
                  <a:lnTo>
                    <a:pt x="24" y="258"/>
                  </a:lnTo>
                  <a:lnTo>
                    <a:pt x="24" y="258"/>
                  </a:lnTo>
                  <a:lnTo>
                    <a:pt x="24" y="258"/>
                  </a:lnTo>
                  <a:lnTo>
                    <a:pt x="26" y="258"/>
                  </a:lnTo>
                  <a:lnTo>
                    <a:pt x="24" y="261"/>
                  </a:lnTo>
                  <a:lnTo>
                    <a:pt x="24" y="261"/>
                  </a:lnTo>
                  <a:lnTo>
                    <a:pt x="24" y="263"/>
                  </a:lnTo>
                  <a:lnTo>
                    <a:pt x="24" y="265"/>
                  </a:lnTo>
                  <a:lnTo>
                    <a:pt x="24" y="270"/>
                  </a:lnTo>
                  <a:lnTo>
                    <a:pt x="19" y="268"/>
                  </a:lnTo>
                  <a:lnTo>
                    <a:pt x="12" y="268"/>
                  </a:lnTo>
                  <a:lnTo>
                    <a:pt x="7" y="268"/>
                  </a:lnTo>
                  <a:lnTo>
                    <a:pt x="5" y="272"/>
                  </a:lnTo>
                  <a:lnTo>
                    <a:pt x="9" y="272"/>
                  </a:lnTo>
                  <a:lnTo>
                    <a:pt x="28" y="272"/>
                  </a:lnTo>
                  <a:lnTo>
                    <a:pt x="35" y="275"/>
                  </a:lnTo>
                  <a:lnTo>
                    <a:pt x="40" y="279"/>
                  </a:lnTo>
                  <a:lnTo>
                    <a:pt x="43" y="284"/>
                  </a:lnTo>
                  <a:lnTo>
                    <a:pt x="47" y="289"/>
                  </a:lnTo>
                  <a:lnTo>
                    <a:pt x="47" y="284"/>
                  </a:lnTo>
                  <a:lnTo>
                    <a:pt x="45" y="279"/>
                  </a:lnTo>
                  <a:lnTo>
                    <a:pt x="33" y="270"/>
                  </a:lnTo>
                  <a:lnTo>
                    <a:pt x="33" y="270"/>
                  </a:lnTo>
                  <a:lnTo>
                    <a:pt x="31" y="268"/>
                  </a:lnTo>
                  <a:lnTo>
                    <a:pt x="31" y="265"/>
                  </a:lnTo>
                  <a:lnTo>
                    <a:pt x="31" y="263"/>
                  </a:lnTo>
                  <a:lnTo>
                    <a:pt x="35" y="268"/>
                  </a:lnTo>
                  <a:lnTo>
                    <a:pt x="40" y="270"/>
                  </a:lnTo>
                  <a:lnTo>
                    <a:pt x="43" y="270"/>
                  </a:lnTo>
                  <a:lnTo>
                    <a:pt x="45" y="270"/>
                  </a:lnTo>
                  <a:lnTo>
                    <a:pt x="45" y="272"/>
                  </a:lnTo>
                  <a:lnTo>
                    <a:pt x="47" y="277"/>
                  </a:lnTo>
                  <a:lnTo>
                    <a:pt x="50" y="282"/>
                  </a:lnTo>
                  <a:lnTo>
                    <a:pt x="52" y="284"/>
                  </a:lnTo>
                  <a:lnTo>
                    <a:pt x="54" y="282"/>
                  </a:lnTo>
                  <a:lnTo>
                    <a:pt x="59" y="279"/>
                  </a:lnTo>
                  <a:lnTo>
                    <a:pt x="64" y="282"/>
                  </a:lnTo>
                  <a:lnTo>
                    <a:pt x="66" y="279"/>
                  </a:lnTo>
                  <a:lnTo>
                    <a:pt x="73" y="270"/>
                  </a:lnTo>
                  <a:lnTo>
                    <a:pt x="76" y="268"/>
                  </a:lnTo>
                  <a:lnTo>
                    <a:pt x="83" y="265"/>
                  </a:lnTo>
                  <a:lnTo>
                    <a:pt x="88" y="263"/>
                  </a:lnTo>
                  <a:lnTo>
                    <a:pt x="90" y="261"/>
                  </a:lnTo>
                  <a:lnTo>
                    <a:pt x="92" y="256"/>
                  </a:lnTo>
                  <a:lnTo>
                    <a:pt x="95" y="251"/>
                  </a:lnTo>
                  <a:lnTo>
                    <a:pt x="99" y="244"/>
                  </a:lnTo>
                  <a:lnTo>
                    <a:pt x="102" y="242"/>
                  </a:lnTo>
                  <a:lnTo>
                    <a:pt x="104" y="244"/>
                  </a:lnTo>
                  <a:lnTo>
                    <a:pt x="102" y="249"/>
                  </a:lnTo>
                  <a:lnTo>
                    <a:pt x="95" y="253"/>
                  </a:lnTo>
                  <a:lnTo>
                    <a:pt x="95" y="258"/>
                  </a:lnTo>
                  <a:lnTo>
                    <a:pt x="95" y="263"/>
                  </a:lnTo>
                  <a:lnTo>
                    <a:pt x="95" y="265"/>
                  </a:lnTo>
                  <a:lnTo>
                    <a:pt x="92" y="265"/>
                  </a:lnTo>
                  <a:lnTo>
                    <a:pt x="92" y="265"/>
                  </a:lnTo>
                  <a:lnTo>
                    <a:pt x="92" y="265"/>
                  </a:lnTo>
                  <a:lnTo>
                    <a:pt x="90" y="268"/>
                  </a:lnTo>
                  <a:lnTo>
                    <a:pt x="92" y="268"/>
                  </a:lnTo>
                  <a:lnTo>
                    <a:pt x="92" y="270"/>
                  </a:lnTo>
                  <a:lnTo>
                    <a:pt x="92" y="270"/>
                  </a:lnTo>
                  <a:lnTo>
                    <a:pt x="90" y="272"/>
                  </a:lnTo>
                  <a:lnTo>
                    <a:pt x="80" y="282"/>
                  </a:lnTo>
                  <a:lnTo>
                    <a:pt x="80" y="282"/>
                  </a:lnTo>
                  <a:lnTo>
                    <a:pt x="78" y="282"/>
                  </a:lnTo>
                  <a:lnTo>
                    <a:pt x="78" y="284"/>
                  </a:lnTo>
                  <a:lnTo>
                    <a:pt x="78" y="287"/>
                  </a:lnTo>
                  <a:lnTo>
                    <a:pt x="78" y="287"/>
                  </a:lnTo>
                  <a:lnTo>
                    <a:pt x="78" y="289"/>
                  </a:lnTo>
                  <a:lnTo>
                    <a:pt x="78" y="291"/>
                  </a:lnTo>
                  <a:lnTo>
                    <a:pt x="76" y="291"/>
                  </a:lnTo>
                  <a:lnTo>
                    <a:pt x="76" y="289"/>
                  </a:lnTo>
                  <a:lnTo>
                    <a:pt x="73" y="287"/>
                  </a:lnTo>
                  <a:lnTo>
                    <a:pt x="73" y="284"/>
                  </a:lnTo>
                  <a:lnTo>
                    <a:pt x="71" y="284"/>
                  </a:lnTo>
                  <a:lnTo>
                    <a:pt x="69" y="284"/>
                  </a:lnTo>
                  <a:lnTo>
                    <a:pt x="64" y="282"/>
                  </a:lnTo>
                  <a:lnTo>
                    <a:pt x="61" y="284"/>
                  </a:lnTo>
                  <a:lnTo>
                    <a:pt x="61" y="287"/>
                  </a:lnTo>
                  <a:lnTo>
                    <a:pt x="59" y="287"/>
                  </a:lnTo>
                  <a:lnTo>
                    <a:pt x="59" y="289"/>
                  </a:lnTo>
                  <a:lnTo>
                    <a:pt x="57" y="291"/>
                  </a:lnTo>
                  <a:lnTo>
                    <a:pt x="54" y="291"/>
                  </a:lnTo>
                  <a:lnTo>
                    <a:pt x="61" y="301"/>
                  </a:lnTo>
                  <a:lnTo>
                    <a:pt x="69" y="305"/>
                  </a:lnTo>
                  <a:lnTo>
                    <a:pt x="73" y="305"/>
                  </a:lnTo>
                  <a:lnTo>
                    <a:pt x="71" y="303"/>
                  </a:lnTo>
                  <a:lnTo>
                    <a:pt x="71" y="301"/>
                  </a:lnTo>
                  <a:lnTo>
                    <a:pt x="73" y="298"/>
                  </a:lnTo>
                  <a:lnTo>
                    <a:pt x="83" y="298"/>
                  </a:lnTo>
                  <a:lnTo>
                    <a:pt x="83" y="298"/>
                  </a:lnTo>
                  <a:lnTo>
                    <a:pt x="85" y="301"/>
                  </a:lnTo>
                  <a:lnTo>
                    <a:pt x="83" y="301"/>
                  </a:lnTo>
                  <a:lnTo>
                    <a:pt x="83" y="301"/>
                  </a:lnTo>
                  <a:lnTo>
                    <a:pt x="83" y="301"/>
                  </a:lnTo>
                  <a:lnTo>
                    <a:pt x="83" y="303"/>
                  </a:lnTo>
                  <a:lnTo>
                    <a:pt x="85" y="305"/>
                  </a:lnTo>
                  <a:lnTo>
                    <a:pt x="88" y="305"/>
                  </a:lnTo>
                  <a:lnTo>
                    <a:pt x="90" y="303"/>
                  </a:lnTo>
                  <a:lnTo>
                    <a:pt x="92" y="301"/>
                  </a:lnTo>
                  <a:lnTo>
                    <a:pt x="92" y="301"/>
                  </a:lnTo>
                  <a:lnTo>
                    <a:pt x="92" y="298"/>
                  </a:lnTo>
                  <a:lnTo>
                    <a:pt x="95" y="296"/>
                  </a:lnTo>
                  <a:lnTo>
                    <a:pt x="95" y="296"/>
                  </a:lnTo>
                  <a:lnTo>
                    <a:pt x="92" y="294"/>
                  </a:lnTo>
                  <a:lnTo>
                    <a:pt x="92" y="294"/>
                  </a:lnTo>
                  <a:lnTo>
                    <a:pt x="92" y="291"/>
                  </a:lnTo>
                  <a:lnTo>
                    <a:pt x="92" y="287"/>
                  </a:lnTo>
                  <a:lnTo>
                    <a:pt x="92" y="287"/>
                  </a:lnTo>
                  <a:lnTo>
                    <a:pt x="95" y="287"/>
                  </a:lnTo>
                  <a:lnTo>
                    <a:pt x="97" y="289"/>
                  </a:lnTo>
                  <a:lnTo>
                    <a:pt x="99" y="289"/>
                  </a:lnTo>
                  <a:lnTo>
                    <a:pt x="99" y="287"/>
                  </a:lnTo>
                  <a:lnTo>
                    <a:pt x="102" y="287"/>
                  </a:lnTo>
                  <a:lnTo>
                    <a:pt x="102" y="287"/>
                  </a:lnTo>
                  <a:lnTo>
                    <a:pt x="102" y="289"/>
                  </a:lnTo>
                  <a:lnTo>
                    <a:pt x="102" y="289"/>
                  </a:lnTo>
                  <a:lnTo>
                    <a:pt x="104" y="289"/>
                  </a:lnTo>
                  <a:lnTo>
                    <a:pt x="109" y="291"/>
                  </a:lnTo>
                  <a:lnTo>
                    <a:pt x="111" y="291"/>
                  </a:lnTo>
                  <a:lnTo>
                    <a:pt x="111" y="291"/>
                  </a:lnTo>
                  <a:lnTo>
                    <a:pt x="114" y="291"/>
                  </a:lnTo>
                  <a:lnTo>
                    <a:pt x="114" y="294"/>
                  </a:lnTo>
                  <a:lnTo>
                    <a:pt x="114" y="303"/>
                  </a:lnTo>
                  <a:lnTo>
                    <a:pt x="114" y="305"/>
                  </a:lnTo>
                  <a:lnTo>
                    <a:pt x="111" y="310"/>
                  </a:lnTo>
                  <a:lnTo>
                    <a:pt x="114" y="310"/>
                  </a:lnTo>
                  <a:lnTo>
                    <a:pt x="114" y="308"/>
                  </a:lnTo>
                  <a:lnTo>
                    <a:pt x="116" y="308"/>
                  </a:lnTo>
                  <a:lnTo>
                    <a:pt x="116" y="310"/>
                  </a:lnTo>
                  <a:lnTo>
                    <a:pt x="116" y="310"/>
                  </a:lnTo>
                  <a:lnTo>
                    <a:pt x="116" y="313"/>
                  </a:lnTo>
                  <a:lnTo>
                    <a:pt x="118" y="313"/>
                  </a:lnTo>
                  <a:lnTo>
                    <a:pt x="121" y="317"/>
                  </a:lnTo>
                  <a:lnTo>
                    <a:pt x="118" y="317"/>
                  </a:lnTo>
                  <a:lnTo>
                    <a:pt x="111" y="317"/>
                  </a:lnTo>
                  <a:lnTo>
                    <a:pt x="114" y="322"/>
                  </a:lnTo>
                  <a:lnTo>
                    <a:pt x="118" y="320"/>
                  </a:lnTo>
                  <a:lnTo>
                    <a:pt x="128" y="317"/>
                  </a:lnTo>
                  <a:lnTo>
                    <a:pt x="132" y="320"/>
                  </a:lnTo>
                  <a:lnTo>
                    <a:pt x="140" y="324"/>
                  </a:lnTo>
                  <a:lnTo>
                    <a:pt x="142" y="327"/>
                  </a:lnTo>
                  <a:lnTo>
                    <a:pt x="130" y="322"/>
                  </a:lnTo>
                  <a:lnTo>
                    <a:pt x="123" y="322"/>
                  </a:lnTo>
                  <a:lnTo>
                    <a:pt x="118" y="324"/>
                  </a:lnTo>
                  <a:lnTo>
                    <a:pt x="125" y="324"/>
                  </a:lnTo>
                  <a:lnTo>
                    <a:pt x="132" y="327"/>
                  </a:lnTo>
                  <a:lnTo>
                    <a:pt x="140" y="329"/>
                  </a:lnTo>
                  <a:lnTo>
                    <a:pt x="149" y="334"/>
                  </a:lnTo>
                  <a:lnTo>
                    <a:pt x="168" y="341"/>
                  </a:lnTo>
                  <a:lnTo>
                    <a:pt x="170" y="343"/>
                  </a:lnTo>
                  <a:lnTo>
                    <a:pt x="173" y="346"/>
                  </a:lnTo>
                  <a:lnTo>
                    <a:pt x="175" y="348"/>
                  </a:lnTo>
                  <a:lnTo>
                    <a:pt x="177" y="353"/>
                  </a:lnTo>
                  <a:lnTo>
                    <a:pt x="177" y="355"/>
                  </a:lnTo>
                  <a:lnTo>
                    <a:pt x="175" y="362"/>
                  </a:lnTo>
                  <a:lnTo>
                    <a:pt x="175" y="365"/>
                  </a:lnTo>
                  <a:lnTo>
                    <a:pt x="177" y="362"/>
                  </a:lnTo>
                  <a:lnTo>
                    <a:pt x="182" y="341"/>
                  </a:lnTo>
                  <a:lnTo>
                    <a:pt x="184" y="343"/>
                  </a:lnTo>
                  <a:lnTo>
                    <a:pt x="187" y="346"/>
                  </a:lnTo>
                  <a:lnTo>
                    <a:pt x="189" y="348"/>
                  </a:lnTo>
                  <a:lnTo>
                    <a:pt x="189" y="350"/>
                  </a:lnTo>
                  <a:lnTo>
                    <a:pt x="189" y="355"/>
                  </a:lnTo>
                  <a:lnTo>
                    <a:pt x="192" y="358"/>
                  </a:lnTo>
                  <a:lnTo>
                    <a:pt x="189" y="358"/>
                  </a:lnTo>
                  <a:lnTo>
                    <a:pt x="184" y="353"/>
                  </a:lnTo>
                  <a:lnTo>
                    <a:pt x="184" y="353"/>
                  </a:lnTo>
                  <a:lnTo>
                    <a:pt x="182" y="355"/>
                  </a:lnTo>
                  <a:lnTo>
                    <a:pt x="184" y="360"/>
                  </a:lnTo>
                  <a:lnTo>
                    <a:pt x="187" y="362"/>
                  </a:lnTo>
                  <a:lnTo>
                    <a:pt x="192" y="362"/>
                  </a:lnTo>
                  <a:lnTo>
                    <a:pt x="196" y="362"/>
                  </a:lnTo>
                  <a:lnTo>
                    <a:pt x="199" y="362"/>
                  </a:lnTo>
                  <a:lnTo>
                    <a:pt x="201" y="362"/>
                  </a:lnTo>
                  <a:lnTo>
                    <a:pt x="203" y="362"/>
                  </a:lnTo>
                  <a:lnTo>
                    <a:pt x="203" y="360"/>
                  </a:lnTo>
                  <a:lnTo>
                    <a:pt x="206" y="360"/>
                  </a:lnTo>
                  <a:lnTo>
                    <a:pt x="208" y="360"/>
                  </a:lnTo>
                  <a:lnTo>
                    <a:pt x="210" y="367"/>
                  </a:lnTo>
                  <a:lnTo>
                    <a:pt x="215" y="372"/>
                  </a:lnTo>
                  <a:lnTo>
                    <a:pt x="215" y="372"/>
                  </a:lnTo>
                  <a:lnTo>
                    <a:pt x="218" y="372"/>
                  </a:lnTo>
                  <a:lnTo>
                    <a:pt x="220" y="372"/>
                  </a:lnTo>
                  <a:lnTo>
                    <a:pt x="222" y="372"/>
                  </a:lnTo>
                  <a:lnTo>
                    <a:pt x="222" y="369"/>
                  </a:lnTo>
                  <a:lnTo>
                    <a:pt x="220" y="369"/>
                  </a:lnTo>
                  <a:lnTo>
                    <a:pt x="225" y="369"/>
                  </a:lnTo>
                  <a:lnTo>
                    <a:pt x="225" y="369"/>
                  </a:lnTo>
                  <a:lnTo>
                    <a:pt x="244" y="386"/>
                  </a:lnTo>
                  <a:lnTo>
                    <a:pt x="244" y="388"/>
                  </a:lnTo>
                  <a:lnTo>
                    <a:pt x="244" y="391"/>
                  </a:lnTo>
                  <a:lnTo>
                    <a:pt x="241" y="393"/>
                  </a:lnTo>
                  <a:lnTo>
                    <a:pt x="236" y="388"/>
                  </a:lnTo>
                  <a:lnTo>
                    <a:pt x="229" y="388"/>
                  </a:lnTo>
                  <a:lnTo>
                    <a:pt x="227" y="388"/>
                  </a:lnTo>
                  <a:lnTo>
                    <a:pt x="222" y="384"/>
                  </a:lnTo>
                  <a:lnTo>
                    <a:pt x="222" y="381"/>
                  </a:lnTo>
                  <a:lnTo>
                    <a:pt x="220" y="381"/>
                  </a:lnTo>
                  <a:lnTo>
                    <a:pt x="220" y="381"/>
                  </a:lnTo>
                  <a:lnTo>
                    <a:pt x="218" y="384"/>
                  </a:lnTo>
                  <a:lnTo>
                    <a:pt x="218" y="384"/>
                  </a:lnTo>
                  <a:lnTo>
                    <a:pt x="215" y="386"/>
                  </a:lnTo>
                  <a:lnTo>
                    <a:pt x="215" y="388"/>
                  </a:lnTo>
                  <a:lnTo>
                    <a:pt x="218" y="388"/>
                  </a:lnTo>
                  <a:lnTo>
                    <a:pt x="220" y="388"/>
                  </a:lnTo>
                  <a:lnTo>
                    <a:pt x="222" y="388"/>
                  </a:lnTo>
                  <a:lnTo>
                    <a:pt x="222" y="391"/>
                  </a:lnTo>
                  <a:lnTo>
                    <a:pt x="222" y="395"/>
                  </a:lnTo>
                  <a:lnTo>
                    <a:pt x="222" y="395"/>
                  </a:lnTo>
                  <a:lnTo>
                    <a:pt x="220" y="398"/>
                  </a:lnTo>
                  <a:lnTo>
                    <a:pt x="220" y="398"/>
                  </a:lnTo>
                  <a:lnTo>
                    <a:pt x="215" y="395"/>
                  </a:lnTo>
                  <a:lnTo>
                    <a:pt x="215" y="395"/>
                  </a:lnTo>
                  <a:lnTo>
                    <a:pt x="215" y="395"/>
                  </a:lnTo>
                  <a:lnTo>
                    <a:pt x="213" y="395"/>
                  </a:lnTo>
                  <a:lnTo>
                    <a:pt x="213" y="395"/>
                  </a:lnTo>
                  <a:lnTo>
                    <a:pt x="213" y="395"/>
                  </a:lnTo>
                  <a:lnTo>
                    <a:pt x="210" y="388"/>
                  </a:lnTo>
                  <a:lnTo>
                    <a:pt x="199" y="377"/>
                  </a:lnTo>
                  <a:lnTo>
                    <a:pt x="199" y="374"/>
                  </a:lnTo>
                  <a:lnTo>
                    <a:pt x="196" y="372"/>
                  </a:lnTo>
                  <a:lnTo>
                    <a:pt x="192" y="372"/>
                  </a:lnTo>
                  <a:lnTo>
                    <a:pt x="189" y="372"/>
                  </a:lnTo>
                  <a:lnTo>
                    <a:pt x="189" y="374"/>
                  </a:lnTo>
                  <a:lnTo>
                    <a:pt x="192" y="374"/>
                  </a:lnTo>
                  <a:lnTo>
                    <a:pt x="194" y="377"/>
                  </a:lnTo>
                  <a:lnTo>
                    <a:pt x="201" y="381"/>
                  </a:lnTo>
                  <a:lnTo>
                    <a:pt x="203" y="386"/>
                  </a:lnTo>
                  <a:lnTo>
                    <a:pt x="218" y="414"/>
                  </a:lnTo>
                  <a:lnTo>
                    <a:pt x="222" y="421"/>
                  </a:lnTo>
                  <a:lnTo>
                    <a:pt x="229" y="426"/>
                  </a:lnTo>
                  <a:lnTo>
                    <a:pt x="229" y="424"/>
                  </a:lnTo>
                  <a:lnTo>
                    <a:pt x="229" y="424"/>
                  </a:lnTo>
                  <a:lnTo>
                    <a:pt x="232" y="421"/>
                  </a:lnTo>
                  <a:lnTo>
                    <a:pt x="232" y="424"/>
                  </a:lnTo>
                  <a:lnTo>
                    <a:pt x="232" y="424"/>
                  </a:lnTo>
                  <a:lnTo>
                    <a:pt x="234" y="424"/>
                  </a:lnTo>
                  <a:lnTo>
                    <a:pt x="234" y="426"/>
                  </a:lnTo>
                  <a:lnTo>
                    <a:pt x="234" y="426"/>
                  </a:lnTo>
                  <a:lnTo>
                    <a:pt x="236" y="424"/>
                  </a:lnTo>
                  <a:lnTo>
                    <a:pt x="236" y="421"/>
                  </a:lnTo>
                  <a:lnTo>
                    <a:pt x="236" y="417"/>
                  </a:lnTo>
                  <a:lnTo>
                    <a:pt x="239" y="410"/>
                  </a:lnTo>
                  <a:lnTo>
                    <a:pt x="239" y="407"/>
                  </a:lnTo>
                  <a:lnTo>
                    <a:pt x="239" y="407"/>
                  </a:lnTo>
                  <a:lnTo>
                    <a:pt x="236" y="405"/>
                  </a:lnTo>
                  <a:lnTo>
                    <a:pt x="236" y="395"/>
                  </a:lnTo>
                  <a:lnTo>
                    <a:pt x="236" y="393"/>
                  </a:lnTo>
                  <a:lnTo>
                    <a:pt x="236" y="393"/>
                  </a:lnTo>
                  <a:lnTo>
                    <a:pt x="244" y="398"/>
                  </a:lnTo>
                  <a:lnTo>
                    <a:pt x="246" y="400"/>
                  </a:lnTo>
                  <a:lnTo>
                    <a:pt x="244" y="405"/>
                  </a:lnTo>
                  <a:lnTo>
                    <a:pt x="244" y="407"/>
                  </a:lnTo>
                  <a:lnTo>
                    <a:pt x="244" y="412"/>
                  </a:lnTo>
                  <a:lnTo>
                    <a:pt x="244" y="417"/>
                  </a:lnTo>
                  <a:lnTo>
                    <a:pt x="244" y="421"/>
                  </a:lnTo>
                  <a:lnTo>
                    <a:pt x="241" y="424"/>
                  </a:lnTo>
                  <a:lnTo>
                    <a:pt x="244" y="424"/>
                  </a:lnTo>
                  <a:lnTo>
                    <a:pt x="246" y="426"/>
                  </a:lnTo>
                  <a:lnTo>
                    <a:pt x="248" y="431"/>
                  </a:lnTo>
                  <a:lnTo>
                    <a:pt x="248" y="433"/>
                  </a:lnTo>
                  <a:lnTo>
                    <a:pt x="248" y="438"/>
                  </a:lnTo>
                  <a:lnTo>
                    <a:pt x="244" y="438"/>
                  </a:lnTo>
                  <a:lnTo>
                    <a:pt x="241" y="436"/>
                  </a:lnTo>
                  <a:lnTo>
                    <a:pt x="241" y="433"/>
                  </a:lnTo>
                  <a:lnTo>
                    <a:pt x="236" y="433"/>
                  </a:lnTo>
                  <a:lnTo>
                    <a:pt x="236" y="431"/>
                  </a:lnTo>
                  <a:lnTo>
                    <a:pt x="234" y="431"/>
                  </a:lnTo>
                  <a:lnTo>
                    <a:pt x="234" y="431"/>
                  </a:lnTo>
                  <a:lnTo>
                    <a:pt x="234" y="433"/>
                  </a:lnTo>
                  <a:lnTo>
                    <a:pt x="234" y="436"/>
                  </a:lnTo>
                  <a:lnTo>
                    <a:pt x="234" y="436"/>
                  </a:lnTo>
                  <a:lnTo>
                    <a:pt x="236" y="436"/>
                  </a:lnTo>
                  <a:lnTo>
                    <a:pt x="239" y="438"/>
                  </a:lnTo>
                  <a:lnTo>
                    <a:pt x="241" y="443"/>
                  </a:lnTo>
                  <a:lnTo>
                    <a:pt x="241" y="445"/>
                  </a:lnTo>
                  <a:lnTo>
                    <a:pt x="241" y="452"/>
                  </a:lnTo>
                  <a:lnTo>
                    <a:pt x="244" y="455"/>
                  </a:lnTo>
                  <a:lnTo>
                    <a:pt x="244" y="457"/>
                  </a:lnTo>
                  <a:lnTo>
                    <a:pt x="260" y="471"/>
                  </a:lnTo>
                  <a:lnTo>
                    <a:pt x="272" y="478"/>
                  </a:lnTo>
                  <a:lnTo>
                    <a:pt x="277" y="481"/>
                  </a:lnTo>
                  <a:lnTo>
                    <a:pt x="274" y="478"/>
                  </a:lnTo>
                  <a:lnTo>
                    <a:pt x="267" y="474"/>
                  </a:lnTo>
                  <a:lnTo>
                    <a:pt x="265" y="471"/>
                  </a:lnTo>
                  <a:lnTo>
                    <a:pt x="260" y="464"/>
                  </a:lnTo>
                  <a:lnTo>
                    <a:pt x="258" y="464"/>
                  </a:lnTo>
                  <a:lnTo>
                    <a:pt x="255" y="462"/>
                  </a:lnTo>
                  <a:lnTo>
                    <a:pt x="255" y="459"/>
                  </a:lnTo>
                  <a:lnTo>
                    <a:pt x="258" y="459"/>
                  </a:lnTo>
                  <a:lnTo>
                    <a:pt x="263" y="462"/>
                  </a:lnTo>
                  <a:lnTo>
                    <a:pt x="267" y="466"/>
                  </a:lnTo>
                  <a:lnTo>
                    <a:pt x="270" y="469"/>
                  </a:lnTo>
                  <a:lnTo>
                    <a:pt x="272" y="466"/>
                  </a:lnTo>
                  <a:lnTo>
                    <a:pt x="274" y="469"/>
                  </a:lnTo>
                  <a:lnTo>
                    <a:pt x="281" y="476"/>
                  </a:lnTo>
                  <a:lnTo>
                    <a:pt x="281" y="476"/>
                  </a:lnTo>
                  <a:lnTo>
                    <a:pt x="284" y="476"/>
                  </a:lnTo>
                  <a:lnTo>
                    <a:pt x="286" y="478"/>
                  </a:lnTo>
                  <a:lnTo>
                    <a:pt x="286" y="478"/>
                  </a:lnTo>
                  <a:lnTo>
                    <a:pt x="286" y="481"/>
                  </a:lnTo>
                  <a:lnTo>
                    <a:pt x="286" y="483"/>
                  </a:lnTo>
                  <a:lnTo>
                    <a:pt x="289" y="483"/>
                  </a:lnTo>
                  <a:lnTo>
                    <a:pt x="291" y="488"/>
                  </a:lnTo>
                  <a:lnTo>
                    <a:pt x="293" y="488"/>
                  </a:lnTo>
                  <a:lnTo>
                    <a:pt x="293" y="488"/>
                  </a:lnTo>
                  <a:lnTo>
                    <a:pt x="296" y="488"/>
                  </a:lnTo>
                  <a:lnTo>
                    <a:pt x="298" y="485"/>
                  </a:lnTo>
                  <a:lnTo>
                    <a:pt x="303" y="488"/>
                  </a:lnTo>
                  <a:lnTo>
                    <a:pt x="305" y="490"/>
                  </a:lnTo>
                  <a:lnTo>
                    <a:pt x="307" y="492"/>
                  </a:lnTo>
                  <a:lnTo>
                    <a:pt x="312" y="492"/>
                  </a:lnTo>
                  <a:lnTo>
                    <a:pt x="315" y="490"/>
                  </a:lnTo>
                  <a:lnTo>
                    <a:pt x="319" y="485"/>
                  </a:lnTo>
                  <a:lnTo>
                    <a:pt x="319" y="483"/>
                  </a:lnTo>
                  <a:lnTo>
                    <a:pt x="319" y="483"/>
                  </a:lnTo>
                  <a:lnTo>
                    <a:pt x="315" y="485"/>
                  </a:lnTo>
                  <a:lnTo>
                    <a:pt x="312" y="483"/>
                  </a:lnTo>
                  <a:lnTo>
                    <a:pt x="312" y="481"/>
                  </a:lnTo>
                  <a:lnTo>
                    <a:pt x="315" y="481"/>
                  </a:lnTo>
                  <a:lnTo>
                    <a:pt x="317" y="481"/>
                  </a:lnTo>
                  <a:lnTo>
                    <a:pt x="322" y="481"/>
                  </a:lnTo>
                  <a:lnTo>
                    <a:pt x="324" y="481"/>
                  </a:lnTo>
                  <a:lnTo>
                    <a:pt x="326" y="483"/>
                  </a:lnTo>
                  <a:lnTo>
                    <a:pt x="331" y="497"/>
                  </a:lnTo>
                  <a:lnTo>
                    <a:pt x="333" y="500"/>
                  </a:lnTo>
                  <a:lnTo>
                    <a:pt x="333" y="504"/>
                  </a:lnTo>
                  <a:lnTo>
                    <a:pt x="331" y="507"/>
                  </a:lnTo>
                  <a:lnTo>
                    <a:pt x="329" y="507"/>
                  </a:lnTo>
                  <a:lnTo>
                    <a:pt x="329" y="509"/>
                  </a:lnTo>
                  <a:lnTo>
                    <a:pt x="329" y="509"/>
                  </a:lnTo>
                  <a:lnTo>
                    <a:pt x="329" y="509"/>
                  </a:lnTo>
                  <a:lnTo>
                    <a:pt x="331" y="509"/>
                  </a:lnTo>
                  <a:lnTo>
                    <a:pt x="331" y="509"/>
                  </a:lnTo>
                  <a:lnTo>
                    <a:pt x="329" y="511"/>
                  </a:lnTo>
                  <a:lnTo>
                    <a:pt x="329" y="511"/>
                  </a:lnTo>
                  <a:lnTo>
                    <a:pt x="324" y="507"/>
                  </a:lnTo>
                  <a:lnTo>
                    <a:pt x="319" y="507"/>
                  </a:lnTo>
                  <a:lnTo>
                    <a:pt x="319" y="509"/>
                  </a:lnTo>
                  <a:lnTo>
                    <a:pt x="322" y="509"/>
                  </a:lnTo>
                  <a:lnTo>
                    <a:pt x="326" y="514"/>
                  </a:lnTo>
                  <a:lnTo>
                    <a:pt x="329" y="514"/>
                  </a:lnTo>
                  <a:lnTo>
                    <a:pt x="326" y="514"/>
                  </a:lnTo>
                  <a:lnTo>
                    <a:pt x="324" y="511"/>
                  </a:lnTo>
                  <a:lnTo>
                    <a:pt x="322" y="511"/>
                  </a:lnTo>
                  <a:lnTo>
                    <a:pt x="298" y="495"/>
                  </a:lnTo>
                  <a:lnTo>
                    <a:pt x="296" y="495"/>
                  </a:lnTo>
                  <a:lnTo>
                    <a:pt x="284" y="488"/>
                  </a:lnTo>
                  <a:lnTo>
                    <a:pt x="284" y="488"/>
                  </a:lnTo>
                  <a:lnTo>
                    <a:pt x="284" y="485"/>
                  </a:lnTo>
                  <a:lnTo>
                    <a:pt x="281" y="483"/>
                  </a:lnTo>
                  <a:lnTo>
                    <a:pt x="281" y="483"/>
                  </a:lnTo>
                  <a:lnTo>
                    <a:pt x="281" y="483"/>
                  </a:lnTo>
                  <a:lnTo>
                    <a:pt x="279" y="481"/>
                  </a:lnTo>
                  <a:lnTo>
                    <a:pt x="279" y="481"/>
                  </a:lnTo>
                  <a:lnTo>
                    <a:pt x="277" y="483"/>
                  </a:lnTo>
                  <a:lnTo>
                    <a:pt x="279" y="485"/>
                  </a:lnTo>
                  <a:lnTo>
                    <a:pt x="281" y="490"/>
                  </a:lnTo>
                  <a:lnTo>
                    <a:pt x="322" y="514"/>
                  </a:lnTo>
                  <a:lnTo>
                    <a:pt x="331" y="523"/>
                  </a:lnTo>
                  <a:lnTo>
                    <a:pt x="338" y="528"/>
                  </a:lnTo>
                  <a:lnTo>
                    <a:pt x="345" y="530"/>
                  </a:lnTo>
                  <a:lnTo>
                    <a:pt x="348" y="533"/>
                  </a:lnTo>
                  <a:lnTo>
                    <a:pt x="348" y="537"/>
                  </a:lnTo>
                  <a:lnTo>
                    <a:pt x="350" y="540"/>
                  </a:lnTo>
                  <a:lnTo>
                    <a:pt x="359" y="547"/>
                  </a:lnTo>
                  <a:lnTo>
                    <a:pt x="385" y="563"/>
                  </a:lnTo>
                  <a:lnTo>
                    <a:pt x="395" y="573"/>
                  </a:lnTo>
                  <a:lnTo>
                    <a:pt x="395" y="575"/>
                  </a:lnTo>
                  <a:lnTo>
                    <a:pt x="400" y="575"/>
                  </a:lnTo>
                  <a:lnTo>
                    <a:pt x="407" y="582"/>
                  </a:lnTo>
                  <a:lnTo>
                    <a:pt x="430" y="606"/>
                  </a:lnTo>
                  <a:lnTo>
                    <a:pt x="435" y="616"/>
                  </a:lnTo>
                  <a:lnTo>
                    <a:pt x="438" y="623"/>
                  </a:lnTo>
                  <a:lnTo>
                    <a:pt x="440" y="627"/>
                  </a:lnTo>
                  <a:lnTo>
                    <a:pt x="442" y="630"/>
                  </a:lnTo>
                  <a:lnTo>
                    <a:pt x="445" y="635"/>
                  </a:lnTo>
                  <a:lnTo>
                    <a:pt x="447" y="642"/>
                  </a:lnTo>
                  <a:lnTo>
                    <a:pt x="449" y="646"/>
                  </a:lnTo>
                  <a:lnTo>
                    <a:pt x="456" y="649"/>
                  </a:lnTo>
                  <a:lnTo>
                    <a:pt x="459" y="651"/>
                  </a:lnTo>
                  <a:lnTo>
                    <a:pt x="464" y="656"/>
                  </a:lnTo>
                  <a:lnTo>
                    <a:pt x="468" y="663"/>
                  </a:lnTo>
                  <a:lnTo>
                    <a:pt x="471" y="665"/>
                  </a:lnTo>
                  <a:lnTo>
                    <a:pt x="475" y="668"/>
                  </a:lnTo>
                  <a:lnTo>
                    <a:pt x="475" y="670"/>
                  </a:lnTo>
                  <a:lnTo>
                    <a:pt x="478" y="675"/>
                  </a:lnTo>
                  <a:lnTo>
                    <a:pt x="480" y="675"/>
                  </a:lnTo>
                  <a:lnTo>
                    <a:pt x="480" y="677"/>
                  </a:lnTo>
                  <a:lnTo>
                    <a:pt x="487" y="682"/>
                  </a:lnTo>
                  <a:lnTo>
                    <a:pt x="490" y="684"/>
                  </a:lnTo>
                  <a:lnTo>
                    <a:pt x="492" y="687"/>
                  </a:lnTo>
                  <a:lnTo>
                    <a:pt x="494" y="687"/>
                  </a:lnTo>
                  <a:lnTo>
                    <a:pt x="501" y="701"/>
                  </a:lnTo>
                  <a:lnTo>
                    <a:pt x="501" y="701"/>
                  </a:lnTo>
                  <a:lnTo>
                    <a:pt x="501" y="701"/>
                  </a:lnTo>
                  <a:lnTo>
                    <a:pt x="501" y="703"/>
                  </a:lnTo>
                  <a:lnTo>
                    <a:pt x="504" y="703"/>
                  </a:lnTo>
                  <a:lnTo>
                    <a:pt x="501" y="706"/>
                  </a:lnTo>
                  <a:lnTo>
                    <a:pt x="501" y="706"/>
                  </a:lnTo>
                  <a:lnTo>
                    <a:pt x="504" y="708"/>
                  </a:lnTo>
                  <a:lnTo>
                    <a:pt x="511" y="717"/>
                  </a:lnTo>
                  <a:lnTo>
                    <a:pt x="511" y="720"/>
                  </a:lnTo>
                  <a:lnTo>
                    <a:pt x="511" y="727"/>
                  </a:lnTo>
                  <a:lnTo>
                    <a:pt x="511" y="729"/>
                  </a:lnTo>
                  <a:lnTo>
                    <a:pt x="513" y="729"/>
                  </a:lnTo>
                  <a:lnTo>
                    <a:pt x="513" y="729"/>
                  </a:lnTo>
                  <a:lnTo>
                    <a:pt x="516" y="727"/>
                  </a:lnTo>
                  <a:lnTo>
                    <a:pt x="518" y="727"/>
                  </a:lnTo>
                  <a:lnTo>
                    <a:pt x="520" y="729"/>
                  </a:lnTo>
                  <a:lnTo>
                    <a:pt x="537" y="748"/>
                  </a:lnTo>
                  <a:lnTo>
                    <a:pt x="539" y="750"/>
                  </a:lnTo>
                  <a:lnTo>
                    <a:pt x="542" y="750"/>
                  </a:lnTo>
                  <a:lnTo>
                    <a:pt x="544" y="753"/>
                  </a:lnTo>
                  <a:lnTo>
                    <a:pt x="546" y="753"/>
                  </a:lnTo>
                  <a:lnTo>
                    <a:pt x="579" y="793"/>
                  </a:lnTo>
                  <a:lnTo>
                    <a:pt x="579" y="793"/>
                  </a:lnTo>
                  <a:lnTo>
                    <a:pt x="582" y="791"/>
                  </a:lnTo>
                  <a:lnTo>
                    <a:pt x="584" y="788"/>
                  </a:lnTo>
                  <a:lnTo>
                    <a:pt x="587" y="788"/>
                  </a:lnTo>
                  <a:lnTo>
                    <a:pt x="584" y="793"/>
                  </a:lnTo>
                  <a:lnTo>
                    <a:pt x="584" y="795"/>
                  </a:lnTo>
                  <a:lnTo>
                    <a:pt x="584" y="795"/>
                  </a:lnTo>
                  <a:lnTo>
                    <a:pt x="584" y="798"/>
                  </a:lnTo>
                  <a:lnTo>
                    <a:pt x="587" y="798"/>
                  </a:lnTo>
                  <a:lnTo>
                    <a:pt x="587" y="798"/>
                  </a:lnTo>
                  <a:lnTo>
                    <a:pt x="594" y="803"/>
                  </a:lnTo>
                  <a:lnTo>
                    <a:pt x="596" y="805"/>
                  </a:lnTo>
                  <a:lnTo>
                    <a:pt x="603" y="814"/>
                  </a:lnTo>
                  <a:lnTo>
                    <a:pt x="617" y="829"/>
                  </a:lnTo>
                  <a:lnTo>
                    <a:pt x="624" y="838"/>
                  </a:lnTo>
                  <a:lnTo>
                    <a:pt x="624" y="848"/>
                  </a:lnTo>
                  <a:lnTo>
                    <a:pt x="627" y="848"/>
                  </a:lnTo>
                  <a:lnTo>
                    <a:pt x="627" y="845"/>
                  </a:lnTo>
                  <a:lnTo>
                    <a:pt x="629" y="848"/>
                  </a:lnTo>
                  <a:lnTo>
                    <a:pt x="631" y="850"/>
                  </a:lnTo>
                  <a:lnTo>
                    <a:pt x="631" y="852"/>
                  </a:lnTo>
                  <a:lnTo>
                    <a:pt x="631" y="852"/>
                  </a:lnTo>
                  <a:lnTo>
                    <a:pt x="631" y="852"/>
                  </a:lnTo>
                  <a:lnTo>
                    <a:pt x="631" y="857"/>
                  </a:lnTo>
                  <a:lnTo>
                    <a:pt x="636" y="862"/>
                  </a:lnTo>
                  <a:lnTo>
                    <a:pt x="639" y="864"/>
                  </a:lnTo>
                  <a:lnTo>
                    <a:pt x="641" y="862"/>
                  </a:lnTo>
                  <a:lnTo>
                    <a:pt x="641" y="857"/>
                  </a:lnTo>
                  <a:lnTo>
                    <a:pt x="641" y="855"/>
                  </a:lnTo>
                  <a:lnTo>
                    <a:pt x="639" y="852"/>
                  </a:lnTo>
                  <a:lnTo>
                    <a:pt x="639" y="848"/>
                  </a:lnTo>
                  <a:lnTo>
                    <a:pt x="643" y="848"/>
                  </a:lnTo>
                  <a:lnTo>
                    <a:pt x="646" y="845"/>
                  </a:lnTo>
                  <a:lnTo>
                    <a:pt x="650" y="845"/>
                  </a:lnTo>
                  <a:lnTo>
                    <a:pt x="653" y="848"/>
                  </a:lnTo>
                  <a:lnTo>
                    <a:pt x="655" y="848"/>
                  </a:lnTo>
                  <a:lnTo>
                    <a:pt x="657" y="850"/>
                  </a:lnTo>
                  <a:lnTo>
                    <a:pt x="660" y="852"/>
                  </a:lnTo>
                  <a:lnTo>
                    <a:pt x="662" y="855"/>
                  </a:lnTo>
                  <a:lnTo>
                    <a:pt x="669" y="857"/>
                  </a:lnTo>
                  <a:lnTo>
                    <a:pt x="674" y="855"/>
                  </a:lnTo>
                  <a:lnTo>
                    <a:pt x="679" y="852"/>
                  </a:lnTo>
                  <a:lnTo>
                    <a:pt x="679" y="845"/>
                  </a:lnTo>
                  <a:lnTo>
                    <a:pt x="679" y="840"/>
                  </a:lnTo>
                  <a:lnTo>
                    <a:pt x="676" y="836"/>
                  </a:lnTo>
                  <a:lnTo>
                    <a:pt x="674" y="831"/>
                  </a:lnTo>
                  <a:lnTo>
                    <a:pt x="674" y="826"/>
                  </a:lnTo>
                  <a:lnTo>
                    <a:pt x="674" y="826"/>
                  </a:lnTo>
                  <a:lnTo>
                    <a:pt x="672" y="826"/>
                  </a:lnTo>
                  <a:lnTo>
                    <a:pt x="672" y="826"/>
                  </a:lnTo>
                  <a:lnTo>
                    <a:pt x="669" y="826"/>
                  </a:lnTo>
                  <a:lnTo>
                    <a:pt x="669" y="824"/>
                  </a:lnTo>
                  <a:lnTo>
                    <a:pt x="672" y="824"/>
                  </a:lnTo>
                  <a:lnTo>
                    <a:pt x="672" y="821"/>
                  </a:lnTo>
                  <a:lnTo>
                    <a:pt x="672" y="821"/>
                  </a:lnTo>
                  <a:lnTo>
                    <a:pt x="669" y="819"/>
                  </a:lnTo>
                  <a:lnTo>
                    <a:pt x="667" y="819"/>
                  </a:lnTo>
                  <a:lnTo>
                    <a:pt x="667" y="819"/>
                  </a:lnTo>
                  <a:lnTo>
                    <a:pt x="665" y="817"/>
                  </a:lnTo>
                  <a:lnTo>
                    <a:pt x="665" y="814"/>
                  </a:lnTo>
                  <a:lnTo>
                    <a:pt x="662" y="812"/>
                  </a:lnTo>
                  <a:lnTo>
                    <a:pt x="662" y="812"/>
                  </a:lnTo>
                  <a:lnTo>
                    <a:pt x="660" y="810"/>
                  </a:lnTo>
                  <a:lnTo>
                    <a:pt x="657" y="810"/>
                  </a:lnTo>
                  <a:lnTo>
                    <a:pt x="657" y="807"/>
                  </a:lnTo>
                  <a:lnTo>
                    <a:pt x="655" y="807"/>
                  </a:lnTo>
                  <a:lnTo>
                    <a:pt x="655" y="805"/>
                  </a:lnTo>
                  <a:lnTo>
                    <a:pt x="657" y="800"/>
                  </a:lnTo>
                  <a:lnTo>
                    <a:pt x="660" y="798"/>
                  </a:lnTo>
                  <a:lnTo>
                    <a:pt x="662" y="793"/>
                  </a:lnTo>
                  <a:lnTo>
                    <a:pt x="665" y="791"/>
                  </a:lnTo>
                  <a:lnTo>
                    <a:pt x="669" y="788"/>
                  </a:lnTo>
                  <a:lnTo>
                    <a:pt x="672" y="786"/>
                  </a:lnTo>
                  <a:lnTo>
                    <a:pt x="674" y="784"/>
                  </a:lnTo>
                  <a:lnTo>
                    <a:pt x="676" y="781"/>
                  </a:lnTo>
                  <a:lnTo>
                    <a:pt x="679" y="779"/>
                  </a:lnTo>
                  <a:lnTo>
                    <a:pt x="679" y="777"/>
                  </a:lnTo>
                  <a:lnTo>
                    <a:pt x="676" y="774"/>
                  </a:lnTo>
                  <a:lnTo>
                    <a:pt x="676" y="772"/>
                  </a:lnTo>
                  <a:lnTo>
                    <a:pt x="674" y="769"/>
                  </a:lnTo>
                  <a:lnTo>
                    <a:pt x="674" y="767"/>
                  </a:lnTo>
                  <a:lnTo>
                    <a:pt x="674" y="765"/>
                  </a:lnTo>
                  <a:lnTo>
                    <a:pt x="674" y="762"/>
                  </a:lnTo>
                  <a:lnTo>
                    <a:pt x="676" y="758"/>
                  </a:lnTo>
                  <a:lnTo>
                    <a:pt x="681" y="758"/>
                  </a:lnTo>
                  <a:lnTo>
                    <a:pt x="683" y="755"/>
                  </a:lnTo>
                  <a:lnTo>
                    <a:pt x="688" y="758"/>
                  </a:lnTo>
                  <a:lnTo>
                    <a:pt x="688" y="750"/>
                  </a:lnTo>
                  <a:close/>
                  <a:moveTo>
                    <a:pt x="104" y="313"/>
                  </a:moveTo>
                  <a:lnTo>
                    <a:pt x="102" y="313"/>
                  </a:lnTo>
                  <a:lnTo>
                    <a:pt x="95" y="310"/>
                  </a:lnTo>
                  <a:lnTo>
                    <a:pt x="90" y="308"/>
                  </a:lnTo>
                  <a:lnTo>
                    <a:pt x="71" y="308"/>
                  </a:lnTo>
                  <a:lnTo>
                    <a:pt x="73" y="310"/>
                  </a:lnTo>
                  <a:lnTo>
                    <a:pt x="76" y="313"/>
                  </a:lnTo>
                  <a:lnTo>
                    <a:pt x="85" y="313"/>
                  </a:lnTo>
                  <a:lnTo>
                    <a:pt x="88" y="313"/>
                  </a:lnTo>
                  <a:lnTo>
                    <a:pt x="88" y="313"/>
                  </a:lnTo>
                  <a:lnTo>
                    <a:pt x="90" y="313"/>
                  </a:lnTo>
                  <a:lnTo>
                    <a:pt x="90" y="315"/>
                  </a:lnTo>
                  <a:lnTo>
                    <a:pt x="95" y="315"/>
                  </a:lnTo>
                  <a:lnTo>
                    <a:pt x="102" y="320"/>
                  </a:lnTo>
                  <a:lnTo>
                    <a:pt x="106" y="322"/>
                  </a:lnTo>
                  <a:lnTo>
                    <a:pt x="111" y="320"/>
                  </a:lnTo>
                  <a:lnTo>
                    <a:pt x="109" y="320"/>
                  </a:lnTo>
                  <a:lnTo>
                    <a:pt x="104" y="313"/>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0" name="Freeform 13"/>
            <p:cNvSpPr>
              <a:spLocks/>
            </p:cNvSpPr>
            <p:nvPr/>
          </p:nvSpPr>
          <p:spPr bwMode="auto">
            <a:xfrm>
              <a:off x="6159501" y="3249613"/>
              <a:ext cx="1066800" cy="987425"/>
            </a:xfrm>
            <a:custGeom>
              <a:avLst/>
              <a:gdLst>
                <a:gd name="T0" fmla="*/ 629 w 672"/>
                <a:gd name="T1" fmla="*/ 397 h 622"/>
                <a:gd name="T2" fmla="*/ 606 w 672"/>
                <a:gd name="T3" fmla="*/ 397 h 622"/>
                <a:gd name="T4" fmla="*/ 565 w 672"/>
                <a:gd name="T5" fmla="*/ 402 h 622"/>
                <a:gd name="T6" fmla="*/ 530 w 672"/>
                <a:gd name="T7" fmla="*/ 392 h 622"/>
                <a:gd name="T8" fmla="*/ 499 w 672"/>
                <a:gd name="T9" fmla="*/ 350 h 622"/>
                <a:gd name="T10" fmla="*/ 478 w 672"/>
                <a:gd name="T11" fmla="*/ 345 h 622"/>
                <a:gd name="T12" fmla="*/ 471 w 672"/>
                <a:gd name="T13" fmla="*/ 347 h 622"/>
                <a:gd name="T14" fmla="*/ 440 w 672"/>
                <a:gd name="T15" fmla="*/ 350 h 622"/>
                <a:gd name="T16" fmla="*/ 390 w 672"/>
                <a:gd name="T17" fmla="*/ 326 h 622"/>
                <a:gd name="T18" fmla="*/ 398 w 672"/>
                <a:gd name="T19" fmla="*/ 303 h 622"/>
                <a:gd name="T20" fmla="*/ 390 w 672"/>
                <a:gd name="T21" fmla="*/ 265 h 622"/>
                <a:gd name="T22" fmla="*/ 369 w 672"/>
                <a:gd name="T23" fmla="*/ 243 h 622"/>
                <a:gd name="T24" fmla="*/ 329 w 672"/>
                <a:gd name="T25" fmla="*/ 253 h 622"/>
                <a:gd name="T26" fmla="*/ 312 w 672"/>
                <a:gd name="T27" fmla="*/ 234 h 622"/>
                <a:gd name="T28" fmla="*/ 312 w 672"/>
                <a:gd name="T29" fmla="*/ 203 h 622"/>
                <a:gd name="T30" fmla="*/ 310 w 672"/>
                <a:gd name="T31" fmla="*/ 153 h 622"/>
                <a:gd name="T32" fmla="*/ 289 w 672"/>
                <a:gd name="T33" fmla="*/ 71 h 622"/>
                <a:gd name="T34" fmla="*/ 256 w 672"/>
                <a:gd name="T35" fmla="*/ 7 h 622"/>
                <a:gd name="T36" fmla="*/ 201 w 672"/>
                <a:gd name="T37" fmla="*/ 71 h 622"/>
                <a:gd name="T38" fmla="*/ 152 w 672"/>
                <a:gd name="T39" fmla="*/ 127 h 622"/>
                <a:gd name="T40" fmla="*/ 97 w 672"/>
                <a:gd name="T41" fmla="*/ 175 h 622"/>
                <a:gd name="T42" fmla="*/ 50 w 672"/>
                <a:gd name="T43" fmla="*/ 215 h 622"/>
                <a:gd name="T44" fmla="*/ 24 w 672"/>
                <a:gd name="T45" fmla="*/ 213 h 622"/>
                <a:gd name="T46" fmla="*/ 7 w 672"/>
                <a:gd name="T47" fmla="*/ 241 h 622"/>
                <a:gd name="T48" fmla="*/ 10 w 672"/>
                <a:gd name="T49" fmla="*/ 265 h 622"/>
                <a:gd name="T50" fmla="*/ 19 w 672"/>
                <a:gd name="T51" fmla="*/ 314 h 622"/>
                <a:gd name="T52" fmla="*/ 64 w 672"/>
                <a:gd name="T53" fmla="*/ 359 h 622"/>
                <a:gd name="T54" fmla="*/ 92 w 672"/>
                <a:gd name="T55" fmla="*/ 390 h 622"/>
                <a:gd name="T56" fmla="*/ 121 w 672"/>
                <a:gd name="T57" fmla="*/ 364 h 622"/>
                <a:gd name="T58" fmla="*/ 168 w 672"/>
                <a:gd name="T59" fmla="*/ 378 h 622"/>
                <a:gd name="T60" fmla="*/ 161 w 672"/>
                <a:gd name="T61" fmla="*/ 419 h 622"/>
                <a:gd name="T62" fmla="*/ 154 w 672"/>
                <a:gd name="T63" fmla="*/ 473 h 622"/>
                <a:gd name="T64" fmla="*/ 156 w 672"/>
                <a:gd name="T65" fmla="*/ 497 h 622"/>
                <a:gd name="T66" fmla="*/ 178 w 672"/>
                <a:gd name="T67" fmla="*/ 516 h 622"/>
                <a:gd name="T68" fmla="*/ 232 w 672"/>
                <a:gd name="T69" fmla="*/ 523 h 622"/>
                <a:gd name="T70" fmla="*/ 291 w 672"/>
                <a:gd name="T71" fmla="*/ 565 h 622"/>
                <a:gd name="T72" fmla="*/ 312 w 672"/>
                <a:gd name="T73" fmla="*/ 537 h 622"/>
                <a:gd name="T74" fmla="*/ 331 w 672"/>
                <a:gd name="T75" fmla="*/ 534 h 622"/>
                <a:gd name="T76" fmla="*/ 364 w 672"/>
                <a:gd name="T77" fmla="*/ 549 h 622"/>
                <a:gd name="T78" fmla="*/ 416 w 672"/>
                <a:gd name="T79" fmla="*/ 572 h 622"/>
                <a:gd name="T80" fmla="*/ 447 w 672"/>
                <a:gd name="T81" fmla="*/ 568 h 622"/>
                <a:gd name="T82" fmla="*/ 461 w 672"/>
                <a:gd name="T83" fmla="*/ 582 h 622"/>
                <a:gd name="T84" fmla="*/ 485 w 672"/>
                <a:gd name="T85" fmla="*/ 575 h 622"/>
                <a:gd name="T86" fmla="*/ 502 w 672"/>
                <a:gd name="T87" fmla="*/ 568 h 622"/>
                <a:gd name="T88" fmla="*/ 511 w 672"/>
                <a:gd name="T89" fmla="*/ 558 h 622"/>
                <a:gd name="T90" fmla="*/ 528 w 672"/>
                <a:gd name="T91" fmla="*/ 537 h 622"/>
                <a:gd name="T92" fmla="*/ 539 w 672"/>
                <a:gd name="T93" fmla="*/ 572 h 622"/>
                <a:gd name="T94" fmla="*/ 549 w 672"/>
                <a:gd name="T95" fmla="*/ 601 h 622"/>
                <a:gd name="T96" fmla="*/ 575 w 672"/>
                <a:gd name="T97" fmla="*/ 608 h 622"/>
                <a:gd name="T98" fmla="*/ 596 w 672"/>
                <a:gd name="T99" fmla="*/ 622 h 622"/>
                <a:gd name="T100" fmla="*/ 622 w 672"/>
                <a:gd name="T101" fmla="*/ 617 h 622"/>
                <a:gd name="T102" fmla="*/ 632 w 672"/>
                <a:gd name="T103" fmla="*/ 587 h 622"/>
                <a:gd name="T104" fmla="*/ 643 w 672"/>
                <a:gd name="T105" fmla="*/ 563 h 622"/>
                <a:gd name="T106" fmla="*/ 625 w 672"/>
                <a:gd name="T107" fmla="*/ 534 h 622"/>
                <a:gd name="T108" fmla="*/ 641 w 672"/>
                <a:gd name="T109" fmla="*/ 523 h 622"/>
                <a:gd name="T110" fmla="*/ 651 w 672"/>
                <a:gd name="T111" fmla="*/ 506 h 622"/>
                <a:gd name="T112" fmla="*/ 639 w 672"/>
                <a:gd name="T113" fmla="*/ 482 h 622"/>
                <a:gd name="T114" fmla="*/ 643 w 672"/>
                <a:gd name="T115" fmla="*/ 475 h 622"/>
                <a:gd name="T116" fmla="*/ 658 w 672"/>
                <a:gd name="T117" fmla="*/ 4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2" h="622">
                  <a:moveTo>
                    <a:pt x="669" y="428"/>
                  </a:moveTo>
                  <a:lnTo>
                    <a:pt x="667" y="423"/>
                  </a:lnTo>
                  <a:lnTo>
                    <a:pt x="662" y="421"/>
                  </a:lnTo>
                  <a:lnTo>
                    <a:pt x="658" y="416"/>
                  </a:lnTo>
                  <a:lnTo>
                    <a:pt x="653" y="414"/>
                  </a:lnTo>
                  <a:lnTo>
                    <a:pt x="648" y="411"/>
                  </a:lnTo>
                  <a:lnTo>
                    <a:pt x="643" y="409"/>
                  </a:lnTo>
                  <a:lnTo>
                    <a:pt x="641" y="407"/>
                  </a:lnTo>
                  <a:lnTo>
                    <a:pt x="636" y="402"/>
                  </a:lnTo>
                  <a:lnTo>
                    <a:pt x="634" y="400"/>
                  </a:lnTo>
                  <a:lnTo>
                    <a:pt x="629" y="397"/>
                  </a:lnTo>
                  <a:lnTo>
                    <a:pt x="629" y="397"/>
                  </a:lnTo>
                  <a:lnTo>
                    <a:pt x="629" y="397"/>
                  </a:lnTo>
                  <a:lnTo>
                    <a:pt x="627" y="397"/>
                  </a:lnTo>
                  <a:lnTo>
                    <a:pt x="627" y="395"/>
                  </a:lnTo>
                  <a:lnTo>
                    <a:pt x="625" y="395"/>
                  </a:lnTo>
                  <a:lnTo>
                    <a:pt x="622" y="392"/>
                  </a:lnTo>
                  <a:lnTo>
                    <a:pt x="620" y="392"/>
                  </a:lnTo>
                  <a:lnTo>
                    <a:pt x="620" y="390"/>
                  </a:lnTo>
                  <a:lnTo>
                    <a:pt x="617" y="395"/>
                  </a:lnTo>
                  <a:lnTo>
                    <a:pt x="610" y="397"/>
                  </a:lnTo>
                  <a:lnTo>
                    <a:pt x="606" y="397"/>
                  </a:lnTo>
                  <a:lnTo>
                    <a:pt x="601" y="397"/>
                  </a:lnTo>
                  <a:lnTo>
                    <a:pt x="599" y="400"/>
                  </a:lnTo>
                  <a:lnTo>
                    <a:pt x="596" y="402"/>
                  </a:lnTo>
                  <a:lnTo>
                    <a:pt x="594" y="404"/>
                  </a:lnTo>
                  <a:lnTo>
                    <a:pt x="594" y="407"/>
                  </a:lnTo>
                  <a:lnTo>
                    <a:pt x="589" y="407"/>
                  </a:lnTo>
                  <a:lnTo>
                    <a:pt x="584" y="407"/>
                  </a:lnTo>
                  <a:lnTo>
                    <a:pt x="580" y="404"/>
                  </a:lnTo>
                  <a:lnTo>
                    <a:pt x="577" y="404"/>
                  </a:lnTo>
                  <a:lnTo>
                    <a:pt x="570" y="404"/>
                  </a:lnTo>
                  <a:lnTo>
                    <a:pt x="565" y="402"/>
                  </a:lnTo>
                  <a:lnTo>
                    <a:pt x="561" y="400"/>
                  </a:lnTo>
                  <a:lnTo>
                    <a:pt x="556" y="400"/>
                  </a:lnTo>
                  <a:lnTo>
                    <a:pt x="556" y="397"/>
                  </a:lnTo>
                  <a:lnTo>
                    <a:pt x="554" y="397"/>
                  </a:lnTo>
                  <a:lnTo>
                    <a:pt x="554" y="397"/>
                  </a:lnTo>
                  <a:lnTo>
                    <a:pt x="554" y="397"/>
                  </a:lnTo>
                  <a:lnTo>
                    <a:pt x="549" y="397"/>
                  </a:lnTo>
                  <a:lnTo>
                    <a:pt x="544" y="395"/>
                  </a:lnTo>
                  <a:lnTo>
                    <a:pt x="539" y="395"/>
                  </a:lnTo>
                  <a:lnTo>
                    <a:pt x="535" y="392"/>
                  </a:lnTo>
                  <a:lnTo>
                    <a:pt x="530" y="392"/>
                  </a:lnTo>
                  <a:lnTo>
                    <a:pt x="525" y="392"/>
                  </a:lnTo>
                  <a:lnTo>
                    <a:pt x="523" y="390"/>
                  </a:lnTo>
                  <a:lnTo>
                    <a:pt x="518" y="388"/>
                  </a:lnTo>
                  <a:lnTo>
                    <a:pt x="516" y="385"/>
                  </a:lnTo>
                  <a:lnTo>
                    <a:pt x="513" y="381"/>
                  </a:lnTo>
                  <a:lnTo>
                    <a:pt x="511" y="376"/>
                  </a:lnTo>
                  <a:lnTo>
                    <a:pt x="511" y="371"/>
                  </a:lnTo>
                  <a:lnTo>
                    <a:pt x="506" y="366"/>
                  </a:lnTo>
                  <a:lnTo>
                    <a:pt x="504" y="362"/>
                  </a:lnTo>
                  <a:lnTo>
                    <a:pt x="502" y="357"/>
                  </a:lnTo>
                  <a:lnTo>
                    <a:pt x="499" y="350"/>
                  </a:lnTo>
                  <a:lnTo>
                    <a:pt x="499" y="350"/>
                  </a:lnTo>
                  <a:lnTo>
                    <a:pt x="497" y="350"/>
                  </a:lnTo>
                  <a:lnTo>
                    <a:pt x="497" y="347"/>
                  </a:lnTo>
                  <a:lnTo>
                    <a:pt x="497" y="347"/>
                  </a:lnTo>
                  <a:lnTo>
                    <a:pt x="494" y="350"/>
                  </a:lnTo>
                  <a:lnTo>
                    <a:pt x="492" y="352"/>
                  </a:lnTo>
                  <a:lnTo>
                    <a:pt x="490" y="355"/>
                  </a:lnTo>
                  <a:lnTo>
                    <a:pt x="487" y="355"/>
                  </a:lnTo>
                  <a:lnTo>
                    <a:pt x="485" y="355"/>
                  </a:lnTo>
                  <a:lnTo>
                    <a:pt x="483" y="350"/>
                  </a:lnTo>
                  <a:lnTo>
                    <a:pt x="478" y="345"/>
                  </a:lnTo>
                  <a:lnTo>
                    <a:pt x="476" y="343"/>
                  </a:lnTo>
                  <a:lnTo>
                    <a:pt x="476" y="343"/>
                  </a:lnTo>
                  <a:lnTo>
                    <a:pt x="473" y="340"/>
                  </a:lnTo>
                  <a:lnTo>
                    <a:pt x="471" y="338"/>
                  </a:lnTo>
                  <a:lnTo>
                    <a:pt x="468" y="338"/>
                  </a:lnTo>
                  <a:lnTo>
                    <a:pt x="468" y="338"/>
                  </a:lnTo>
                  <a:lnTo>
                    <a:pt x="468" y="340"/>
                  </a:lnTo>
                  <a:lnTo>
                    <a:pt x="468" y="340"/>
                  </a:lnTo>
                  <a:lnTo>
                    <a:pt x="468" y="343"/>
                  </a:lnTo>
                  <a:lnTo>
                    <a:pt x="468" y="345"/>
                  </a:lnTo>
                  <a:lnTo>
                    <a:pt x="471" y="347"/>
                  </a:lnTo>
                  <a:lnTo>
                    <a:pt x="471" y="350"/>
                  </a:lnTo>
                  <a:lnTo>
                    <a:pt x="471" y="352"/>
                  </a:lnTo>
                  <a:lnTo>
                    <a:pt x="471" y="357"/>
                  </a:lnTo>
                  <a:lnTo>
                    <a:pt x="471" y="359"/>
                  </a:lnTo>
                  <a:lnTo>
                    <a:pt x="466" y="359"/>
                  </a:lnTo>
                  <a:lnTo>
                    <a:pt x="461" y="357"/>
                  </a:lnTo>
                  <a:lnTo>
                    <a:pt x="459" y="355"/>
                  </a:lnTo>
                  <a:lnTo>
                    <a:pt x="457" y="355"/>
                  </a:lnTo>
                  <a:lnTo>
                    <a:pt x="452" y="355"/>
                  </a:lnTo>
                  <a:lnTo>
                    <a:pt x="450" y="352"/>
                  </a:lnTo>
                  <a:lnTo>
                    <a:pt x="440" y="350"/>
                  </a:lnTo>
                  <a:lnTo>
                    <a:pt x="431" y="345"/>
                  </a:lnTo>
                  <a:lnTo>
                    <a:pt x="424" y="340"/>
                  </a:lnTo>
                  <a:lnTo>
                    <a:pt x="414" y="338"/>
                  </a:lnTo>
                  <a:lnTo>
                    <a:pt x="409" y="336"/>
                  </a:lnTo>
                  <a:lnTo>
                    <a:pt x="405" y="336"/>
                  </a:lnTo>
                  <a:lnTo>
                    <a:pt x="402" y="333"/>
                  </a:lnTo>
                  <a:lnTo>
                    <a:pt x="398" y="331"/>
                  </a:lnTo>
                  <a:lnTo>
                    <a:pt x="395" y="331"/>
                  </a:lnTo>
                  <a:lnTo>
                    <a:pt x="393" y="329"/>
                  </a:lnTo>
                  <a:lnTo>
                    <a:pt x="390" y="329"/>
                  </a:lnTo>
                  <a:lnTo>
                    <a:pt x="390" y="326"/>
                  </a:lnTo>
                  <a:lnTo>
                    <a:pt x="390" y="324"/>
                  </a:lnTo>
                  <a:lnTo>
                    <a:pt x="388" y="321"/>
                  </a:lnTo>
                  <a:lnTo>
                    <a:pt x="388" y="319"/>
                  </a:lnTo>
                  <a:lnTo>
                    <a:pt x="386" y="317"/>
                  </a:lnTo>
                  <a:lnTo>
                    <a:pt x="386" y="314"/>
                  </a:lnTo>
                  <a:lnTo>
                    <a:pt x="383" y="312"/>
                  </a:lnTo>
                  <a:lnTo>
                    <a:pt x="386" y="312"/>
                  </a:lnTo>
                  <a:lnTo>
                    <a:pt x="388" y="307"/>
                  </a:lnTo>
                  <a:lnTo>
                    <a:pt x="390" y="307"/>
                  </a:lnTo>
                  <a:lnTo>
                    <a:pt x="395" y="305"/>
                  </a:lnTo>
                  <a:lnTo>
                    <a:pt x="398" y="303"/>
                  </a:lnTo>
                  <a:lnTo>
                    <a:pt x="402" y="300"/>
                  </a:lnTo>
                  <a:lnTo>
                    <a:pt x="405" y="298"/>
                  </a:lnTo>
                  <a:lnTo>
                    <a:pt x="405" y="295"/>
                  </a:lnTo>
                  <a:lnTo>
                    <a:pt x="407" y="295"/>
                  </a:lnTo>
                  <a:lnTo>
                    <a:pt x="407" y="291"/>
                  </a:lnTo>
                  <a:lnTo>
                    <a:pt x="405" y="286"/>
                  </a:lnTo>
                  <a:lnTo>
                    <a:pt x="402" y="281"/>
                  </a:lnTo>
                  <a:lnTo>
                    <a:pt x="398" y="276"/>
                  </a:lnTo>
                  <a:lnTo>
                    <a:pt x="393" y="272"/>
                  </a:lnTo>
                  <a:lnTo>
                    <a:pt x="390" y="269"/>
                  </a:lnTo>
                  <a:lnTo>
                    <a:pt x="390" y="265"/>
                  </a:lnTo>
                  <a:lnTo>
                    <a:pt x="390" y="262"/>
                  </a:lnTo>
                  <a:lnTo>
                    <a:pt x="390" y="258"/>
                  </a:lnTo>
                  <a:lnTo>
                    <a:pt x="388" y="258"/>
                  </a:lnTo>
                  <a:lnTo>
                    <a:pt x="383" y="260"/>
                  </a:lnTo>
                  <a:lnTo>
                    <a:pt x="379" y="265"/>
                  </a:lnTo>
                  <a:lnTo>
                    <a:pt x="376" y="267"/>
                  </a:lnTo>
                  <a:lnTo>
                    <a:pt x="376" y="260"/>
                  </a:lnTo>
                  <a:lnTo>
                    <a:pt x="379" y="255"/>
                  </a:lnTo>
                  <a:lnTo>
                    <a:pt x="381" y="250"/>
                  </a:lnTo>
                  <a:lnTo>
                    <a:pt x="381" y="243"/>
                  </a:lnTo>
                  <a:lnTo>
                    <a:pt x="369" y="243"/>
                  </a:lnTo>
                  <a:lnTo>
                    <a:pt x="357" y="243"/>
                  </a:lnTo>
                  <a:lnTo>
                    <a:pt x="348" y="243"/>
                  </a:lnTo>
                  <a:lnTo>
                    <a:pt x="336" y="241"/>
                  </a:lnTo>
                  <a:lnTo>
                    <a:pt x="336" y="243"/>
                  </a:lnTo>
                  <a:lnTo>
                    <a:pt x="336" y="246"/>
                  </a:lnTo>
                  <a:lnTo>
                    <a:pt x="336" y="248"/>
                  </a:lnTo>
                  <a:lnTo>
                    <a:pt x="336" y="250"/>
                  </a:lnTo>
                  <a:lnTo>
                    <a:pt x="336" y="253"/>
                  </a:lnTo>
                  <a:lnTo>
                    <a:pt x="334" y="253"/>
                  </a:lnTo>
                  <a:lnTo>
                    <a:pt x="331" y="253"/>
                  </a:lnTo>
                  <a:lnTo>
                    <a:pt x="329" y="253"/>
                  </a:lnTo>
                  <a:lnTo>
                    <a:pt x="324" y="253"/>
                  </a:lnTo>
                  <a:lnTo>
                    <a:pt x="319" y="250"/>
                  </a:lnTo>
                  <a:lnTo>
                    <a:pt x="317" y="246"/>
                  </a:lnTo>
                  <a:lnTo>
                    <a:pt x="315" y="241"/>
                  </a:lnTo>
                  <a:lnTo>
                    <a:pt x="315" y="241"/>
                  </a:lnTo>
                  <a:lnTo>
                    <a:pt x="315" y="239"/>
                  </a:lnTo>
                  <a:lnTo>
                    <a:pt x="315" y="239"/>
                  </a:lnTo>
                  <a:lnTo>
                    <a:pt x="312" y="236"/>
                  </a:lnTo>
                  <a:lnTo>
                    <a:pt x="312" y="236"/>
                  </a:lnTo>
                  <a:lnTo>
                    <a:pt x="312" y="234"/>
                  </a:lnTo>
                  <a:lnTo>
                    <a:pt x="312" y="234"/>
                  </a:lnTo>
                  <a:lnTo>
                    <a:pt x="312" y="234"/>
                  </a:lnTo>
                  <a:lnTo>
                    <a:pt x="312" y="229"/>
                  </a:lnTo>
                  <a:lnTo>
                    <a:pt x="315" y="227"/>
                  </a:lnTo>
                  <a:lnTo>
                    <a:pt x="315" y="222"/>
                  </a:lnTo>
                  <a:lnTo>
                    <a:pt x="312" y="220"/>
                  </a:lnTo>
                  <a:lnTo>
                    <a:pt x="312" y="217"/>
                  </a:lnTo>
                  <a:lnTo>
                    <a:pt x="312" y="215"/>
                  </a:lnTo>
                  <a:lnTo>
                    <a:pt x="310" y="213"/>
                  </a:lnTo>
                  <a:lnTo>
                    <a:pt x="310" y="210"/>
                  </a:lnTo>
                  <a:lnTo>
                    <a:pt x="310" y="205"/>
                  </a:lnTo>
                  <a:lnTo>
                    <a:pt x="312" y="203"/>
                  </a:lnTo>
                  <a:lnTo>
                    <a:pt x="312" y="201"/>
                  </a:lnTo>
                  <a:lnTo>
                    <a:pt x="315" y="196"/>
                  </a:lnTo>
                  <a:lnTo>
                    <a:pt x="315" y="194"/>
                  </a:lnTo>
                  <a:lnTo>
                    <a:pt x="312" y="191"/>
                  </a:lnTo>
                  <a:lnTo>
                    <a:pt x="312" y="189"/>
                  </a:lnTo>
                  <a:lnTo>
                    <a:pt x="312" y="187"/>
                  </a:lnTo>
                  <a:lnTo>
                    <a:pt x="310" y="179"/>
                  </a:lnTo>
                  <a:lnTo>
                    <a:pt x="308" y="175"/>
                  </a:lnTo>
                  <a:lnTo>
                    <a:pt x="308" y="168"/>
                  </a:lnTo>
                  <a:lnTo>
                    <a:pt x="308" y="161"/>
                  </a:lnTo>
                  <a:lnTo>
                    <a:pt x="310" y="153"/>
                  </a:lnTo>
                  <a:lnTo>
                    <a:pt x="310" y="149"/>
                  </a:lnTo>
                  <a:lnTo>
                    <a:pt x="310" y="144"/>
                  </a:lnTo>
                  <a:lnTo>
                    <a:pt x="308" y="137"/>
                  </a:lnTo>
                  <a:lnTo>
                    <a:pt x="303" y="130"/>
                  </a:lnTo>
                  <a:lnTo>
                    <a:pt x="298" y="125"/>
                  </a:lnTo>
                  <a:lnTo>
                    <a:pt x="293" y="118"/>
                  </a:lnTo>
                  <a:lnTo>
                    <a:pt x="289" y="108"/>
                  </a:lnTo>
                  <a:lnTo>
                    <a:pt x="289" y="99"/>
                  </a:lnTo>
                  <a:lnTo>
                    <a:pt x="289" y="89"/>
                  </a:lnTo>
                  <a:lnTo>
                    <a:pt x="289" y="80"/>
                  </a:lnTo>
                  <a:lnTo>
                    <a:pt x="289" y="71"/>
                  </a:lnTo>
                  <a:lnTo>
                    <a:pt x="289" y="63"/>
                  </a:lnTo>
                  <a:lnTo>
                    <a:pt x="289" y="59"/>
                  </a:lnTo>
                  <a:lnTo>
                    <a:pt x="286" y="52"/>
                  </a:lnTo>
                  <a:lnTo>
                    <a:pt x="286" y="47"/>
                  </a:lnTo>
                  <a:lnTo>
                    <a:pt x="284" y="42"/>
                  </a:lnTo>
                  <a:lnTo>
                    <a:pt x="282" y="40"/>
                  </a:lnTo>
                  <a:lnTo>
                    <a:pt x="277" y="35"/>
                  </a:lnTo>
                  <a:lnTo>
                    <a:pt x="275" y="33"/>
                  </a:lnTo>
                  <a:lnTo>
                    <a:pt x="267" y="23"/>
                  </a:lnTo>
                  <a:lnTo>
                    <a:pt x="263" y="16"/>
                  </a:lnTo>
                  <a:lnTo>
                    <a:pt x="256" y="7"/>
                  </a:lnTo>
                  <a:lnTo>
                    <a:pt x="251" y="0"/>
                  </a:lnTo>
                  <a:lnTo>
                    <a:pt x="249" y="7"/>
                  </a:lnTo>
                  <a:lnTo>
                    <a:pt x="246" y="14"/>
                  </a:lnTo>
                  <a:lnTo>
                    <a:pt x="244" y="18"/>
                  </a:lnTo>
                  <a:lnTo>
                    <a:pt x="237" y="21"/>
                  </a:lnTo>
                  <a:lnTo>
                    <a:pt x="230" y="26"/>
                  </a:lnTo>
                  <a:lnTo>
                    <a:pt x="225" y="30"/>
                  </a:lnTo>
                  <a:lnTo>
                    <a:pt x="223" y="35"/>
                  </a:lnTo>
                  <a:lnTo>
                    <a:pt x="218" y="42"/>
                  </a:lnTo>
                  <a:lnTo>
                    <a:pt x="211" y="56"/>
                  </a:lnTo>
                  <a:lnTo>
                    <a:pt x="201" y="71"/>
                  </a:lnTo>
                  <a:lnTo>
                    <a:pt x="192" y="85"/>
                  </a:lnTo>
                  <a:lnTo>
                    <a:pt x="185" y="99"/>
                  </a:lnTo>
                  <a:lnTo>
                    <a:pt x="182" y="104"/>
                  </a:lnTo>
                  <a:lnTo>
                    <a:pt x="180" y="106"/>
                  </a:lnTo>
                  <a:lnTo>
                    <a:pt x="175" y="106"/>
                  </a:lnTo>
                  <a:lnTo>
                    <a:pt x="170" y="108"/>
                  </a:lnTo>
                  <a:lnTo>
                    <a:pt x="168" y="111"/>
                  </a:lnTo>
                  <a:lnTo>
                    <a:pt x="163" y="113"/>
                  </a:lnTo>
                  <a:lnTo>
                    <a:pt x="161" y="118"/>
                  </a:lnTo>
                  <a:lnTo>
                    <a:pt x="159" y="120"/>
                  </a:lnTo>
                  <a:lnTo>
                    <a:pt x="152" y="127"/>
                  </a:lnTo>
                  <a:lnTo>
                    <a:pt x="144" y="134"/>
                  </a:lnTo>
                  <a:lnTo>
                    <a:pt x="137" y="142"/>
                  </a:lnTo>
                  <a:lnTo>
                    <a:pt x="128" y="146"/>
                  </a:lnTo>
                  <a:lnTo>
                    <a:pt x="123" y="151"/>
                  </a:lnTo>
                  <a:lnTo>
                    <a:pt x="114" y="153"/>
                  </a:lnTo>
                  <a:lnTo>
                    <a:pt x="109" y="158"/>
                  </a:lnTo>
                  <a:lnTo>
                    <a:pt x="102" y="163"/>
                  </a:lnTo>
                  <a:lnTo>
                    <a:pt x="102" y="168"/>
                  </a:lnTo>
                  <a:lnTo>
                    <a:pt x="100" y="170"/>
                  </a:lnTo>
                  <a:lnTo>
                    <a:pt x="100" y="172"/>
                  </a:lnTo>
                  <a:lnTo>
                    <a:pt x="97" y="175"/>
                  </a:lnTo>
                  <a:lnTo>
                    <a:pt x="95" y="177"/>
                  </a:lnTo>
                  <a:lnTo>
                    <a:pt x="92" y="177"/>
                  </a:lnTo>
                  <a:lnTo>
                    <a:pt x="88" y="177"/>
                  </a:lnTo>
                  <a:lnTo>
                    <a:pt x="85" y="177"/>
                  </a:lnTo>
                  <a:lnTo>
                    <a:pt x="81" y="182"/>
                  </a:lnTo>
                  <a:lnTo>
                    <a:pt x="74" y="187"/>
                  </a:lnTo>
                  <a:lnTo>
                    <a:pt x="69" y="194"/>
                  </a:lnTo>
                  <a:lnTo>
                    <a:pt x="66" y="198"/>
                  </a:lnTo>
                  <a:lnTo>
                    <a:pt x="62" y="205"/>
                  </a:lnTo>
                  <a:lnTo>
                    <a:pt x="57" y="210"/>
                  </a:lnTo>
                  <a:lnTo>
                    <a:pt x="50" y="215"/>
                  </a:lnTo>
                  <a:lnTo>
                    <a:pt x="45" y="220"/>
                  </a:lnTo>
                  <a:lnTo>
                    <a:pt x="43" y="222"/>
                  </a:lnTo>
                  <a:lnTo>
                    <a:pt x="38" y="224"/>
                  </a:lnTo>
                  <a:lnTo>
                    <a:pt x="36" y="224"/>
                  </a:lnTo>
                  <a:lnTo>
                    <a:pt x="31" y="224"/>
                  </a:lnTo>
                  <a:lnTo>
                    <a:pt x="29" y="224"/>
                  </a:lnTo>
                  <a:lnTo>
                    <a:pt x="29" y="222"/>
                  </a:lnTo>
                  <a:lnTo>
                    <a:pt x="29" y="220"/>
                  </a:lnTo>
                  <a:lnTo>
                    <a:pt x="29" y="215"/>
                  </a:lnTo>
                  <a:lnTo>
                    <a:pt x="29" y="215"/>
                  </a:lnTo>
                  <a:lnTo>
                    <a:pt x="24" y="213"/>
                  </a:lnTo>
                  <a:lnTo>
                    <a:pt x="21" y="215"/>
                  </a:lnTo>
                  <a:lnTo>
                    <a:pt x="19" y="215"/>
                  </a:lnTo>
                  <a:lnTo>
                    <a:pt x="17" y="215"/>
                  </a:lnTo>
                  <a:lnTo>
                    <a:pt x="17" y="220"/>
                  </a:lnTo>
                  <a:lnTo>
                    <a:pt x="14" y="224"/>
                  </a:lnTo>
                  <a:lnTo>
                    <a:pt x="14" y="227"/>
                  </a:lnTo>
                  <a:lnTo>
                    <a:pt x="14" y="229"/>
                  </a:lnTo>
                  <a:lnTo>
                    <a:pt x="12" y="234"/>
                  </a:lnTo>
                  <a:lnTo>
                    <a:pt x="12" y="239"/>
                  </a:lnTo>
                  <a:lnTo>
                    <a:pt x="10" y="241"/>
                  </a:lnTo>
                  <a:lnTo>
                    <a:pt x="7" y="241"/>
                  </a:lnTo>
                  <a:lnTo>
                    <a:pt x="5" y="239"/>
                  </a:lnTo>
                  <a:lnTo>
                    <a:pt x="3" y="239"/>
                  </a:lnTo>
                  <a:lnTo>
                    <a:pt x="0" y="243"/>
                  </a:lnTo>
                  <a:lnTo>
                    <a:pt x="0" y="246"/>
                  </a:lnTo>
                  <a:lnTo>
                    <a:pt x="3" y="248"/>
                  </a:lnTo>
                  <a:lnTo>
                    <a:pt x="3" y="250"/>
                  </a:lnTo>
                  <a:lnTo>
                    <a:pt x="5" y="250"/>
                  </a:lnTo>
                  <a:lnTo>
                    <a:pt x="7" y="253"/>
                  </a:lnTo>
                  <a:lnTo>
                    <a:pt x="10" y="258"/>
                  </a:lnTo>
                  <a:lnTo>
                    <a:pt x="10" y="262"/>
                  </a:lnTo>
                  <a:lnTo>
                    <a:pt x="10" y="265"/>
                  </a:lnTo>
                  <a:lnTo>
                    <a:pt x="12" y="269"/>
                  </a:lnTo>
                  <a:lnTo>
                    <a:pt x="12" y="274"/>
                  </a:lnTo>
                  <a:lnTo>
                    <a:pt x="12" y="279"/>
                  </a:lnTo>
                  <a:lnTo>
                    <a:pt x="10" y="284"/>
                  </a:lnTo>
                  <a:lnTo>
                    <a:pt x="7" y="288"/>
                  </a:lnTo>
                  <a:lnTo>
                    <a:pt x="7" y="291"/>
                  </a:lnTo>
                  <a:lnTo>
                    <a:pt x="10" y="295"/>
                  </a:lnTo>
                  <a:lnTo>
                    <a:pt x="12" y="300"/>
                  </a:lnTo>
                  <a:lnTo>
                    <a:pt x="14" y="305"/>
                  </a:lnTo>
                  <a:lnTo>
                    <a:pt x="17" y="310"/>
                  </a:lnTo>
                  <a:lnTo>
                    <a:pt x="19" y="314"/>
                  </a:lnTo>
                  <a:lnTo>
                    <a:pt x="19" y="317"/>
                  </a:lnTo>
                  <a:lnTo>
                    <a:pt x="24" y="326"/>
                  </a:lnTo>
                  <a:lnTo>
                    <a:pt x="31" y="333"/>
                  </a:lnTo>
                  <a:lnTo>
                    <a:pt x="38" y="340"/>
                  </a:lnTo>
                  <a:lnTo>
                    <a:pt x="45" y="347"/>
                  </a:lnTo>
                  <a:lnTo>
                    <a:pt x="48" y="347"/>
                  </a:lnTo>
                  <a:lnTo>
                    <a:pt x="50" y="350"/>
                  </a:lnTo>
                  <a:lnTo>
                    <a:pt x="50" y="350"/>
                  </a:lnTo>
                  <a:lnTo>
                    <a:pt x="52" y="350"/>
                  </a:lnTo>
                  <a:lnTo>
                    <a:pt x="59" y="355"/>
                  </a:lnTo>
                  <a:lnTo>
                    <a:pt x="64" y="359"/>
                  </a:lnTo>
                  <a:lnTo>
                    <a:pt x="69" y="369"/>
                  </a:lnTo>
                  <a:lnTo>
                    <a:pt x="74" y="376"/>
                  </a:lnTo>
                  <a:lnTo>
                    <a:pt x="74" y="376"/>
                  </a:lnTo>
                  <a:lnTo>
                    <a:pt x="74" y="376"/>
                  </a:lnTo>
                  <a:lnTo>
                    <a:pt x="74" y="376"/>
                  </a:lnTo>
                  <a:lnTo>
                    <a:pt x="74" y="376"/>
                  </a:lnTo>
                  <a:lnTo>
                    <a:pt x="76" y="381"/>
                  </a:lnTo>
                  <a:lnTo>
                    <a:pt x="78" y="383"/>
                  </a:lnTo>
                  <a:lnTo>
                    <a:pt x="83" y="388"/>
                  </a:lnTo>
                  <a:lnTo>
                    <a:pt x="88" y="390"/>
                  </a:lnTo>
                  <a:lnTo>
                    <a:pt x="92" y="390"/>
                  </a:lnTo>
                  <a:lnTo>
                    <a:pt x="95" y="388"/>
                  </a:lnTo>
                  <a:lnTo>
                    <a:pt x="100" y="385"/>
                  </a:lnTo>
                  <a:lnTo>
                    <a:pt x="104" y="383"/>
                  </a:lnTo>
                  <a:lnTo>
                    <a:pt x="104" y="383"/>
                  </a:lnTo>
                  <a:lnTo>
                    <a:pt x="107" y="383"/>
                  </a:lnTo>
                  <a:lnTo>
                    <a:pt x="107" y="383"/>
                  </a:lnTo>
                  <a:lnTo>
                    <a:pt x="109" y="383"/>
                  </a:lnTo>
                  <a:lnTo>
                    <a:pt x="114" y="381"/>
                  </a:lnTo>
                  <a:lnTo>
                    <a:pt x="116" y="376"/>
                  </a:lnTo>
                  <a:lnTo>
                    <a:pt x="118" y="371"/>
                  </a:lnTo>
                  <a:lnTo>
                    <a:pt x="121" y="364"/>
                  </a:lnTo>
                  <a:lnTo>
                    <a:pt x="126" y="362"/>
                  </a:lnTo>
                  <a:lnTo>
                    <a:pt x="135" y="362"/>
                  </a:lnTo>
                  <a:lnTo>
                    <a:pt x="142" y="362"/>
                  </a:lnTo>
                  <a:lnTo>
                    <a:pt x="147" y="362"/>
                  </a:lnTo>
                  <a:lnTo>
                    <a:pt x="152" y="362"/>
                  </a:lnTo>
                  <a:lnTo>
                    <a:pt x="154" y="359"/>
                  </a:lnTo>
                  <a:lnTo>
                    <a:pt x="159" y="362"/>
                  </a:lnTo>
                  <a:lnTo>
                    <a:pt x="161" y="364"/>
                  </a:lnTo>
                  <a:lnTo>
                    <a:pt x="163" y="369"/>
                  </a:lnTo>
                  <a:lnTo>
                    <a:pt x="166" y="374"/>
                  </a:lnTo>
                  <a:lnTo>
                    <a:pt x="168" y="378"/>
                  </a:lnTo>
                  <a:lnTo>
                    <a:pt x="170" y="383"/>
                  </a:lnTo>
                  <a:lnTo>
                    <a:pt x="170" y="388"/>
                  </a:lnTo>
                  <a:lnTo>
                    <a:pt x="168" y="390"/>
                  </a:lnTo>
                  <a:lnTo>
                    <a:pt x="166" y="392"/>
                  </a:lnTo>
                  <a:lnTo>
                    <a:pt x="163" y="392"/>
                  </a:lnTo>
                  <a:lnTo>
                    <a:pt x="159" y="395"/>
                  </a:lnTo>
                  <a:lnTo>
                    <a:pt x="159" y="400"/>
                  </a:lnTo>
                  <a:lnTo>
                    <a:pt x="156" y="402"/>
                  </a:lnTo>
                  <a:lnTo>
                    <a:pt x="156" y="407"/>
                  </a:lnTo>
                  <a:lnTo>
                    <a:pt x="159" y="411"/>
                  </a:lnTo>
                  <a:lnTo>
                    <a:pt x="161" y="419"/>
                  </a:lnTo>
                  <a:lnTo>
                    <a:pt x="161" y="423"/>
                  </a:lnTo>
                  <a:lnTo>
                    <a:pt x="163" y="430"/>
                  </a:lnTo>
                  <a:lnTo>
                    <a:pt x="163" y="437"/>
                  </a:lnTo>
                  <a:lnTo>
                    <a:pt x="166" y="442"/>
                  </a:lnTo>
                  <a:lnTo>
                    <a:pt x="166" y="447"/>
                  </a:lnTo>
                  <a:lnTo>
                    <a:pt x="166" y="454"/>
                  </a:lnTo>
                  <a:lnTo>
                    <a:pt x="166" y="456"/>
                  </a:lnTo>
                  <a:lnTo>
                    <a:pt x="163" y="459"/>
                  </a:lnTo>
                  <a:lnTo>
                    <a:pt x="163" y="461"/>
                  </a:lnTo>
                  <a:lnTo>
                    <a:pt x="161" y="463"/>
                  </a:lnTo>
                  <a:lnTo>
                    <a:pt x="154" y="473"/>
                  </a:lnTo>
                  <a:lnTo>
                    <a:pt x="147" y="482"/>
                  </a:lnTo>
                  <a:lnTo>
                    <a:pt x="140" y="492"/>
                  </a:lnTo>
                  <a:lnTo>
                    <a:pt x="133" y="501"/>
                  </a:lnTo>
                  <a:lnTo>
                    <a:pt x="140" y="504"/>
                  </a:lnTo>
                  <a:lnTo>
                    <a:pt x="144" y="504"/>
                  </a:lnTo>
                  <a:lnTo>
                    <a:pt x="149" y="501"/>
                  </a:lnTo>
                  <a:lnTo>
                    <a:pt x="156" y="499"/>
                  </a:lnTo>
                  <a:lnTo>
                    <a:pt x="156" y="499"/>
                  </a:lnTo>
                  <a:lnTo>
                    <a:pt x="156" y="497"/>
                  </a:lnTo>
                  <a:lnTo>
                    <a:pt x="156" y="497"/>
                  </a:lnTo>
                  <a:lnTo>
                    <a:pt x="156" y="497"/>
                  </a:lnTo>
                  <a:lnTo>
                    <a:pt x="161" y="497"/>
                  </a:lnTo>
                  <a:lnTo>
                    <a:pt x="166" y="494"/>
                  </a:lnTo>
                  <a:lnTo>
                    <a:pt x="168" y="497"/>
                  </a:lnTo>
                  <a:lnTo>
                    <a:pt x="173" y="499"/>
                  </a:lnTo>
                  <a:lnTo>
                    <a:pt x="173" y="501"/>
                  </a:lnTo>
                  <a:lnTo>
                    <a:pt x="173" y="506"/>
                  </a:lnTo>
                  <a:lnTo>
                    <a:pt x="173" y="508"/>
                  </a:lnTo>
                  <a:lnTo>
                    <a:pt x="173" y="511"/>
                  </a:lnTo>
                  <a:lnTo>
                    <a:pt x="175" y="511"/>
                  </a:lnTo>
                  <a:lnTo>
                    <a:pt x="178" y="513"/>
                  </a:lnTo>
                  <a:lnTo>
                    <a:pt x="178" y="516"/>
                  </a:lnTo>
                  <a:lnTo>
                    <a:pt x="180" y="516"/>
                  </a:lnTo>
                  <a:lnTo>
                    <a:pt x="187" y="518"/>
                  </a:lnTo>
                  <a:lnTo>
                    <a:pt x="194" y="516"/>
                  </a:lnTo>
                  <a:lnTo>
                    <a:pt x="199" y="513"/>
                  </a:lnTo>
                  <a:lnTo>
                    <a:pt x="206" y="513"/>
                  </a:lnTo>
                  <a:lnTo>
                    <a:pt x="211" y="513"/>
                  </a:lnTo>
                  <a:lnTo>
                    <a:pt x="218" y="513"/>
                  </a:lnTo>
                  <a:lnTo>
                    <a:pt x="223" y="516"/>
                  </a:lnTo>
                  <a:lnTo>
                    <a:pt x="227" y="518"/>
                  </a:lnTo>
                  <a:lnTo>
                    <a:pt x="230" y="520"/>
                  </a:lnTo>
                  <a:lnTo>
                    <a:pt x="232" y="523"/>
                  </a:lnTo>
                  <a:lnTo>
                    <a:pt x="237" y="525"/>
                  </a:lnTo>
                  <a:lnTo>
                    <a:pt x="239" y="527"/>
                  </a:lnTo>
                  <a:lnTo>
                    <a:pt x="246" y="534"/>
                  </a:lnTo>
                  <a:lnTo>
                    <a:pt x="253" y="539"/>
                  </a:lnTo>
                  <a:lnTo>
                    <a:pt x="263" y="546"/>
                  </a:lnTo>
                  <a:lnTo>
                    <a:pt x="270" y="553"/>
                  </a:lnTo>
                  <a:lnTo>
                    <a:pt x="275" y="556"/>
                  </a:lnTo>
                  <a:lnTo>
                    <a:pt x="277" y="558"/>
                  </a:lnTo>
                  <a:lnTo>
                    <a:pt x="282" y="563"/>
                  </a:lnTo>
                  <a:lnTo>
                    <a:pt x="284" y="565"/>
                  </a:lnTo>
                  <a:lnTo>
                    <a:pt x="291" y="565"/>
                  </a:lnTo>
                  <a:lnTo>
                    <a:pt x="296" y="565"/>
                  </a:lnTo>
                  <a:lnTo>
                    <a:pt x="303" y="563"/>
                  </a:lnTo>
                  <a:lnTo>
                    <a:pt x="305" y="561"/>
                  </a:lnTo>
                  <a:lnTo>
                    <a:pt x="308" y="558"/>
                  </a:lnTo>
                  <a:lnTo>
                    <a:pt x="308" y="553"/>
                  </a:lnTo>
                  <a:lnTo>
                    <a:pt x="308" y="549"/>
                  </a:lnTo>
                  <a:lnTo>
                    <a:pt x="310" y="546"/>
                  </a:lnTo>
                  <a:lnTo>
                    <a:pt x="310" y="544"/>
                  </a:lnTo>
                  <a:lnTo>
                    <a:pt x="310" y="542"/>
                  </a:lnTo>
                  <a:lnTo>
                    <a:pt x="312" y="539"/>
                  </a:lnTo>
                  <a:lnTo>
                    <a:pt x="312" y="537"/>
                  </a:lnTo>
                  <a:lnTo>
                    <a:pt x="315" y="534"/>
                  </a:lnTo>
                  <a:lnTo>
                    <a:pt x="317" y="532"/>
                  </a:lnTo>
                  <a:lnTo>
                    <a:pt x="317" y="532"/>
                  </a:lnTo>
                  <a:lnTo>
                    <a:pt x="319" y="530"/>
                  </a:lnTo>
                  <a:lnTo>
                    <a:pt x="322" y="530"/>
                  </a:lnTo>
                  <a:lnTo>
                    <a:pt x="324" y="532"/>
                  </a:lnTo>
                  <a:lnTo>
                    <a:pt x="324" y="532"/>
                  </a:lnTo>
                  <a:lnTo>
                    <a:pt x="327" y="534"/>
                  </a:lnTo>
                  <a:lnTo>
                    <a:pt x="329" y="534"/>
                  </a:lnTo>
                  <a:lnTo>
                    <a:pt x="329" y="534"/>
                  </a:lnTo>
                  <a:lnTo>
                    <a:pt x="331" y="534"/>
                  </a:lnTo>
                  <a:lnTo>
                    <a:pt x="334" y="537"/>
                  </a:lnTo>
                  <a:lnTo>
                    <a:pt x="336" y="537"/>
                  </a:lnTo>
                  <a:lnTo>
                    <a:pt x="338" y="539"/>
                  </a:lnTo>
                  <a:lnTo>
                    <a:pt x="343" y="539"/>
                  </a:lnTo>
                  <a:lnTo>
                    <a:pt x="345" y="542"/>
                  </a:lnTo>
                  <a:lnTo>
                    <a:pt x="348" y="544"/>
                  </a:lnTo>
                  <a:lnTo>
                    <a:pt x="350" y="544"/>
                  </a:lnTo>
                  <a:lnTo>
                    <a:pt x="353" y="544"/>
                  </a:lnTo>
                  <a:lnTo>
                    <a:pt x="355" y="544"/>
                  </a:lnTo>
                  <a:lnTo>
                    <a:pt x="360" y="546"/>
                  </a:lnTo>
                  <a:lnTo>
                    <a:pt x="364" y="549"/>
                  </a:lnTo>
                  <a:lnTo>
                    <a:pt x="371" y="551"/>
                  </a:lnTo>
                  <a:lnTo>
                    <a:pt x="376" y="553"/>
                  </a:lnTo>
                  <a:lnTo>
                    <a:pt x="376" y="553"/>
                  </a:lnTo>
                  <a:lnTo>
                    <a:pt x="379" y="553"/>
                  </a:lnTo>
                  <a:lnTo>
                    <a:pt x="379" y="553"/>
                  </a:lnTo>
                  <a:lnTo>
                    <a:pt x="383" y="558"/>
                  </a:lnTo>
                  <a:lnTo>
                    <a:pt x="390" y="565"/>
                  </a:lnTo>
                  <a:lnTo>
                    <a:pt x="398" y="570"/>
                  </a:lnTo>
                  <a:lnTo>
                    <a:pt x="405" y="570"/>
                  </a:lnTo>
                  <a:lnTo>
                    <a:pt x="412" y="570"/>
                  </a:lnTo>
                  <a:lnTo>
                    <a:pt x="416" y="572"/>
                  </a:lnTo>
                  <a:lnTo>
                    <a:pt x="421" y="575"/>
                  </a:lnTo>
                  <a:lnTo>
                    <a:pt x="426" y="577"/>
                  </a:lnTo>
                  <a:lnTo>
                    <a:pt x="428" y="572"/>
                  </a:lnTo>
                  <a:lnTo>
                    <a:pt x="431" y="568"/>
                  </a:lnTo>
                  <a:lnTo>
                    <a:pt x="433" y="563"/>
                  </a:lnTo>
                  <a:lnTo>
                    <a:pt x="438" y="561"/>
                  </a:lnTo>
                  <a:lnTo>
                    <a:pt x="440" y="561"/>
                  </a:lnTo>
                  <a:lnTo>
                    <a:pt x="442" y="563"/>
                  </a:lnTo>
                  <a:lnTo>
                    <a:pt x="445" y="565"/>
                  </a:lnTo>
                  <a:lnTo>
                    <a:pt x="447" y="565"/>
                  </a:lnTo>
                  <a:lnTo>
                    <a:pt x="447" y="568"/>
                  </a:lnTo>
                  <a:lnTo>
                    <a:pt x="450" y="568"/>
                  </a:lnTo>
                  <a:lnTo>
                    <a:pt x="450" y="570"/>
                  </a:lnTo>
                  <a:lnTo>
                    <a:pt x="452" y="570"/>
                  </a:lnTo>
                  <a:lnTo>
                    <a:pt x="452" y="572"/>
                  </a:lnTo>
                  <a:lnTo>
                    <a:pt x="454" y="575"/>
                  </a:lnTo>
                  <a:lnTo>
                    <a:pt x="454" y="577"/>
                  </a:lnTo>
                  <a:lnTo>
                    <a:pt x="457" y="577"/>
                  </a:lnTo>
                  <a:lnTo>
                    <a:pt x="457" y="579"/>
                  </a:lnTo>
                  <a:lnTo>
                    <a:pt x="459" y="579"/>
                  </a:lnTo>
                  <a:lnTo>
                    <a:pt x="461" y="582"/>
                  </a:lnTo>
                  <a:lnTo>
                    <a:pt x="461" y="582"/>
                  </a:lnTo>
                  <a:lnTo>
                    <a:pt x="464" y="582"/>
                  </a:lnTo>
                  <a:lnTo>
                    <a:pt x="466" y="582"/>
                  </a:lnTo>
                  <a:lnTo>
                    <a:pt x="466" y="582"/>
                  </a:lnTo>
                  <a:lnTo>
                    <a:pt x="468" y="579"/>
                  </a:lnTo>
                  <a:lnTo>
                    <a:pt x="471" y="579"/>
                  </a:lnTo>
                  <a:lnTo>
                    <a:pt x="476" y="582"/>
                  </a:lnTo>
                  <a:lnTo>
                    <a:pt x="480" y="579"/>
                  </a:lnTo>
                  <a:lnTo>
                    <a:pt x="483" y="577"/>
                  </a:lnTo>
                  <a:lnTo>
                    <a:pt x="483" y="577"/>
                  </a:lnTo>
                  <a:lnTo>
                    <a:pt x="485" y="575"/>
                  </a:lnTo>
                  <a:lnTo>
                    <a:pt x="485" y="575"/>
                  </a:lnTo>
                  <a:lnTo>
                    <a:pt x="487" y="575"/>
                  </a:lnTo>
                  <a:lnTo>
                    <a:pt x="490" y="575"/>
                  </a:lnTo>
                  <a:lnTo>
                    <a:pt x="492" y="575"/>
                  </a:lnTo>
                  <a:lnTo>
                    <a:pt x="494" y="575"/>
                  </a:lnTo>
                  <a:lnTo>
                    <a:pt x="497" y="575"/>
                  </a:lnTo>
                  <a:lnTo>
                    <a:pt x="497" y="575"/>
                  </a:lnTo>
                  <a:lnTo>
                    <a:pt x="499" y="572"/>
                  </a:lnTo>
                  <a:lnTo>
                    <a:pt x="499" y="572"/>
                  </a:lnTo>
                  <a:lnTo>
                    <a:pt x="499" y="570"/>
                  </a:lnTo>
                  <a:lnTo>
                    <a:pt x="499" y="570"/>
                  </a:lnTo>
                  <a:lnTo>
                    <a:pt x="502" y="568"/>
                  </a:lnTo>
                  <a:lnTo>
                    <a:pt x="502" y="565"/>
                  </a:lnTo>
                  <a:lnTo>
                    <a:pt x="504" y="565"/>
                  </a:lnTo>
                  <a:lnTo>
                    <a:pt x="504" y="563"/>
                  </a:lnTo>
                  <a:lnTo>
                    <a:pt x="504" y="561"/>
                  </a:lnTo>
                  <a:lnTo>
                    <a:pt x="504" y="558"/>
                  </a:lnTo>
                  <a:lnTo>
                    <a:pt x="506" y="556"/>
                  </a:lnTo>
                  <a:lnTo>
                    <a:pt x="506" y="556"/>
                  </a:lnTo>
                  <a:lnTo>
                    <a:pt x="506" y="556"/>
                  </a:lnTo>
                  <a:lnTo>
                    <a:pt x="509" y="556"/>
                  </a:lnTo>
                  <a:lnTo>
                    <a:pt x="509" y="556"/>
                  </a:lnTo>
                  <a:lnTo>
                    <a:pt x="511" y="558"/>
                  </a:lnTo>
                  <a:lnTo>
                    <a:pt x="513" y="558"/>
                  </a:lnTo>
                  <a:lnTo>
                    <a:pt x="513" y="558"/>
                  </a:lnTo>
                  <a:lnTo>
                    <a:pt x="516" y="556"/>
                  </a:lnTo>
                  <a:lnTo>
                    <a:pt x="518" y="553"/>
                  </a:lnTo>
                  <a:lnTo>
                    <a:pt x="518" y="553"/>
                  </a:lnTo>
                  <a:lnTo>
                    <a:pt x="518" y="551"/>
                  </a:lnTo>
                  <a:lnTo>
                    <a:pt x="518" y="549"/>
                  </a:lnTo>
                  <a:lnTo>
                    <a:pt x="520" y="546"/>
                  </a:lnTo>
                  <a:lnTo>
                    <a:pt x="525" y="544"/>
                  </a:lnTo>
                  <a:lnTo>
                    <a:pt x="528" y="542"/>
                  </a:lnTo>
                  <a:lnTo>
                    <a:pt x="528" y="537"/>
                  </a:lnTo>
                  <a:lnTo>
                    <a:pt x="528" y="537"/>
                  </a:lnTo>
                  <a:lnTo>
                    <a:pt x="528" y="539"/>
                  </a:lnTo>
                  <a:lnTo>
                    <a:pt x="528" y="539"/>
                  </a:lnTo>
                  <a:lnTo>
                    <a:pt x="528" y="539"/>
                  </a:lnTo>
                  <a:lnTo>
                    <a:pt x="530" y="544"/>
                  </a:lnTo>
                  <a:lnTo>
                    <a:pt x="530" y="549"/>
                  </a:lnTo>
                  <a:lnTo>
                    <a:pt x="532" y="553"/>
                  </a:lnTo>
                  <a:lnTo>
                    <a:pt x="532" y="558"/>
                  </a:lnTo>
                  <a:lnTo>
                    <a:pt x="535" y="563"/>
                  </a:lnTo>
                  <a:lnTo>
                    <a:pt x="537" y="568"/>
                  </a:lnTo>
                  <a:lnTo>
                    <a:pt x="539" y="572"/>
                  </a:lnTo>
                  <a:lnTo>
                    <a:pt x="539" y="577"/>
                  </a:lnTo>
                  <a:lnTo>
                    <a:pt x="542" y="579"/>
                  </a:lnTo>
                  <a:lnTo>
                    <a:pt x="542" y="582"/>
                  </a:lnTo>
                  <a:lnTo>
                    <a:pt x="544" y="584"/>
                  </a:lnTo>
                  <a:lnTo>
                    <a:pt x="544" y="587"/>
                  </a:lnTo>
                  <a:lnTo>
                    <a:pt x="544" y="591"/>
                  </a:lnTo>
                  <a:lnTo>
                    <a:pt x="544" y="594"/>
                  </a:lnTo>
                  <a:lnTo>
                    <a:pt x="542" y="598"/>
                  </a:lnTo>
                  <a:lnTo>
                    <a:pt x="542" y="601"/>
                  </a:lnTo>
                  <a:lnTo>
                    <a:pt x="544" y="601"/>
                  </a:lnTo>
                  <a:lnTo>
                    <a:pt x="549" y="601"/>
                  </a:lnTo>
                  <a:lnTo>
                    <a:pt x="551" y="603"/>
                  </a:lnTo>
                  <a:lnTo>
                    <a:pt x="554" y="605"/>
                  </a:lnTo>
                  <a:lnTo>
                    <a:pt x="556" y="601"/>
                  </a:lnTo>
                  <a:lnTo>
                    <a:pt x="561" y="601"/>
                  </a:lnTo>
                  <a:lnTo>
                    <a:pt x="568" y="601"/>
                  </a:lnTo>
                  <a:lnTo>
                    <a:pt x="570" y="601"/>
                  </a:lnTo>
                  <a:lnTo>
                    <a:pt x="573" y="601"/>
                  </a:lnTo>
                  <a:lnTo>
                    <a:pt x="573" y="603"/>
                  </a:lnTo>
                  <a:lnTo>
                    <a:pt x="575" y="605"/>
                  </a:lnTo>
                  <a:lnTo>
                    <a:pt x="575" y="605"/>
                  </a:lnTo>
                  <a:lnTo>
                    <a:pt x="575" y="608"/>
                  </a:lnTo>
                  <a:lnTo>
                    <a:pt x="575" y="610"/>
                  </a:lnTo>
                  <a:lnTo>
                    <a:pt x="575" y="613"/>
                  </a:lnTo>
                  <a:lnTo>
                    <a:pt x="577" y="615"/>
                  </a:lnTo>
                  <a:lnTo>
                    <a:pt x="580" y="615"/>
                  </a:lnTo>
                  <a:lnTo>
                    <a:pt x="582" y="617"/>
                  </a:lnTo>
                  <a:lnTo>
                    <a:pt x="582" y="617"/>
                  </a:lnTo>
                  <a:lnTo>
                    <a:pt x="584" y="620"/>
                  </a:lnTo>
                  <a:lnTo>
                    <a:pt x="589" y="620"/>
                  </a:lnTo>
                  <a:lnTo>
                    <a:pt x="591" y="622"/>
                  </a:lnTo>
                  <a:lnTo>
                    <a:pt x="594" y="622"/>
                  </a:lnTo>
                  <a:lnTo>
                    <a:pt x="596" y="622"/>
                  </a:lnTo>
                  <a:lnTo>
                    <a:pt x="601" y="620"/>
                  </a:lnTo>
                  <a:lnTo>
                    <a:pt x="606" y="617"/>
                  </a:lnTo>
                  <a:lnTo>
                    <a:pt x="610" y="615"/>
                  </a:lnTo>
                  <a:lnTo>
                    <a:pt x="613" y="615"/>
                  </a:lnTo>
                  <a:lnTo>
                    <a:pt x="615" y="615"/>
                  </a:lnTo>
                  <a:lnTo>
                    <a:pt x="617" y="615"/>
                  </a:lnTo>
                  <a:lnTo>
                    <a:pt x="617" y="617"/>
                  </a:lnTo>
                  <a:lnTo>
                    <a:pt x="620" y="617"/>
                  </a:lnTo>
                  <a:lnTo>
                    <a:pt x="620" y="617"/>
                  </a:lnTo>
                  <a:lnTo>
                    <a:pt x="622" y="617"/>
                  </a:lnTo>
                  <a:lnTo>
                    <a:pt x="622" y="617"/>
                  </a:lnTo>
                  <a:lnTo>
                    <a:pt x="625" y="617"/>
                  </a:lnTo>
                  <a:lnTo>
                    <a:pt x="625" y="615"/>
                  </a:lnTo>
                  <a:lnTo>
                    <a:pt x="627" y="615"/>
                  </a:lnTo>
                  <a:lnTo>
                    <a:pt x="629" y="615"/>
                  </a:lnTo>
                  <a:lnTo>
                    <a:pt x="629" y="615"/>
                  </a:lnTo>
                  <a:lnTo>
                    <a:pt x="632" y="610"/>
                  </a:lnTo>
                  <a:lnTo>
                    <a:pt x="632" y="603"/>
                  </a:lnTo>
                  <a:lnTo>
                    <a:pt x="632" y="596"/>
                  </a:lnTo>
                  <a:lnTo>
                    <a:pt x="632" y="591"/>
                  </a:lnTo>
                  <a:lnTo>
                    <a:pt x="632" y="589"/>
                  </a:lnTo>
                  <a:lnTo>
                    <a:pt x="632" y="587"/>
                  </a:lnTo>
                  <a:lnTo>
                    <a:pt x="632" y="584"/>
                  </a:lnTo>
                  <a:lnTo>
                    <a:pt x="634" y="584"/>
                  </a:lnTo>
                  <a:lnTo>
                    <a:pt x="636" y="584"/>
                  </a:lnTo>
                  <a:lnTo>
                    <a:pt x="639" y="582"/>
                  </a:lnTo>
                  <a:lnTo>
                    <a:pt x="641" y="582"/>
                  </a:lnTo>
                  <a:lnTo>
                    <a:pt x="643" y="582"/>
                  </a:lnTo>
                  <a:lnTo>
                    <a:pt x="643" y="577"/>
                  </a:lnTo>
                  <a:lnTo>
                    <a:pt x="643" y="575"/>
                  </a:lnTo>
                  <a:lnTo>
                    <a:pt x="643" y="572"/>
                  </a:lnTo>
                  <a:lnTo>
                    <a:pt x="643" y="568"/>
                  </a:lnTo>
                  <a:lnTo>
                    <a:pt x="643" y="563"/>
                  </a:lnTo>
                  <a:lnTo>
                    <a:pt x="641" y="558"/>
                  </a:lnTo>
                  <a:lnTo>
                    <a:pt x="639" y="556"/>
                  </a:lnTo>
                  <a:lnTo>
                    <a:pt x="632" y="553"/>
                  </a:lnTo>
                  <a:lnTo>
                    <a:pt x="629" y="551"/>
                  </a:lnTo>
                  <a:lnTo>
                    <a:pt x="627" y="549"/>
                  </a:lnTo>
                  <a:lnTo>
                    <a:pt x="625" y="546"/>
                  </a:lnTo>
                  <a:lnTo>
                    <a:pt x="622" y="544"/>
                  </a:lnTo>
                  <a:lnTo>
                    <a:pt x="622" y="542"/>
                  </a:lnTo>
                  <a:lnTo>
                    <a:pt x="625" y="539"/>
                  </a:lnTo>
                  <a:lnTo>
                    <a:pt x="625" y="537"/>
                  </a:lnTo>
                  <a:lnTo>
                    <a:pt x="625" y="534"/>
                  </a:lnTo>
                  <a:lnTo>
                    <a:pt x="625" y="530"/>
                  </a:lnTo>
                  <a:lnTo>
                    <a:pt x="627" y="527"/>
                  </a:lnTo>
                  <a:lnTo>
                    <a:pt x="634" y="527"/>
                  </a:lnTo>
                  <a:lnTo>
                    <a:pt x="636" y="525"/>
                  </a:lnTo>
                  <a:lnTo>
                    <a:pt x="634" y="525"/>
                  </a:lnTo>
                  <a:lnTo>
                    <a:pt x="634" y="523"/>
                  </a:lnTo>
                  <a:lnTo>
                    <a:pt x="636" y="523"/>
                  </a:lnTo>
                  <a:lnTo>
                    <a:pt x="639" y="520"/>
                  </a:lnTo>
                  <a:lnTo>
                    <a:pt x="639" y="520"/>
                  </a:lnTo>
                  <a:lnTo>
                    <a:pt x="641" y="523"/>
                  </a:lnTo>
                  <a:lnTo>
                    <a:pt x="641" y="523"/>
                  </a:lnTo>
                  <a:lnTo>
                    <a:pt x="643" y="523"/>
                  </a:lnTo>
                  <a:lnTo>
                    <a:pt x="643" y="520"/>
                  </a:lnTo>
                  <a:lnTo>
                    <a:pt x="643" y="520"/>
                  </a:lnTo>
                  <a:lnTo>
                    <a:pt x="643" y="520"/>
                  </a:lnTo>
                  <a:lnTo>
                    <a:pt x="648" y="518"/>
                  </a:lnTo>
                  <a:lnTo>
                    <a:pt x="651" y="516"/>
                  </a:lnTo>
                  <a:lnTo>
                    <a:pt x="651" y="513"/>
                  </a:lnTo>
                  <a:lnTo>
                    <a:pt x="653" y="511"/>
                  </a:lnTo>
                  <a:lnTo>
                    <a:pt x="653" y="508"/>
                  </a:lnTo>
                  <a:lnTo>
                    <a:pt x="653" y="506"/>
                  </a:lnTo>
                  <a:lnTo>
                    <a:pt x="651" y="506"/>
                  </a:lnTo>
                  <a:lnTo>
                    <a:pt x="648" y="504"/>
                  </a:lnTo>
                  <a:lnTo>
                    <a:pt x="648" y="504"/>
                  </a:lnTo>
                  <a:lnTo>
                    <a:pt x="648" y="501"/>
                  </a:lnTo>
                  <a:lnTo>
                    <a:pt x="648" y="499"/>
                  </a:lnTo>
                  <a:lnTo>
                    <a:pt x="641" y="499"/>
                  </a:lnTo>
                  <a:lnTo>
                    <a:pt x="639" y="497"/>
                  </a:lnTo>
                  <a:lnTo>
                    <a:pt x="636" y="494"/>
                  </a:lnTo>
                  <a:lnTo>
                    <a:pt x="634" y="490"/>
                  </a:lnTo>
                  <a:lnTo>
                    <a:pt x="639" y="487"/>
                  </a:lnTo>
                  <a:lnTo>
                    <a:pt x="636" y="485"/>
                  </a:lnTo>
                  <a:lnTo>
                    <a:pt x="639" y="482"/>
                  </a:lnTo>
                  <a:lnTo>
                    <a:pt x="641" y="480"/>
                  </a:lnTo>
                  <a:lnTo>
                    <a:pt x="641" y="480"/>
                  </a:lnTo>
                  <a:lnTo>
                    <a:pt x="639" y="480"/>
                  </a:lnTo>
                  <a:lnTo>
                    <a:pt x="634" y="480"/>
                  </a:lnTo>
                  <a:lnTo>
                    <a:pt x="632" y="480"/>
                  </a:lnTo>
                  <a:lnTo>
                    <a:pt x="632" y="475"/>
                  </a:lnTo>
                  <a:lnTo>
                    <a:pt x="632" y="475"/>
                  </a:lnTo>
                  <a:lnTo>
                    <a:pt x="634" y="475"/>
                  </a:lnTo>
                  <a:lnTo>
                    <a:pt x="639" y="478"/>
                  </a:lnTo>
                  <a:lnTo>
                    <a:pt x="641" y="478"/>
                  </a:lnTo>
                  <a:lnTo>
                    <a:pt x="643" y="475"/>
                  </a:lnTo>
                  <a:lnTo>
                    <a:pt x="643" y="475"/>
                  </a:lnTo>
                  <a:lnTo>
                    <a:pt x="643" y="475"/>
                  </a:lnTo>
                  <a:lnTo>
                    <a:pt x="646" y="475"/>
                  </a:lnTo>
                  <a:lnTo>
                    <a:pt x="648" y="478"/>
                  </a:lnTo>
                  <a:lnTo>
                    <a:pt x="651" y="475"/>
                  </a:lnTo>
                  <a:lnTo>
                    <a:pt x="651" y="475"/>
                  </a:lnTo>
                  <a:lnTo>
                    <a:pt x="653" y="475"/>
                  </a:lnTo>
                  <a:lnTo>
                    <a:pt x="653" y="475"/>
                  </a:lnTo>
                  <a:lnTo>
                    <a:pt x="655" y="473"/>
                  </a:lnTo>
                  <a:lnTo>
                    <a:pt x="655" y="471"/>
                  </a:lnTo>
                  <a:lnTo>
                    <a:pt x="658" y="466"/>
                  </a:lnTo>
                  <a:lnTo>
                    <a:pt x="658" y="463"/>
                  </a:lnTo>
                  <a:lnTo>
                    <a:pt x="662" y="459"/>
                  </a:lnTo>
                  <a:lnTo>
                    <a:pt x="667" y="452"/>
                  </a:lnTo>
                  <a:lnTo>
                    <a:pt x="669" y="445"/>
                  </a:lnTo>
                  <a:lnTo>
                    <a:pt x="672" y="437"/>
                  </a:lnTo>
                  <a:lnTo>
                    <a:pt x="672" y="430"/>
                  </a:lnTo>
                  <a:lnTo>
                    <a:pt x="669" y="428"/>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1" name="Freeform 14"/>
            <p:cNvSpPr>
              <a:spLocks/>
            </p:cNvSpPr>
            <p:nvPr/>
          </p:nvSpPr>
          <p:spPr bwMode="auto">
            <a:xfrm>
              <a:off x="6624638" y="4102101"/>
              <a:ext cx="414338" cy="488950"/>
            </a:xfrm>
            <a:custGeom>
              <a:avLst/>
              <a:gdLst>
                <a:gd name="T0" fmla="*/ 261 w 261"/>
                <a:gd name="T1" fmla="*/ 68 h 308"/>
                <a:gd name="T2" fmla="*/ 249 w 261"/>
                <a:gd name="T3" fmla="*/ 61 h 308"/>
                <a:gd name="T4" fmla="*/ 249 w 261"/>
                <a:gd name="T5" fmla="*/ 42 h 308"/>
                <a:gd name="T6" fmla="*/ 239 w 261"/>
                <a:gd name="T7" fmla="*/ 16 h 308"/>
                <a:gd name="T8" fmla="*/ 235 w 261"/>
                <a:gd name="T9" fmla="*/ 0 h 308"/>
                <a:gd name="T10" fmla="*/ 225 w 261"/>
                <a:gd name="T11" fmla="*/ 14 h 308"/>
                <a:gd name="T12" fmla="*/ 218 w 261"/>
                <a:gd name="T13" fmla="*/ 21 h 308"/>
                <a:gd name="T14" fmla="*/ 211 w 261"/>
                <a:gd name="T15" fmla="*/ 21 h 308"/>
                <a:gd name="T16" fmla="*/ 206 w 261"/>
                <a:gd name="T17" fmla="*/ 33 h 308"/>
                <a:gd name="T18" fmla="*/ 201 w 261"/>
                <a:gd name="T19" fmla="*/ 38 h 308"/>
                <a:gd name="T20" fmla="*/ 190 w 261"/>
                <a:gd name="T21" fmla="*/ 40 h 308"/>
                <a:gd name="T22" fmla="*/ 173 w 261"/>
                <a:gd name="T23" fmla="*/ 45 h 308"/>
                <a:gd name="T24" fmla="*/ 164 w 261"/>
                <a:gd name="T25" fmla="*/ 42 h 308"/>
                <a:gd name="T26" fmla="*/ 157 w 261"/>
                <a:gd name="T27" fmla="*/ 33 h 308"/>
                <a:gd name="T28" fmla="*/ 147 w 261"/>
                <a:gd name="T29" fmla="*/ 24 h 308"/>
                <a:gd name="T30" fmla="*/ 133 w 261"/>
                <a:gd name="T31" fmla="*/ 42 h 308"/>
                <a:gd name="T32" fmla="*/ 133 w 261"/>
                <a:gd name="T33" fmla="*/ 57 h 308"/>
                <a:gd name="T34" fmla="*/ 147 w 261"/>
                <a:gd name="T35" fmla="*/ 68 h 308"/>
                <a:gd name="T36" fmla="*/ 138 w 261"/>
                <a:gd name="T37" fmla="*/ 78 h 308"/>
                <a:gd name="T38" fmla="*/ 128 w 261"/>
                <a:gd name="T39" fmla="*/ 87 h 308"/>
                <a:gd name="T40" fmla="*/ 107 w 261"/>
                <a:gd name="T41" fmla="*/ 80 h 308"/>
                <a:gd name="T42" fmla="*/ 86 w 261"/>
                <a:gd name="T43" fmla="*/ 95 h 308"/>
                <a:gd name="T44" fmla="*/ 83 w 261"/>
                <a:gd name="T45" fmla="*/ 128 h 308"/>
                <a:gd name="T46" fmla="*/ 74 w 261"/>
                <a:gd name="T47" fmla="*/ 135 h 308"/>
                <a:gd name="T48" fmla="*/ 62 w 261"/>
                <a:gd name="T49" fmla="*/ 132 h 308"/>
                <a:gd name="T50" fmla="*/ 55 w 261"/>
                <a:gd name="T51" fmla="*/ 130 h 308"/>
                <a:gd name="T52" fmla="*/ 36 w 261"/>
                <a:gd name="T53" fmla="*/ 135 h 308"/>
                <a:gd name="T54" fmla="*/ 19 w 261"/>
                <a:gd name="T55" fmla="*/ 123 h 308"/>
                <a:gd name="T56" fmla="*/ 10 w 261"/>
                <a:gd name="T57" fmla="*/ 142 h 308"/>
                <a:gd name="T58" fmla="*/ 3 w 261"/>
                <a:gd name="T59" fmla="*/ 163 h 308"/>
                <a:gd name="T60" fmla="*/ 12 w 261"/>
                <a:gd name="T61" fmla="*/ 196 h 308"/>
                <a:gd name="T62" fmla="*/ 19 w 261"/>
                <a:gd name="T63" fmla="*/ 225 h 308"/>
                <a:gd name="T64" fmla="*/ 31 w 261"/>
                <a:gd name="T65" fmla="*/ 239 h 308"/>
                <a:gd name="T66" fmla="*/ 45 w 261"/>
                <a:gd name="T67" fmla="*/ 255 h 308"/>
                <a:gd name="T68" fmla="*/ 69 w 261"/>
                <a:gd name="T69" fmla="*/ 282 h 308"/>
                <a:gd name="T70" fmla="*/ 69 w 261"/>
                <a:gd name="T71" fmla="*/ 300 h 308"/>
                <a:gd name="T72" fmla="*/ 81 w 261"/>
                <a:gd name="T73" fmla="*/ 300 h 308"/>
                <a:gd name="T74" fmla="*/ 88 w 261"/>
                <a:gd name="T75" fmla="*/ 291 h 308"/>
                <a:gd name="T76" fmla="*/ 102 w 261"/>
                <a:gd name="T77" fmla="*/ 272 h 308"/>
                <a:gd name="T78" fmla="*/ 114 w 261"/>
                <a:gd name="T79" fmla="*/ 260 h 308"/>
                <a:gd name="T80" fmla="*/ 121 w 261"/>
                <a:gd name="T81" fmla="*/ 244 h 308"/>
                <a:gd name="T82" fmla="*/ 128 w 261"/>
                <a:gd name="T83" fmla="*/ 220 h 308"/>
                <a:gd name="T84" fmla="*/ 128 w 261"/>
                <a:gd name="T85" fmla="*/ 206 h 308"/>
                <a:gd name="T86" fmla="*/ 152 w 261"/>
                <a:gd name="T87" fmla="*/ 196 h 308"/>
                <a:gd name="T88" fmla="*/ 161 w 261"/>
                <a:gd name="T89" fmla="*/ 194 h 308"/>
                <a:gd name="T90" fmla="*/ 166 w 261"/>
                <a:gd name="T91" fmla="*/ 187 h 308"/>
                <a:gd name="T92" fmla="*/ 171 w 261"/>
                <a:gd name="T93" fmla="*/ 184 h 308"/>
                <a:gd name="T94" fmla="*/ 178 w 261"/>
                <a:gd name="T95" fmla="*/ 180 h 308"/>
                <a:gd name="T96" fmla="*/ 180 w 261"/>
                <a:gd name="T97" fmla="*/ 173 h 308"/>
                <a:gd name="T98" fmla="*/ 187 w 261"/>
                <a:gd name="T99" fmla="*/ 142 h 308"/>
                <a:gd name="T100" fmla="*/ 204 w 261"/>
                <a:gd name="T101" fmla="*/ 118 h 308"/>
                <a:gd name="T102" fmla="*/ 206 w 261"/>
                <a:gd name="T103" fmla="*/ 97 h 308"/>
                <a:gd name="T104" fmla="*/ 220 w 261"/>
                <a:gd name="T105" fmla="*/ 90 h 308"/>
                <a:gd name="T106" fmla="*/ 251 w 261"/>
                <a:gd name="T107" fmla="*/ 85 h 308"/>
                <a:gd name="T108" fmla="*/ 261 w 261"/>
                <a:gd name="T109" fmla="*/ 8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 h="308">
                  <a:moveTo>
                    <a:pt x="261" y="80"/>
                  </a:moveTo>
                  <a:lnTo>
                    <a:pt x="261" y="76"/>
                  </a:lnTo>
                  <a:lnTo>
                    <a:pt x="261" y="73"/>
                  </a:lnTo>
                  <a:lnTo>
                    <a:pt x="261" y="71"/>
                  </a:lnTo>
                  <a:lnTo>
                    <a:pt x="261" y="71"/>
                  </a:lnTo>
                  <a:lnTo>
                    <a:pt x="261" y="68"/>
                  </a:lnTo>
                  <a:lnTo>
                    <a:pt x="261" y="68"/>
                  </a:lnTo>
                  <a:lnTo>
                    <a:pt x="258" y="66"/>
                  </a:lnTo>
                  <a:lnTo>
                    <a:pt x="256" y="64"/>
                  </a:lnTo>
                  <a:lnTo>
                    <a:pt x="251" y="64"/>
                  </a:lnTo>
                  <a:lnTo>
                    <a:pt x="249" y="64"/>
                  </a:lnTo>
                  <a:lnTo>
                    <a:pt x="249" y="61"/>
                  </a:lnTo>
                  <a:lnTo>
                    <a:pt x="251" y="57"/>
                  </a:lnTo>
                  <a:lnTo>
                    <a:pt x="251" y="54"/>
                  </a:lnTo>
                  <a:lnTo>
                    <a:pt x="251" y="50"/>
                  </a:lnTo>
                  <a:lnTo>
                    <a:pt x="251" y="47"/>
                  </a:lnTo>
                  <a:lnTo>
                    <a:pt x="249" y="45"/>
                  </a:lnTo>
                  <a:lnTo>
                    <a:pt x="249" y="42"/>
                  </a:lnTo>
                  <a:lnTo>
                    <a:pt x="246" y="40"/>
                  </a:lnTo>
                  <a:lnTo>
                    <a:pt x="246" y="35"/>
                  </a:lnTo>
                  <a:lnTo>
                    <a:pt x="244" y="31"/>
                  </a:lnTo>
                  <a:lnTo>
                    <a:pt x="242" y="26"/>
                  </a:lnTo>
                  <a:lnTo>
                    <a:pt x="239" y="21"/>
                  </a:lnTo>
                  <a:lnTo>
                    <a:pt x="239" y="16"/>
                  </a:lnTo>
                  <a:lnTo>
                    <a:pt x="237" y="12"/>
                  </a:lnTo>
                  <a:lnTo>
                    <a:pt x="237" y="7"/>
                  </a:lnTo>
                  <a:lnTo>
                    <a:pt x="235" y="2"/>
                  </a:lnTo>
                  <a:lnTo>
                    <a:pt x="235" y="2"/>
                  </a:lnTo>
                  <a:lnTo>
                    <a:pt x="235" y="2"/>
                  </a:lnTo>
                  <a:lnTo>
                    <a:pt x="235" y="0"/>
                  </a:lnTo>
                  <a:lnTo>
                    <a:pt x="235" y="0"/>
                  </a:lnTo>
                  <a:lnTo>
                    <a:pt x="235" y="5"/>
                  </a:lnTo>
                  <a:lnTo>
                    <a:pt x="232" y="7"/>
                  </a:lnTo>
                  <a:lnTo>
                    <a:pt x="227" y="9"/>
                  </a:lnTo>
                  <a:lnTo>
                    <a:pt x="225" y="12"/>
                  </a:lnTo>
                  <a:lnTo>
                    <a:pt x="225" y="14"/>
                  </a:lnTo>
                  <a:lnTo>
                    <a:pt x="225" y="16"/>
                  </a:lnTo>
                  <a:lnTo>
                    <a:pt x="225" y="16"/>
                  </a:lnTo>
                  <a:lnTo>
                    <a:pt x="223" y="19"/>
                  </a:lnTo>
                  <a:lnTo>
                    <a:pt x="220" y="21"/>
                  </a:lnTo>
                  <a:lnTo>
                    <a:pt x="220" y="21"/>
                  </a:lnTo>
                  <a:lnTo>
                    <a:pt x="218" y="21"/>
                  </a:lnTo>
                  <a:lnTo>
                    <a:pt x="216" y="19"/>
                  </a:lnTo>
                  <a:lnTo>
                    <a:pt x="216" y="19"/>
                  </a:lnTo>
                  <a:lnTo>
                    <a:pt x="213" y="19"/>
                  </a:lnTo>
                  <a:lnTo>
                    <a:pt x="213" y="19"/>
                  </a:lnTo>
                  <a:lnTo>
                    <a:pt x="213" y="19"/>
                  </a:lnTo>
                  <a:lnTo>
                    <a:pt x="211" y="21"/>
                  </a:lnTo>
                  <a:lnTo>
                    <a:pt x="211" y="24"/>
                  </a:lnTo>
                  <a:lnTo>
                    <a:pt x="211" y="26"/>
                  </a:lnTo>
                  <a:lnTo>
                    <a:pt x="211" y="28"/>
                  </a:lnTo>
                  <a:lnTo>
                    <a:pt x="209" y="28"/>
                  </a:lnTo>
                  <a:lnTo>
                    <a:pt x="209" y="31"/>
                  </a:lnTo>
                  <a:lnTo>
                    <a:pt x="206" y="33"/>
                  </a:lnTo>
                  <a:lnTo>
                    <a:pt x="206" y="33"/>
                  </a:lnTo>
                  <a:lnTo>
                    <a:pt x="206" y="35"/>
                  </a:lnTo>
                  <a:lnTo>
                    <a:pt x="206" y="35"/>
                  </a:lnTo>
                  <a:lnTo>
                    <a:pt x="204" y="38"/>
                  </a:lnTo>
                  <a:lnTo>
                    <a:pt x="204" y="38"/>
                  </a:lnTo>
                  <a:lnTo>
                    <a:pt x="201" y="38"/>
                  </a:lnTo>
                  <a:lnTo>
                    <a:pt x="199" y="38"/>
                  </a:lnTo>
                  <a:lnTo>
                    <a:pt x="197" y="38"/>
                  </a:lnTo>
                  <a:lnTo>
                    <a:pt x="194" y="38"/>
                  </a:lnTo>
                  <a:lnTo>
                    <a:pt x="192" y="38"/>
                  </a:lnTo>
                  <a:lnTo>
                    <a:pt x="192" y="38"/>
                  </a:lnTo>
                  <a:lnTo>
                    <a:pt x="190" y="40"/>
                  </a:lnTo>
                  <a:lnTo>
                    <a:pt x="190" y="40"/>
                  </a:lnTo>
                  <a:lnTo>
                    <a:pt x="187" y="42"/>
                  </a:lnTo>
                  <a:lnTo>
                    <a:pt x="183" y="45"/>
                  </a:lnTo>
                  <a:lnTo>
                    <a:pt x="178" y="42"/>
                  </a:lnTo>
                  <a:lnTo>
                    <a:pt x="175" y="42"/>
                  </a:lnTo>
                  <a:lnTo>
                    <a:pt x="173" y="45"/>
                  </a:lnTo>
                  <a:lnTo>
                    <a:pt x="173" y="45"/>
                  </a:lnTo>
                  <a:lnTo>
                    <a:pt x="171" y="45"/>
                  </a:lnTo>
                  <a:lnTo>
                    <a:pt x="168" y="45"/>
                  </a:lnTo>
                  <a:lnTo>
                    <a:pt x="168" y="45"/>
                  </a:lnTo>
                  <a:lnTo>
                    <a:pt x="166" y="42"/>
                  </a:lnTo>
                  <a:lnTo>
                    <a:pt x="164" y="42"/>
                  </a:lnTo>
                  <a:lnTo>
                    <a:pt x="164" y="40"/>
                  </a:lnTo>
                  <a:lnTo>
                    <a:pt x="161" y="40"/>
                  </a:lnTo>
                  <a:lnTo>
                    <a:pt x="161" y="38"/>
                  </a:lnTo>
                  <a:lnTo>
                    <a:pt x="159" y="35"/>
                  </a:lnTo>
                  <a:lnTo>
                    <a:pt x="159" y="33"/>
                  </a:lnTo>
                  <a:lnTo>
                    <a:pt x="157" y="33"/>
                  </a:lnTo>
                  <a:lnTo>
                    <a:pt x="157" y="31"/>
                  </a:lnTo>
                  <a:lnTo>
                    <a:pt x="154" y="31"/>
                  </a:lnTo>
                  <a:lnTo>
                    <a:pt x="154" y="28"/>
                  </a:lnTo>
                  <a:lnTo>
                    <a:pt x="152" y="28"/>
                  </a:lnTo>
                  <a:lnTo>
                    <a:pt x="149" y="26"/>
                  </a:lnTo>
                  <a:lnTo>
                    <a:pt x="147" y="24"/>
                  </a:lnTo>
                  <a:lnTo>
                    <a:pt x="145" y="24"/>
                  </a:lnTo>
                  <a:lnTo>
                    <a:pt x="140" y="26"/>
                  </a:lnTo>
                  <a:lnTo>
                    <a:pt x="138" y="31"/>
                  </a:lnTo>
                  <a:lnTo>
                    <a:pt x="135" y="35"/>
                  </a:lnTo>
                  <a:lnTo>
                    <a:pt x="133" y="40"/>
                  </a:lnTo>
                  <a:lnTo>
                    <a:pt x="133" y="42"/>
                  </a:lnTo>
                  <a:lnTo>
                    <a:pt x="133" y="45"/>
                  </a:lnTo>
                  <a:lnTo>
                    <a:pt x="133" y="47"/>
                  </a:lnTo>
                  <a:lnTo>
                    <a:pt x="133" y="50"/>
                  </a:lnTo>
                  <a:lnTo>
                    <a:pt x="133" y="52"/>
                  </a:lnTo>
                  <a:lnTo>
                    <a:pt x="133" y="54"/>
                  </a:lnTo>
                  <a:lnTo>
                    <a:pt x="133" y="57"/>
                  </a:lnTo>
                  <a:lnTo>
                    <a:pt x="133" y="59"/>
                  </a:lnTo>
                  <a:lnTo>
                    <a:pt x="133" y="64"/>
                  </a:lnTo>
                  <a:lnTo>
                    <a:pt x="135" y="66"/>
                  </a:lnTo>
                  <a:lnTo>
                    <a:pt x="140" y="66"/>
                  </a:lnTo>
                  <a:lnTo>
                    <a:pt x="145" y="68"/>
                  </a:lnTo>
                  <a:lnTo>
                    <a:pt x="147" y="68"/>
                  </a:lnTo>
                  <a:lnTo>
                    <a:pt x="147" y="71"/>
                  </a:lnTo>
                  <a:lnTo>
                    <a:pt x="147" y="73"/>
                  </a:lnTo>
                  <a:lnTo>
                    <a:pt x="145" y="76"/>
                  </a:lnTo>
                  <a:lnTo>
                    <a:pt x="142" y="78"/>
                  </a:lnTo>
                  <a:lnTo>
                    <a:pt x="140" y="78"/>
                  </a:lnTo>
                  <a:lnTo>
                    <a:pt x="138" y="78"/>
                  </a:lnTo>
                  <a:lnTo>
                    <a:pt x="138" y="80"/>
                  </a:lnTo>
                  <a:lnTo>
                    <a:pt x="135" y="83"/>
                  </a:lnTo>
                  <a:lnTo>
                    <a:pt x="135" y="83"/>
                  </a:lnTo>
                  <a:lnTo>
                    <a:pt x="133" y="85"/>
                  </a:lnTo>
                  <a:lnTo>
                    <a:pt x="131" y="87"/>
                  </a:lnTo>
                  <a:lnTo>
                    <a:pt x="128" y="87"/>
                  </a:lnTo>
                  <a:lnTo>
                    <a:pt x="123" y="90"/>
                  </a:lnTo>
                  <a:lnTo>
                    <a:pt x="119" y="87"/>
                  </a:lnTo>
                  <a:lnTo>
                    <a:pt x="114" y="85"/>
                  </a:lnTo>
                  <a:lnTo>
                    <a:pt x="112" y="83"/>
                  </a:lnTo>
                  <a:lnTo>
                    <a:pt x="109" y="80"/>
                  </a:lnTo>
                  <a:lnTo>
                    <a:pt x="107" y="80"/>
                  </a:lnTo>
                  <a:lnTo>
                    <a:pt x="105" y="80"/>
                  </a:lnTo>
                  <a:lnTo>
                    <a:pt x="100" y="80"/>
                  </a:lnTo>
                  <a:lnTo>
                    <a:pt x="95" y="83"/>
                  </a:lnTo>
                  <a:lnTo>
                    <a:pt x="93" y="85"/>
                  </a:lnTo>
                  <a:lnTo>
                    <a:pt x="88" y="87"/>
                  </a:lnTo>
                  <a:lnTo>
                    <a:pt x="86" y="95"/>
                  </a:lnTo>
                  <a:lnTo>
                    <a:pt x="86" y="102"/>
                  </a:lnTo>
                  <a:lnTo>
                    <a:pt x="86" y="106"/>
                  </a:lnTo>
                  <a:lnTo>
                    <a:pt x="86" y="113"/>
                  </a:lnTo>
                  <a:lnTo>
                    <a:pt x="86" y="118"/>
                  </a:lnTo>
                  <a:lnTo>
                    <a:pt x="83" y="123"/>
                  </a:lnTo>
                  <a:lnTo>
                    <a:pt x="83" y="128"/>
                  </a:lnTo>
                  <a:lnTo>
                    <a:pt x="81" y="130"/>
                  </a:lnTo>
                  <a:lnTo>
                    <a:pt x="81" y="132"/>
                  </a:lnTo>
                  <a:lnTo>
                    <a:pt x="78" y="132"/>
                  </a:lnTo>
                  <a:lnTo>
                    <a:pt x="76" y="132"/>
                  </a:lnTo>
                  <a:lnTo>
                    <a:pt x="76" y="132"/>
                  </a:lnTo>
                  <a:lnTo>
                    <a:pt x="74" y="135"/>
                  </a:lnTo>
                  <a:lnTo>
                    <a:pt x="74" y="137"/>
                  </a:lnTo>
                  <a:lnTo>
                    <a:pt x="71" y="137"/>
                  </a:lnTo>
                  <a:lnTo>
                    <a:pt x="71" y="139"/>
                  </a:lnTo>
                  <a:lnTo>
                    <a:pt x="67" y="139"/>
                  </a:lnTo>
                  <a:lnTo>
                    <a:pt x="64" y="137"/>
                  </a:lnTo>
                  <a:lnTo>
                    <a:pt x="62" y="132"/>
                  </a:lnTo>
                  <a:lnTo>
                    <a:pt x="60" y="130"/>
                  </a:lnTo>
                  <a:lnTo>
                    <a:pt x="60" y="130"/>
                  </a:lnTo>
                  <a:lnTo>
                    <a:pt x="60" y="130"/>
                  </a:lnTo>
                  <a:lnTo>
                    <a:pt x="60" y="130"/>
                  </a:lnTo>
                  <a:lnTo>
                    <a:pt x="57" y="130"/>
                  </a:lnTo>
                  <a:lnTo>
                    <a:pt x="55" y="130"/>
                  </a:lnTo>
                  <a:lnTo>
                    <a:pt x="52" y="130"/>
                  </a:lnTo>
                  <a:lnTo>
                    <a:pt x="50" y="132"/>
                  </a:lnTo>
                  <a:lnTo>
                    <a:pt x="45" y="135"/>
                  </a:lnTo>
                  <a:lnTo>
                    <a:pt x="43" y="135"/>
                  </a:lnTo>
                  <a:lnTo>
                    <a:pt x="41" y="135"/>
                  </a:lnTo>
                  <a:lnTo>
                    <a:pt x="36" y="135"/>
                  </a:lnTo>
                  <a:lnTo>
                    <a:pt x="34" y="135"/>
                  </a:lnTo>
                  <a:lnTo>
                    <a:pt x="29" y="132"/>
                  </a:lnTo>
                  <a:lnTo>
                    <a:pt x="26" y="130"/>
                  </a:lnTo>
                  <a:lnTo>
                    <a:pt x="26" y="125"/>
                  </a:lnTo>
                  <a:lnTo>
                    <a:pt x="24" y="123"/>
                  </a:lnTo>
                  <a:lnTo>
                    <a:pt x="19" y="123"/>
                  </a:lnTo>
                  <a:lnTo>
                    <a:pt x="17" y="125"/>
                  </a:lnTo>
                  <a:lnTo>
                    <a:pt x="15" y="130"/>
                  </a:lnTo>
                  <a:lnTo>
                    <a:pt x="15" y="132"/>
                  </a:lnTo>
                  <a:lnTo>
                    <a:pt x="12" y="135"/>
                  </a:lnTo>
                  <a:lnTo>
                    <a:pt x="10" y="137"/>
                  </a:lnTo>
                  <a:lnTo>
                    <a:pt x="10" y="142"/>
                  </a:lnTo>
                  <a:lnTo>
                    <a:pt x="10" y="144"/>
                  </a:lnTo>
                  <a:lnTo>
                    <a:pt x="10" y="149"/>
                  </a:lnTo>
                  <a:lnTo>
                    <a:pt x="8" y="151"/>
                  </a:lnTo>
                  <a:lnTo>
                    <a:pt x="8" y="154"/>
                  </a:lnTo>
                  <a:lnTo>
                    <a:pt x="5" y="156"/>
                  </a:lnTo>
                  <a:lnTo>
                    <a:pt x="3" y="163"/>
                  </a:lnTo>
                  <a:lnTo>
                    <a:pt x="0" y="170"/>
                  </a:lnTo>
                  <a:lnTo>
                    <a:pt x="3" y="180"/>
                  </a:lnTo>
                  <a:lnTo>
                    <a:pt x="8" y="187"/>
                  </a:lnTo>
                  <a:lnTo>
                    <a:pt x="8" y="189"/>
                  </a:lnTo>
                  <a:lnTo>
                    <a:pt x="10" y="192"/>
                  </a:lnTo>
                  <a:lnTo>
                    <a:pt x="12" y="196"/>
                  </a:lnTo>
                  <a:lnTo>
                    <a:pt x="15" y="199"/>
                  </a:lnTo>
                  <a:lnTo>
                    <a:pt x="15" y="206"/>
                  </a:lnTo>
                  <a:lnTo>
                    <a:pt x="15" y="213"/>
                  </a:lnTo>
                  <a:lnTo>
                    <a:pt x="15" y="220"/>
                  </a:lnTo>
                  <a:lnTo>
                    <a:pt x="19" y="225"/>
                  </a:lnTo>
                  <a:lnTo>
                    <a:pt x="19" y="225"/>
                  </a:lnTo>
                  <a:lnTo>
                    <a:pt x="19" y="227"/>
                  </a:lnTo>
                  <a:lnTo>
                    <a:pt x="19" y="227"/>
                  </a:lnTo>
                  <a:lnTo>
                    <a:pt x="22" y="227"/>
                  </a:lnTo>
                  <a:lnTo>
                    <a:pt x="24" y="232"/>
                  </a:lnTo>
                  <a:lnTo>
                    <a:pt x="29" y="237"/>
                  </a:lnTo>
                  <a:lnTo>
                    <a:pt x="31" y="239"/>
                  </a:lnTo>
                  <a:lnTo>
                    <a:pt x="34" y="244"/>
                  </a:lnTo>
                  <a:lnTo>
                    <a:pt x="34" y="248"/>
                  </a:lnTo>
                  <a:lnTo>
                    <a:pt x="38" y="251"/>
                  </a:lnTo>
                  <a:lnTo>
                    <a:pt x="41" y="251"/>
                  </a:lnTo>
                  <a:lnTo>
                    <a:pt x="43" y="255"/>
                  </a:lnTo>
                  <a:lnTo>
                    <a:pt x="45" y="255"/>
                  </a:lnTo>
                  <a:lnTo>
                    <a:pt x="45" y="258"/>
                  </a:lnTo>
                  <a:lnTo>
                    <a:pt x="48" y="258"/>
                  </a:lnTo>
                  <a:lnTo>
                    <a:pt x="50" y="258"/>
                  </a:lnTo>
                  <a:lnTo>
                    <a:pt x="57" y="263"/>
                  </a:lnTo>
                  <a:lnTo>
                    <a:pt x="64" y="272"/>
                  </a:lnTo>
                  <a:lnTo>
                    <a:pt x="69" y="282"/>
                  </a:lnTo>
                  <a:lnTo>
                    <a:pt x="69" y="291"/>
                  </a:lnTo>
                  <a:lnTo>
                    <a:pt x="69" y="293"/>
                  </a:lnTo>
                  <a:lnTo>
                    <a:pt x="69" y="293"/>
                  </a:lnTo>
                  <a:lnTo>
                    <a:pt x="69" y="296"/>
                  </a:lnTo>
                  <a:lnTo>
                    <a:pt x="69" y="296"/>
                  </a:lnTo>
                  <a:lnTo>
                    <a:pt x="69" y="300"/>
                  </a:lnTo>
                  <a:lnTo>
                    <a:pt x="69" y="305"/>
                  </a:lnTo>
                  <a:lnTo>
                    <a:pt x="74" y="308"/>
                  </a:lnTo>
                  <a:lnTo>
                    <a:pt x="76" y="308"/>
                  </a:lnTo>
                  <a:lnTo>
                    <a:pt x="78" y="305"/>
                  </a:lnTo>
                  <a:lnTo>
                    <a:pt x="81" y="303"/>
                  </a:lnTo>
                  <a:lnTo>
                    <a:pt x="81" y="300"/>
                  </a:lnTo>
                  <a:lnTo>
                    <a:pt x="83" y="298"/>
                  </a:lnTo>
                  <a:lnTo>
                    <a:pt x="83" y="296"/>
                  </a:lnTo>
                  <a:lnTo>
                    <a:pt x="83" y="296"/>
                  </a:lnTo>
                  <a:lnTo>
                    <a:pt x="86" y="296"/>
                  </a:lnTo>
                  <a:lnTo>
                    <a:pt x="86" y="296"/>
                  </a:lnTo>
                  <a:lnTo>
                    <a:pt x="88" y="291"/>
                  </a:lnTo>
                  <a:lnTo>
                    <a:pt x="90" y="289"/>
                  </a:lnTo>
                  <a:lnTo>
                    <a:pt x="93" y="284"/>
                  </a:lnTo>
                  <a:lnTo>
                    <a:pt x="95" y="279"/>
                  </a:lnTo>
                  <a:lnTo>
                    <a:pt x="97" y="277"/>
                  </a:lnTo>
                  <a:lnTo>
                    <a:pt x="100" y="274"/>
                  </a:lnTo>
                  <a:lnTo>
                    <a:pt x="102" y="272"/>
                  </a:lnTo>
                  <a:lnTo>
                    <a:pt x="102" y="270"/>
                  </a:lnTo>
                  <a:lnTo>
                    <a:pt x="107" y="267"/>
                  </a:lnTo>
                  <a:lnTo>
                    <a:pt x="109" y="265"/>
                  </a:lnTo>
                  <a:lnTo>
                    <a:pt x="112" y="263"/>
                  </a:lnTo>
                  <a:lnTo>
                    <a:pt x="116" y="263"/>
                  </a:lnTo>
                  <a:lnTo>
                    <a:pt x="114" y="260"/>
                  </a:lnTo>
                  <a:lnTo>
                    <a:pt x="114" y="258"/>
                  </a:lnTo>
                  <a:lnTo>
                    <a:pt x="112" y="255"/>
                  </a:lnTo>
                  <a:lnTo>
                    <a:pt x="109" y="251"/>
                  </a:lnTo>
                  <a:lnTo>
                    <a:pt x="112" y="248"/>
                  </a:lnTo>
                  <a:lnTo>
                    <a:pt x="116" y="246"/>
                  </a:lnTo>
                  <a:lnTo>
                    <a:pt x="121" y="244"/>
                  </a:lnTo>
                  <a:lnTo>
                    <a:pt x="123" y="241"/>
                  </a:lnTo>
                  <a:lnTo>
                    <a:pt x="126" y="237"/>
                  </a:lnTo>
                  <a:lnTo>
                    <a:pt x="126" y="234"/>
                  </a:lnTo>
                  <a:lnTo>
                    <a:pt x="126" y="229"/>
                  </a:lnTo>
                  <a:lnTo>
                    <a:pt x="126" y="225"/>
                  </a:lnTo>
                  <a:lnTo>
                    <a:pt x="128" y="220"/>
                  </a:lnTo>
                  <a:lnTo>
                    <a:pt x="128" y="218"/>
                  </a:lnTo>
                  <a:lnTo>
                    <a:pt x="128" y="213"/>
                  </a:lnTo>
                  <a:lnTo>
                    <a:pt x="128" y="208"/>
                  </a:lnTo>
                  <a:lnTo>
                    <a:pt x="128" y="208"/>
                  </a:lnTo>
                  <a:lnTo>
                    <a:pt x="128" y="206"/>
                  </a:lnTo>
                  <a:lnTo>
                    <a:pt x="128" y="206"/>
                  </a:lnTo>
                  <a:lnTo>
                    <a:pt x="128" y="206"/>
                  </a:lnTo>
                  <a:lnTo>
                    <a:pt x="135" y="203"/>
                  </a:lnTo>
                  <a:lnTo>
                    <a:pt x="140" y="199"/>
                  </a:lnTo>
                  <a:lnTo>
                    <a:pt x="147" y="196"/>
                  </a:lnTo>
                  <a:lnTo>
                    <a:pt x="152" y="196"/>
                  </a:lnTo>
                  <a:lnTo>
                    <a:pt x="152" y="196"/>
                  </a:lnTo>
                  <a:lnTo>
                    <a:pt x="152" y="196"/>
                  </a:lnTo>
                  <a:lnTo>
                    <a:pt x="154" y="196"/>
                  </a:lnTo>
                  <a:lnTo>
                    <a:pt x="154" y="196"/>
                  </a:lnTo>
                  <a:lnTo>
                    <a:pt x="157" y="196"/>
                  </a:lnTo>
                  <a:lnTo>
                    <a:pt x="159" y="196"/>
                  </a:lnTo>
                  <a:lnTo>
                    <a:pt x="161" y="194"/>
                  </a:lnTo>
                  <a:lnTo>
                    <a:pt x="161" y="192"/>
                  </a:lnTo>
                  <a:lnTo>
                    <a:pt x="164" y="192"/>
                  </a:lnTo>
                  <a:lnTo>
                    <a:pt x="164" y="189"/>
                  </a:lnTo>
                  <a:lnTo>
                    <a:pt x="166" y="189"/>
                  </a:lnTo>
                  <a:lnTo>
                    <a:pt x="166" y="187"/>
                  </a:lnTo>
                  <a:lnTo>
                    <a:pt x="166" y="187"/>
                  </a:lnTo>
                  <a:lnTo>
                    <a:pt x="168" y="187"/>
                  </a:lnTo>
                  <a:lnTo>
                    <a:pt x="168" y="189"/>
                  </a:lnTo>
                  <a:lnTo>
                    <a:pt x="171" y="189"/>
                  </a:lnTo>
                  <a:lnTo>
                    <a:pt x="171" y="187"/>
                  </a:lnTo>
                  <a:lnTo>
                    <a:pt x="171" y="187"/>
                  </a:lnTo>
                  <a:lnTo>
                    <a:pt x="171" y="184"/>
                  </a:lnTo>
                  <a:lnTo>
                    <a:pt x="173" y="184"/>
                  </a:lnTo>
                  <a:lnTo>
                    <a:pt x="173" y="182"/>
                  </a:lnTo>
                  <a:lnTo>
                    <a:pt x="175" y="182"/>
                  </a:lnTo>
                  <a:lnTo>
                    <a:pt x="175" y="182"/>
                  </a:lnTo>
                  <a:lnTo>
                    <a:pt x="178" y="182"/>
                  </a:lnTo>
                  <a:lnTo>
                    <a:pt x="178" y="180"/>
                  </a:lnTo>
                  <a:lnTo>
                    <a:pt x="180" y="180"/>
                  </a:lnTo>
                  <a:lnTo>
                    <a:pt x="183" y="177"/>
                  </a:lnTo>
                  <a:lnTo>
                    <a:pt x="185" y="177"/>
                  </a:lnTo>
                  <a:lnTo>
                    <a:pt x="185" y="177"/>
                  </a:lnTo>
                  <a:lnTo>
                    <a:pt x="183" y="175"/>
                  </a:lnTo>
                  <a:lnTo>
                    <a:pt x="180" y="173"/>
                  </a:lnTo>
                  <a:lnTo>
                    <a:pt x="180" y="170"/>
                  </a:lnTo>
                  <a:lnTo>
                    <a:pt x="180" y="166"/>
                  </a:lnTo>
                  <a:lnTo>
                    <a:pt x="180" y="166"/>
                  </a:lnTo>
                  <a:lnTo>
                    <a:pt x="183" y="154"/>
                  </a:lnTo>
                  <a:lnTo>
                    <a:pt x="185" y="147"/>
                  </a:lnTo>
                  <a:lnTo>
                    <a:pt x="187" y="142"/>
                  </a:lnTo>
                  <a:lnTo>
                    <a:pt x="197" y="135"/>
                  </a:lnTo>
                  <a:lnTo>
                    <a:pt x="199" y="135"/>
                  </a:lnTo>
                  <a:lnTo>
                    <a:pt x="201" y="132"/>
                  </a:lnTo>
                  <a:lnTo>
                    <a:pt x="201" y="130"/>
                  </a:lnTo>
                  <a:lnTo>
                    <a:pt x="201" y="123"/>
                  </a:lnTo>
                  <a:lnTo>
                    <a:pt x="204" y="118"/>
                  </a:lnTo>
                  <a:lnTo>
                    <a:pt x="206" y="113"/>
                  </a:lnTo>
                  <a:lnTo>
                    <a:pt x="209" y="111"/>
                  </a:lnTo>
                  <a:lnTo>
                    <a:pt x="209" y="109"/>
                  </a:lnTo>
                  <a:lnTo>
                    <a:pt x="204" y="102"/>
                  </a:lnTo>
                  <a:lnTo>
                    <a:pt x="204" y="99"/>
                  </a:lnTo>
                  <a:lnTo>
                    <a:pt x="206" y="97"/>
                  </a:lnTo>
                  <a:lnTo>
                    <a:pt x="209" y="97"/>
                  </a:lnTo>
                  <a:lnTo>
                    <a:pt x="211" y="95"/>
                  </a:lnTo>
                  <a:lnTo>
                    <a:pt x="213" y="95"/>
                  </a:lnTo>
                  <a:lnTo>
                    <a:pt x="216" y="90"/>
                  </a:lnTo>
                  <a:lnTo>
                    <a:pt x="216" y="90"/>
                  </a:lnTo>
                  <a:lnTo>
                    <a:pt x="220" y="90"/>
                  </a:lnTo>
                  <a:lnTo>
                    <a:pt x="225" y="95"/>
                  </a:lnTo>
                  <a:lnTo>
                    <a:pt x="230" y="95"/>
                  </a:lnTo>
                  <a:lnTo>
                    <a:pt x="235" y="95"/>
                  </a:lnTo>
                  <a:lnTo>
                    <a:pt x="242" y="87"/>
                  </a:lnTo>
                  <a:lnTo>
                    <a:pt x="246" y="85"/>
                  </a:lnTo>
                  <a:lnTo>
                    <a:pt x="251" y="85"/>
                  </a:lnTo>
                  <a:lnTo>
                    <a:pt x="254" y="85"/>
                  </a:lnTo>
                  <a:lnTo>
                    <a:pt x="254" y="85"/>
                  </a:lnTo>
                  <a:lnTo>
                    <a:pt x="256" y="85"/>
                  </a:lnTo>
                  <a:lnTo>
                    <a:pt x="256" y="85"/>
                  </a:lnTo>
                  <a:lnTo>
                    <a:pt x="258" y="85"/>
                  </a:lnTo>
                  <a:lnTo>
                    <a:pt x="261" y="85"/>
                  </a:lnTo>
                  <a:lnTo>
                    <a:pt x="261" y="80"/>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2" name="Freeform 15"/>
            <p:cNvSpPr>
              <a:spLocks noEditPoints="1"/>
            </p:cNvSpPr>
            <p:nvPr/>
          </p:nvSpPr>
          <p:spPr bwMode="auto">
            <a:xfrm>
              <a:off x="9636126" y="4110038"/>
              <a:ext cx="731838" cy="1062038"/>
            </a:xfrm>
            <a:custGeom>
              <a:avLst/>
              <a:gdLst>
                <a:gd name="T0" fmla="*/ 355 w 461"/>
                <a:gd name="T1" fmla="*/ 556 h 669"/>
                <a:gd name="T2" fmla="*/ 360 w 461"/>
                <a:gd name="T3" fmla="*/ 549 h 669"/>
                <a:gd name="T4" fmla="*/ 445 w 461"/>
                <a:gd name="T5" fmla="*/ 106 h 669"/>
                <a:gd name="T6" fmla="*/ 454 w 461"/>
                <a:gd name="T7" fmla="*/ 85 h 669"/>
                <a:gd name="T8" fmla="*/ 442 w 461"/>
                <a:gd name="T9" fmla="*/ 42 h 669"/>
                <a:gd name="T10" fmla="*/ 423 w 461"/>
                <a:gd name="T11" fmla="*/ 26 h 669"/>
                <a:gd name="T12" fmla="*/ 360 w 461"/>
                <a:gd name="T13" fmla="*/ 9 h 669"/>
                <a:gd name="T14" fmla="*/ 343 w 461"/>
                <a:gd name="T15" fmla="*/ 19 h 669"/>
                <a:gd name="T16" fmla="*/ 364 w 461"/>
                <a:gd name="T17" fmla="*/ 16 h 669"/>
                <a:gd name="T18" fmla="*/ 388 w 461"/>
                <a:gd name="T19" fmla="*/ 14 h 669"/>
                <a:gd name="T20" fmla="*/ 352 w 461"/>
                <a:gd name="T21" fmla="*/ 30 h 669"/>
                <a:gd name="T22" fmla="*/ 329 w 461"/>
                <a:gd name="T23" fmla="*/ 23 h 669"/>
                <a:gd name="T24" fmla="*/ 312 w 461"/>
                <a:gd name="T25" fmla="*/ 85 h 669"/>
                <a:gd name="T26" fmla="*/ 277 w 461"/>
                <a:gd name="T27" fmla="*/ 189 h 669"/>
                <a:gd name="T28" fmla="*/ 201 w 461"/>
                <a:gd name="T29" fmla="*/ 220 h 669"/>
                <a:gd name="T30" fmla="*/ 166 w 461"/>
                <a:gd name="T31" fmla="*/ 260 h 669"/>
                <a:gd name="T32" fmla="*/ 102 w 461"/>
                <a:gd name="T33" fmla="*/ 293 h 669"/>
                <a:gd name="T34" fmla="*/ 19 w 461"/>
                <a:gd name="T35" fmla="*/ 324 h 669"/>
                <a:gd name="T36" fmla="*/ 47 w 461"/>
                <a:gd name="T37" fmla="*/ 400 h 669"/>
                <a:gd name="T38" fmla="*/ 55 w 461"/>
                <a:gd name="T39" fmla="*/ 537 h 669"/>
                <a:gd name="T40" fmla="*/ 64 w 461"/>
                <a:gd name="T41" fmla="*/ 603 h 669"/>
                <a:gd name="T42" fmla="*/ 73 w 461"/>
                <a:gd name="T43" fmla="*/ 660 h 669"/>
                <a:gd name="T44" fmla="*/ 104 w 461"/>
                <a:gd name="T45" fmla="*/ 655 h 669"/>
                <a:gd name="T46" fmla="*/ 123 w 461"/>
                <a:gd name="T47" fmla="*/ 624 h 669"/>
                <a:gd name="T48" fmla="*/ 137 w 461"/>
                <a:gd name="T49" fmla="*/ 601 h 669"/>
                <a:gd name="T50" fmla="*/ 159 w 461"/>
                <a:gd name="T51" fmla="*/ 563 h 669"/>
                <a:gd name="T52" fmla="*/ 177 w 461"/>
                <a:gd name="T53" fmla="*/ 565 h 669"/>
                <a:gd name="T54" fmla="*/ 203 w 461"/>
                <a:gd name="T55" fmla="*/ 542 h 669"/>
                <a:gd name="T56" fmla="*/ 208 w 461"/>
                <a:gd name="T57" fmla="*/ 525 h 669"/>
                <a:gd name="T58" fmla="*/ 208 w 461"/>
                <a:gd name="T59" fmla="*/ 518 h 669"/>
                <a:gd name="T60" fmla="*/ 222 w 461"/>
                <a:gd name="T61" fmla="*/ 513 h 669"/>
                <a:gd name="T62" fmla="*/ 239 w 461"/>
                <a:gd name="T63" fmla="*/ 520 h 669"/>
                <a:gd name="T64" fmla="*/ 239 w 461"/>
                <a:gd name="T65" fmla="*/ 535 h 669"/>
                <a:gd name="T66" fmla="*/ 244 w 461"/>
                <a:gd name="T67" fmla="*/ 568 h 669"/>
                <a:gd name="T68" fmla="*/ 258 w 461"/>
                <a:gd name="T69" fmla="*/ 582 h 669"/>
                <a:gd name="T70" fmla="*/ 263 w 461"/>
                <a:gd name="T71" fmla="*/ 596 h 669"/>
                <a:gd name="T72" fmla="*/ 265 w 461"/>
                <a:gd name="T73" fmla="*/ 606 h 669"/>
                <a:gd name="T74" fmla="*/ 282 w 461"/>
                <a:gd name="T75" fmla="*/ 561 h 669"/>
                <a:gd name="T76" fmla="*/ 308 w 461"/>
                <a:gd name="T77" fmla="*/ 468 h 669"/>
                <a:gd name="T78" fmla="*/ 334 w 461"/>
                <a:gd name="T79" fmla="*/ 414 h 669"/>
                <a:gd name="T80" fmla="*/ 305 w 461"/>
                <a:gd name="T81" fmla="*/ 428 h 669"/>
                <a:gd name="T82" fmla="*/ 300 w 461"/>
                <a:gd name="T83" fmla="*/ 409 h 669"/>
                <a:gd name="T84" fmla="*/ 315 w 461"/>
                <a:gd name="T85" fmla="*/ 400 h 669"/>
                <a:gd name="T86" fmla="*/ 341 w 461"/>
                <a:gd name="T87" fmla="*/ 369 h 669"/>
                <a:gd name="T88" fmla="*/ 331 w 461"/>
                <a:gd name="T89" fmla="*/ 369 h 669"/>
                <a:gd name="T90" fmla="*/ 334 w 461"/>
                <a:gd name="T91" fmla="*/ 371 h 669"/>
                <a:gd name="T92" fmla="*/ 324 w 461"/>
                <a:gd name="T93" fmla="*/ 374 h 669"/>
                <a:gd name="T94" fmla="*/ 298 w 461"/>
                <a:gd name="T95" fmla="*/ 378 h 669"/>
                <a:gd name="T96" fmla="*/ 284 w 461"/>
                <a:gd name="T97" fmla="*/ 355 h 669"/>
                <a:gd name="T98" fmla="*/ 298 w 461"/>
                <a:gd name="T99" fmla="*/ 357 h 669"/>
                <a:gd name="T100" fmla="*/ 322 w 461"/>
                <a:gd name="T101" fmla="*/ 329 h 669"/>
                <a:gd name="T102" fmla="*/ 331 w 461"/>
                <a:gd name="T103" fmla="*/ 305 h 669"/>
                <a:gd name="T104" fmla="*/ 336 w 461"/>
                <a:gd name="T105" fmla="*/ 314 h 669"/>
                <a:gd name="T106" fmla="*/ 334 w 461"/>
                <a:gd name="T107" fmla="*/ 319 h 669"/>
                <a:gd name="T108" fmla="*/ 338 w 461"/>
                <a:gd name="T109" fmla="*/ 253 h 669"/>
                <a:gd name="T110" fmla="*/ 390 w 461"/>
                <a:gd name="T111" fmla="*/ 187 h 669"/>
                <a:gd name="T112" fmla="*/ 459 w 461"/>
                <a:gd name="T113" fmla="*/ 73 h 669"/>
                <a:gd name="T114" fmla="*/ 440 w 461"/>
                <a:gd name="T115" fmla="*/ 194 h 669"/>
                <a:gd name="T116" fmla="*/ 416 w 461"/>
                <a:gd name="T117" fmla="*/ 201 h 669"/>
                <a:gd name="T118" fmla="*/ 426 w 461"/>
                <a:gd name="T119" fmla="*/ 232 h 669"/>
                <a:gd name="T120" fmla="*/ 454 w 461"/>
                <a:gd name="T121" fmla="*/ 18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1" h="669">
                  <a:moveTo>
                    <a:pt x="364" y="518"/>
                  </a:moveTo>
                  <a:lnTo>
                    <a:pt x="367" y="532"/>
                  </a:lnTo>
                  <a:lnTo>
                    <a:pt x="367" y="539"/>
                  </a:lnTo>
                  <a:lnTo>
                    <a:pt x="369" y="535"/>
                  </a:lnTo>
                  <a:lnTo>
                    <a:pt x="369" y="530"/>
                  </a:lnTo>
                  <a:lnTo>
                    <a:pt x="367" y="520"/>
                  </a:lnTo>
                  <a:lnTo>
                    <a:pt x="364" y="518"/>
                  </a:lnTo>
                  <a:close/>
                  <a:moveTo>
                    <a:pt x="357" y="551"/>
                  </a:moveTo>
                  <a:lnTo>
                    <a:pt x="355" y="551"/>
                  </a:lnTo>
                  <a:lnTo>
                    <a:pt x="355" y="553"/>
                  </a:lnTo>
                  <a:lnTo>
                    <a:pt x="355" y="556"/>
                  </a:lnTo>
                  <a:lnTo>
                    <a:pt x="355" y="565"/>
                  </a:lnTo>
                  <a:lnTo>
                    <a:pt x="352" y="570"/>
                  </a:lnTo>
                  <a:lnTo>
                    <a:pt x="352" y="572"/>
                  </a:lnTo>
                  <a:lnTo>
                    <a:pt x="350" y="575"/>
                  </a:lnTo>
                  <a:lnTo>
                    <a:pt x="348" y="577"/>
                  </a:lnTo>
                  <a:lnTo>
                    <a:pt x="348" y="579"/>
                  </a:lnTo>
                  <a:lnTo>
                    <a:pt x="348" y="579"/>
                  </a:lnTo>
                  <a:lnTo>
                    <a:pt x="355" y="570"/>
                  </a:lnTo>
                  <a:lnTo>
                    <a:pt x="357" y="563"/>
                  </a:lnTo>
                  <a:lnTo>
                    <a:pt x="355" y="556"/>
                  </a:lnTo>
                  <a:lnTo>
                    <a:pt x="360" y="549"/>
                  </a:lnTo>
                  <a:lnTo>
                    <a:pt x="357" y="551"/>
                  </a:lnTo>
                  <a:close/>
                  <a:moveTo>
                    <a:pt x="433" y="137"/>
                  </a:moveTo>
                  <a:lnTo>
                    <a:pt x="433" y="137"/>
                  </a:lnTo>
                  <a:lnTo>
                    <a:pt x="438" y="127"/>
                  </a:lnTo>
                  <a:lnTo>
                    <a:pt x="440" y="118"/>
                  </a:lnTo>
                  <a:lnTo>
                    <a:pt x="440" y="116"/>
                  </a:lnTo>
                  <a:lnTo>
                    <a:pt x="440" y="111"/>
                  </a:lnTo>
                  <a:lnTo>
                    <a:pt x="440" y="108"/>
                  </a:lnTo>
                  <a:lnTo>
                    <a:pt x="440" y="108"/>
                  </a:lnTo>
                  <a:lnTo>
                    <a:pt x="442" y="106"/>
                  </a:lnTo>
                  <a:lnTo>
                    <a:pt x="445" y="106"/>
                  </a:lnTo>
                  <a:lnTo>
                    <a:pt x="445" y="106"/>
                  </a:lnTo>
                  <a:lnTo>
                    <a:pt x="447" y="106"/>
                  </a:lnTo>
                  <a:lnTo>
                    <a:pt x="447" y="106"/>
                  </a:lnTo>
                  <a:lnTo>
                    <a:pt x="447" y="106"/>
                  </a:lnTo>
                  <a:lnTo>
                    <a:pt x="447" y="104"/>
                  </a:lnTo>
                  <a:lnTo>
                    <a:pt x="447" y="104"/>
                  </a:lnTo>
                  <a:lnTo>
                    <a:pt x="447" y="101"/>
                  </a:lnTo>
                  <a:lnTo>
                    <a:pt x="447" y="99"/>
                  </a:lnTo>
                  <a:lnTo>
                    <a:pt x="449" y="94"/>
                  </a:lnTo>
                  <a:lnTo>
                    <a:pt x="449" y="94"/>
                  </a:lnTo>
                  <a:lnTo>
                    <a:pt x="454" y="85"/>
                  </a:lnTo>
                  <a:lnTo>
                    <a:pt x="454" y="85"/>
                  </a:lnTo>
                  <a:lnTo>
                    <a:pt x="454" y="85"/>
                  </a:lnTo>
                  <a:lnTo>
                    <a:pt x="454" y="82"/>
                  </a:lnTo>
                  <a:lnTo>
                    <a:pt x="447" y="82"/>
                  </a:lnTo>
                  <a:lnTo>
                    <a:pt x="442" y="75"/>
                  </a:lnTo>
                  <a:lnTo>
                    <a:pt x="442" y="63"/>
                  </a:lnTo>
                  <a:lnTo>
                    <a:pt x="440" y="54"/>
                  </a:lnTo>
                  <a:lnTo>
                    <a:pt x="442" y="52"/>
                  </a:lnTo>
                  <a:lnTo>
                    <a:pt x="442" y="47"/>
                  </a:lnTo>
                  <a:lnTo>
                    <a:pt x="442" y="45"/>
                  </a:lnTo>
                  <a:lnTo>
                    <a:pt x="442" y="42"/>
                  </a:lnTo>
                  <a:lnTo>
                    <a:pt x="440" y="33"/>
                  </a:lnTo>
                  <a:lnTo>
                    <a:pt x="438" y="33"/>
                  </a:lnTo>
                  <a:lnTo>
                    <a:pt x="435" y="33"/>
                  </a:lnTo>
                  <a:lnTo>
                    <a:pt x="431" y="30"/>
                  </a:lnTo>
                  <a:lnTo>
                    <a:pt x="428" y="30"/>
                  </a:lnTo>
                  <a:lnTo>
                    <a:pt x="428" y="33"/>
                  </a:lnTo>
                  <a:lnTo>
                    <a:pt x="426" y="33"/>
                  </a:lnTo>
                  <a:lnTo>
                    <a:pt x="426" y="33"/>
                  </a:lnTo>
                  <a:lnTo>
                    <a:pt x="423" y="30"/>
                  </a:lnTo>
                  <a:lnTo>
                    <a:pt x="423" y="28"/>
                  </a:lnTo>
                  <a:lnTo>
                    <a:pt x="423" y="26"/>
                  </a:lnTo>
                  <a:lnTo>
                    <a:pt x="421" y="23"/>
                  </a:lnTo>
                  <a:lnTo>
                    <a:pt x="421" y="23"/>
                  </a:lnTo>
                  <a:lnTo>
                    <a:pt x="412" y="9"/>
                  </a:lnTo>
                  <a:lnTo>
                    <a:pt x="407" y="4"/>
                  </a:lnTo>
                  <a:lnTo>
                    <a:pt x="405" y="2"/>
                  </a:lnTo>
                  <a:lnTo>
                    <a:pt x="393" y="0"/>
                  </a:lnTo>
                  <a:lnTo>
                    <a:pt x="388" y="0"/>
                  </a:lnTo>
                  <a:lnTo>
                    <a:pt x="369" y="9"/>
                  </a:lnTo>
                  <a:lnTo>
                    <a:pt x="364" y="9"/>
                  </a:lnTo>
                  <a:lnTo>
                    <a:pt x="362" y="9"/>
                  </a:lnTo>
                  <a:lnTo>
                    <a:pt x="360" y="9"/>
                  </a:lnTo>
                  <a:lnTo>
                    <a:pt x="355" y="7"/>
                  </a:lnTo>
                  <a:lnTo>
                    <a:pt x="350" y="7"/>
                  </a:lnTo>
                  <a:lnTo>
                    <a:pt x="350" y="7"/>
                  </a:lnTo>
                  <a:lnTo>
                    <a:pt x="348" y="9"/>
                  </a:lnTo>
                  <a:lnTo>
                    <a:pt x="345" y="11"/>
                  </a:lnTo>
                  <a:lnTo>
                    <a:pt x="341" y="14"/>
                  </a:lnTo>
                  <a:lnTo>
                    <a:pt x="341" y="16"/>
                  </a:lnTo>
                  <a:lnTo>
                    <a:pt x="341" y="19"/>
                  </a:lnTo>
                  <a:lnTo>
                    <a:pt x="343" y="19"/>
                  </a:lnTo>
                  <a:lnTo>
                    <a:pt x="345" y="19"/>
                  </a:lnTo>
                  <a:lnTo>
                    <a:pt x="343" y="19"/>
                  </a:lnTo>
                  <a:lnTo>
                    <a:pt x="343" y="19"/>
                  </a:lnTo>
                  <a:lnTo>
                    <a:pt x="343" y="19"/>
                  </a:lnTo>
                  <a:lnTo>
                    <a:pt x="343" y="16"/>
                  </a:lnTo>
                  <a:lnTo>
                    <a:pt x="348" y="16"/>
                  </a:lnTo>
                  <a:lnTo>
                    <a:pt x="350" y="11"/>
                  </a:lnTo>
                  <a:lnTo>
                    <a:pt x="355" y="11"/>
                  </a:lnTo>
                  <a:lnTo>
                    <a:pt x="355" y="11"/>
                  </a:lnTo>
                  <a:lnTo>
                    <a:pt x="355" y="14"/>
                  </a:lnTo>
                  <a:lnTo>
                    <a:pt x="355" y="14"/>
                  </a:lnTo>
                  <a:lnTo>
                    <a:pt x="360" y="14"/>
                  </a:lnTo>
                  <a:lnTo>
                    <a:pt x="364" y="16"/>
                  </a:lnTo>
                  <a:lnTo>
                    <a:pt x="367" y="16"/>
                  </a:lnTo>
                  <a:lnTo>
                    <a:pt x="371" y="14"/>
                  </a:lnTo>
                  <a:lnTo>
                    <a:pt x="374" y="11"/>
                  </a:lnTo>
                  <a:lnTo>
                    <a:pt x="376" y="9"/>
                  </a:lnTo>
                  <a:lnTo>
                    <a:pt x="381" y="9"/>
                  </a:lnTo>
                  <a:lnTo>
                    <a:pt x="386" y="9"/>
                  </a:lnTo>
                  <a:lnTo>
                    <a:pt x="388" y="9"/>
                  </a:lnTo>
                  <a:lnTo>
                    <a:pt x="388" y="11"/>
                  </a:lnTo>
                  <a:lnTo>
                    <a:pt x="388" y="11"/>
                  </a:lnTo>
                  <a:lnTo>
                    <a:pt x="388" y="14"/>
                  </a:lnTo>
                  <a:lnTo>
                    <a:pt x="388" y="14"/>
                  </a:lnTo>
                  <a:lnTo>
                    <a:pt x="388" y="16"/>
                  </a:lnTo>
                  <a:lnTo>
                    <a:pt x="388" y="19"/>
                  </a:lnTo>
                  <a:lnTo>
                    <a:pt x="388" y="19"/>
                  </a:lnTo>
                  <a:lnTo>
                    <a:pt x="388" y="21"/>
                  </a:lnTo>
                  <a:lnTo>
                    <a:pt x="386" y="23"/>
                  </a:lnTo>
                  <a:lnTo>
                    <a:pt x="383" y="26"/>
                  </a:lnTo>
                  <a:lnTo>
                    <a:pt x="371" y="30"/>
                  </a:lnTo>
                  <a:lnTo>
                    <a:pt x="367" y="33"/>
                  </a:lnTo>
                  <a:lnTo>
                    <a:pt x="364" y="30"/>
                  </a:lnTo>
                  <a:lnTo>
                    <a:pt x="362" y="30"/>
                  </a:lnTo>
                  <a:lnTo>
                    <a:pt x="352" y="30"/>
                  </a:lnTo>
                  <a:lnTo>
                    <a:pt x="341" y="26"/>
                  </a:lnTo>
                  <a:lnTo>
                    <a:pt x="338" y="26"/>
                  </a:lnTo>
                  <a:lnTo>
                    <a:pt x="331" y="28"/>
                  </a:lnTo>
                  <a:lnTo>
                    <a:pt x="326" y="26"/>
                  </a:lnTo>
                  <a:lnTo>
                    <a:pt x="326" y="26"/>
                  </a:lnTo>
                  <a:lnTo>
                    <a:pt x="326" y="26"/>
                  </a:lnTo>
                  <a:lnTo>
                    <a:pt x="326" y="26"/>
                  </a:lnTo>
                  <a:lnTo>
                    <a:pt x="329" y="26"/>
                  </a:lnTo>
                  <a:lnTo>
                    <a:pt x="329" y="26"/>
                  </a:lnTo>
                  <a:lnTo>
                    <a:pt x="331" y="26"/>
                  </a:lnTo>
                  <a:lnTo>
                    <a:pt x="329" y="23"/>
                  </a:lnTo>
                  <a:lnTo>
                    <a:pt x="326" y="23"/>
                  </a:lnTo>
                  <a:lnTo>
                    <a:pt x="326" y="21"/>
                  </a:lnTo>
                  <a:lnTo>
                    <a:pt x="326" y="21"/>
                  </a:lnTo>
                  <a:lnTo>
                    <a:pt x="324" y="21"/>
                  </a:lnTo>
                  <a:lnTo>
                    <a:pt x="319" y="21"/>
                  </a:lnTo>
                  <a:lnTo>
                    <a:pt x="319" y="21"/>
                  </a:lnTo>
                  <a:lnTo>
                    <a:pt x="319" y="23"/>
                  </a:lnTo>
                  <a:lnTo>
                    <a:pt x="322" y="56"/>
                  </a:lnTo>
                  <a:lnTo>
                    <a:pt x="322" y="63"/>
                  </a:lnTo>
                  <a:lnTo>
                    <a:pt x="315" y="73"/>
                  </a:lnTo>
                  <a:lnTo>
                    <a:pt x="312" y="85"/>
                  </a:lnTo>
                  <a:lnTo>
                    <a:pt x="312" y="92"/>
                  </a:lnTo>
                  <a:lnTo>
                    <a:pt x="319" y="108"/>
                  </a:lnTo>
                  <a:lnTo>
                    <a:pt x="319" y="120"/>
                  </a:lnTo>
                  <a:lnTo>
                    <a:pt x="310" y="142"/>
                  </a:lnTo>
                  <a:lnTo>
                    <a:pt x="310" y="146"/>
                  </a:lnTo>
                  <a:lnTo>
                    <a:pt x="308" y="153"/>
                  </a:lnTo>
                  <a:lnTo>
                    <a:pt x="305" y="158"/>
                  </a:lnTo>
                  <a:lnTo>
                    <a:pt x="303" y="165"/>
                  </a:lnTo>
                  <a:lnTo>
                    <a:pt x="296" y="175"/>
                  </a:lnTo>
                  <a:lnTo>
                    <a:pt x="286" y="182"/>
                  </a:lnTo>
                  <a:lnTo>
                    <a:pt x="277" y="189"/>
                  </a:lnTo>
                  <a:lnTo>
                    <a:pt x="272" y="194"/>
                  </a:lnTo>
                  <a:lnTo>
                    <a:pt x="258" y="206"/>
                  </a:lnTo>
                  <a:lnTo>
                    <a:pt x="244" y="213"/>
                  </a:lnTo>
                  <a:lnTo>
                    <a:pt x="239" y="215"/>
                  </a:lnTo>
                  <a:lnTo>
                    <a:pt x="230" y="213"/>
                  </a:lnTo>
                  <a:lnTo>
                    <a:pt x="222" y="215"/>
                  </a:lnTo>
                  <a:lnTo>
                    <a:pt x="218" y="213"/>
                  </a:lnTo>
                  <a:lnTo>
                    <a:pt x="213" y="210"/>
                  </a:lnTo>
                  <a:lnTo>
                    <a:pt x="208" y="210"/>
                  </a:lnTo>
                  <a:lnTo>
                    <a:pt x="203" y="215"/>
                  </a:lnTo>
                  <a:lnTo>
                    <a:pt x="201" y="220"/>
                  </a:lnTo>
                  <a:lnTo>
                    <a:pt x="196" y="224"/>
                  </a:lnTo>
                  <a:lnTo>
                    <a:pt x="194" y="232"/>
                  </a:lnTo>
                  <a:lnTo>
                    <a:pt x="196" y="239"/>
                  </a:lnTo>
                  <a:lnTo>
                    <a:pt x="196" y="246"/>
                  </a:lnTo>
                  <a:lnTo>
                    <a:pt x="194" y="243"/>
                  </a:lnTo>
                  <a:lnTo>
                    <a:pt x="192" y="239"/>
                  </a:lnTo>
                  <a:lnTo>
                    <a:pt x="187" y="236"/>
                  </a:lnTo>
                  <a:lnTo>
                    <a:pt x="182" y="234"/>
                  </a:lnTo>
                  <a:lnTo>
                    <a:pt x="177" y="239"/>
                  </a:lnTo>
                  <a:lnTo>
                    <a:pt x="173" y="250"/>
                  </a:lnTo>
                  <a:lnTo>
                    <a:pt x="166" y="260"/>
                  </a:lnTo>
                  <a:lnTo>
                    <a:pt x="156" y="262"/>
                  </a:lnTo>
                  <a:lnTo>
                    <a:pt x="147" y="267"/>
                  </a:lnTo>
                  <a:lnTo>
                    <a:pt x="137" y="269"/>
                  </a:lnTo>
                  <a:lnTo>
                    <a:pt x="130" y="272"/>
                  </a:lnTo>
                  <a:lnTo>
                    <a:pt x="125" y="277"/>
                  </a:lnTo>
                  <a:lnTo>
                    <a:pt x="121" y="279"/>
                  </a:lnTo>
                  <a:lnTo>
                    <a:pt x="111" y="284"/>
                  </a:lnTo>
                  <a:lnTo>
                    <a:pt x="107" y="288"/>
                  </a:lnTo>
                  <a:lnTo>
                    <a:pt x="109" y="293"/>
                  </a:lnTo>
                  <a:lnTo>
                    <a:pt x="107" y="295"/>
                  </a:lnTo>
                  <a:lnTo>
                    <a:pt x="102" y="293"/>
                  </a:lnTo>
                  <a:lnTo>
                    <a:pt x="99" y="291"/>
                  </a:lnTo>
                  <a:lnTo>
                    <a:pt x="88" y="300"/>
                  </a:lnTo>
                  <a:lnTo>
                    <a:pt x="85" y="303"/>
                  </a:lnTo>
                  <a:lnTo>
                    <a:pt x="83" y="303"/>
                  </a:lnTo>
                  <a:lnTo>
                    <a:pt x="81" y="305"/>
                  </a:lnTo>
                  <a:lnTo>
                    <a:pt x="62" y="305"/>
                  </a:lnTo>
                  <a:lnTo>
                    <a:pt x="57" y="307"/>
                  </a:lnTo>
                  <a:lnTo>
                    <a:pt x="45" y="312"/>
                  </a:lnTo>
                  <a:lnTo>
                    <a:pt x="40" y="317"/>
                  </a:lnTo>
                  <a:lnTo>
                    <a:pt x="36" y="321"/>
                  </a:lnTo>
                  <a:lnTo>
                    <a:pt x="19" y="324"/>
                  </a:lnTo>
                  <a:lnTo>
                    <a:pt x="12" y="321"/>
                  </a:lnTo>
                  <a:lnTo>
                    <a:pt x="10" y="324"/>
                  </a:lnTo>
                  <a:lnTo>
                    <a:pt x="10" y="331"/>
                  </a:lnTo>
                  <a:lnTo>
                    <a:pt x="7" y="336"/>
                  </a:lnTo>
                  <a:lnTo>
                    <a:pt x="7" y="343"/>
                  </a:lnTo>
                  <a:lnTo>
                    <a:pt x="5" y="350"/>
                  </a:lnTo>
                  <a:lnTo>
                    <a:pt x="0" y="355"/>
                  </a:lnTo>
                  <a:lnTo>
                    <a:pt x="7" y="366"/>
                  </a:lnTo>
                  <a:lnTo>
                    <a:pt x="17" y="374"/>
                  </a:lnTo>
                  <a:lnTo>
                    <a:pt x="28" y="381"/>
                  </a:lnTo>
                  <a:lnTo>
                    <a:pt x="47" y="400"/>
                  </a:lnTo>
                  <a:lnTo>
                    <a:pt x="64" y="421"/>
                  </a:lnTo>
                  <a:lnTo>
                    <a:pt x="69" y="433"/>
                  </a:lnTo>
                  <a:lnTo>
                    <a:pt x="66" y="445"/>
                  </a:lnTo>
                  <a:lnTo>
                    <a:pt x="69" y="456"/>
                  </a:lnTo>
                  <a:lnTo>
                    <a:pt x="66" y="459"/>
                  </a:lnTo>
                  <a:lnTo>
                    <a:pt x="69" y="466"/>
                  </a:lnTo>
                  <a:lnTo>
                    <a:pt x="64" y="471"/>
                  </a:lnTo>
                  <a:lnTo>
                    <a:pt x="57" y="478"/>
                  </a:lnTo>
                  <a:lnTo>
                    <a:pt x="59" y="492"/>
                  </a:lnTo>
                  <a:lnTo>
                    <a:pt x="52" y="527"/>
                  </a:lnTo>
                  <a:lnTo>
                    <a:pt x="55" y="537"/>
                  </a:lnTo>
                  <a:lnTo>
                    <a:pt x="59" y="544"/>
                  </a:lnTo>
                  <a:lnTo>
                    <a:pt x="62" y="553"/>
                  </a:lnTo>
                  <a:lnTo>
                    <a:pt x="59" y="558"/>
                  </a:lnTo>
                  <a:lnTo>
                    <a:pt x="59" y="561"/>
                  </a:lnTo>
                  <a:lnTo>
                    <a:pt x="62" y="561"/>
                  </a:lnTo>
                  <a:lnTo>
                    <a:pt x="64" y="563"/>
                  </a:lnTo>
                  <a:lnTo>
                    <a:pt x="64" y="568"/>
                  </a:lnTo>
                  <a:lnTo>
                    <a:pt x="62" y="570"/>
                  </a:lnTo>
                  <a:lnTo>
                    <a:pt x="62" y="575"/>
                  </a:lnTo>
                  <a:lnTo>
                    <a:pt x="64" y="591"/>
                  </a:lnTo>
                  <a:lnTo>
                    <a:pt x="64" y="603"/>
                  </a:lnTo>
                  <a:lnTo>
                    <a:pt x="64" y="615"/>
                  </a:lnTo>
                  <a:lnTo>
                    <a:pt x="62" y="624"/>
                  </a:lnTo>
                  <a:lnTo>
                    <a:pt x="47" y="641"/>
                  </a:lnTo>
                  <a:lnTo>
                    <a:pt x="45" y="643"/>
                  </a:lnTo>
                  <a:lnTo>
                    <a:pt x="47" y="658"/>
                  </a:lnTo>
                  <a:lnTo>
                    <a:pt x="47" y="655"/>
                  </a:lnTo>
                  <a:lnTo>
                    <a:pt x="62" y="650"/>
                  </a:lnTo>
                  <a:lnTo>
                    <a:pt x="66" y="650"/>
                  </a:lnTo>
                  <a:lnTo>
                    <a:pt x="69" y="655"/>
                  </a:lnTo>
                  <a:lnTo>
                    <a:pt x="71" y="658"/>
                  </a:lnTo>
                  <a:lnTo>
                    <a:pt x="73" y="660"/>
                  </a:lnTo>
                  <a:lnTo>
                    <a:pt x="76" y="660"/>
                  </a:lnTo>
                  <a:lnTo>
                    <a:pt x="78" y="660"/>
                  </a:lnTo>
                  <a:lnTo>
                    <a:pt x="81" y="660"/>
                  </a:lnTo>
                  <a:lnTo>
                    <a:pt x="83" y="665"/>
                  </a:lnTo>
                  <a:lnTo>
                    <a:pt x="85" y="667"/>
                  </a:lnTo>
                  <a:lnTo>
                    <a:pt x="92" y="669"/>
                  </a:lnTo>
                  <a:lnTo>
                    <a:pt x="92" y="669"/>
                  </a:lnTo>
                  <a:lnTo>
                    <a:pt x="95" y="667"/>
                  </a:lnTo>
                  <a:lnTo>
                    <a:pt x="95" y="665"/>
                  </a:lnTo>
                  <a:lnTo>
                    <a:pt x="95" y="662"/>
                  </a:lnTo>
                  <a:lnTo>
                    <a:pt x="104" y="655"/>
                  </a:lnTo>
                  <a:lnTo>
                    <a:pt x="107" y="655"/>
                  </a:lnTo>
                  <a:lnTo>
                    <a:pt x="109" y="648"/>
                  </a:lnTo>
                  <a:lnTo>
                    <a:pt x="109" y="646"/>
                  </a:lnTo>
                  <a:lnTo>
                    <a:pt x="111" y="643"/>
                  </a:lnTo>
                  <a:lnTo>
                    <a:pt x="114" y="643"/>
                  </a:lnTo>
                  <a:lnTo>
                    <a:pt x="116" y="641"/>
                  </a:lnTo>
                  <a:lnTo>
                    <a:pt x="118" y="639"/>
                  </a:lnTo>
                  <a:lnTo>
                    <a:pt x="118" y="636"/>
                  </a:lnTo>
                  <a:lnTo>
                    <a:pt x="118" y="632"/>
                  </a:lnTo>
                  <a:lnTo>
                    <a:pt x="118" y="632"/>
                  </a:lnTo>
                  <a:lnTo>
                    <a:pt x="123" y="624"/>
                  </a:lnTo>
                  <a:lnTo>
                    <a:pt x="123" y="622"/>
                  </a:lnTo>
                  <a:lnTo>
                    <a:pt x="123" y="620"/>
                  </a:lnTo>
                  <a:lnTo>
                    <a:pt x="123" y="617"/>
                  </a:lnTo>
                  <a:lnTo>
                    <a:pt x="128" y="615"/>
                  </a:lnTo>
                  <a:lnTo>
                    <a:pt x="133" y="613"/>
                  </a:lnTo>
                  <a:lnTo>
                    <a:pt x="135" y="610"/>
                  </a:lnTo>
                  <a:lnTo>
                    <a:pt x="137" y="608"/>
                  </a:lnTo>
                  <a:lnTo>
                    <a:pt x="137" y="606"/>
                  </a:lnTo>
                  <a:lnTo>
                    <a:pt x="137" y="606"/>
                  </a:lnTo>
                  <a:lnTo>
                    <a:pt x="137" y="603"/>
                  </a:lnTo>
                  <a:lnTo>
                    <a:pt x="137" y="601"/>
                  </a:lnTo>
                  <a:lnTo>
                    <a:pt x="140" y="596"/>
                  </a:lnTo>
                  <a:lnTo>
                    <a:pt x="144" y="591"/>
                  </a:lnTo>
                  <a:lnTo>
                    <a:pt x="147" y="587"/>
                  </a:lnTo>
                  <a:lnTo>
                    <a:pt x="147" y="584"/>
                  </a:lnTo>
                  <a:lnTo>
                    <a:pt x="149" y="582"/>
                  </a:lnTo>
                  <a:lnTo>
                    <a:pt x="149" y="577"/>
                  </a:lnTo>
                  <a:lnTo>
                    <a:pt x="151" y="570"/>
                  </a:lnTo>
                  <a:lnTo>
                    <a:pt x="151" y="570"/>
                  </a:lnTo>
                  <a:lnTo>
                    <a:pt x="154" y="568"/>
                  </a:lnTo>
                  <a:lnTo>
                    <a:pt x="159" y="563"/>
                  </a:lnTo>
                  <a:lnTo>
                    <a:pt x="159" y="563"/>
                  </a:lnTo>
                  <a:lnTo>
                    <a:pt x="161" y="565"/>
                  </a:lnTo>
                  <a:lnTo>
                    <a:pt x="163" y="565"/>
                  </a:lnTo>
                  <a:lnTo>
                    <a:pt x="166" y="565"/>
                  </a:lnTo>
                  <a:lnTo>
                    <a:pt x="168" y="563"/>
                  </a:lnTo>
                  <a:lnTo>
                    <a:pt x="170" y="563"/>
                  </a:lnTo>
                  <a:lnTo>
                    <a:pt x="170" y="563"/>
                  </a:lnTo>
                  <a:lnTo>
                    <a:pt x="173" y="563"/>
                  </a:lnTo>
                  <a:lnTo>
                    <a:pt x="173" y="565"/>
                  </a:lnTo>
                  <a:lnTo>
                    <a:pt x="175" y="565"/>
                  </a:lnTo>
                  <a:lnTo>
                    <a:pt x="175" y="565"/>
                  </a:lnTo>
                  <a:lnTo>
                    <a:pt x="177" y="565"/>
                  </a:lnTo>
                  <a:lnTo>
                    <a:pt x="177" y="565"/>
                  </a:lnTo>
                  <a:lnTo>
                    <a:pt x="189" y="565"/>
                  </a:lnTo>
                  <a:lnTo>
                    <a:pt x="189" y="565"/>
                  </a:lnTo>
                  <a:lnTo>
                    <a:pt x="189" y="563"/>
                  </a:lnTo>
                  <a:lnTo>
                    <a:pt x="189" y="563"/>
                  </a:lnTo>
                  <a:lnTo>
                    <a:pt x="192" y="563"/>
                  </a:lnTo>
                  <a:lnTo>
                    <a:pt x="194" y="563"/>
                  </a:lnTo>
                  <a:lnTo>
                    <a:pt x="194" y="558"/>
                  </a:lnTo>
                  <a:lnTo>
                    <a:pt x="199" y="553"/>
                  </a:lnTo>
                  <a:lnTo>
                    <a:pt x="199" y="551"/>
                  </a:lnTo>
                  <a:lnTo>
                    <a:pt x="203" y="542"/>
                  </a:lnTo>
                  <a:lnTo>
                    <a:pt x="208" y="537"/>
                  </a:lnTo>
                  <a:lnTo>
                    <a:pt x="211" y="527"/>
                  </a:lnTo>
                  <a:lnTo>
                    <a:pt x="213" y="527"/>
                  </a:lnTo>
                  <a:lnTo>
                    <a:pt x="215" y="527"/>
                  </a:lnTo>
                  <a:lnTo>
                    <a:pt x="215" y="525"/>
                  </a:lnTo>
                  <a:lnTo>
                    <a:pt x="213" y="525"/>
                  </a:lnTo>
                  <a:lnTo>
                    <a:pt x="213" y="525"/>
                  </a:lnTo>
                  <a:lnTo>
                    <a:pt x="211" y="527"/>
                  </a:lnTo>
                  <a:lnTo>
                    <a:pt x="208" y="527"/>
                  </a:lnTo>
                  <a:lnTo>
                    <a:pt x="208" y="530"/>
                  </a:lnTo>
                  <a:lnTo>
                    <a:pt x="208" y="525"/>
                  </a:lnTo>
                  <a:lnTo>
                    <a:pt x="211" y="523"/>
                  </a:lnTo>
                  <a:lnTo>
                    <a:pt x="211" y="523"/>
                  </a:lnTo>
                  <a:lnTo>
                    <a:pt x="208" y="518"/>
                  </a:lnTo>
                  <a:lnTo>
                    <a:pt x="208" y="523"/>
                  </a:lnTo>
                  <a:lnTo>
                    <a:pt x="203" y="525"/>
                  </a:lnTo>
                  <a:lnTo>
                    <a:pt x="201" y="527"/>
                  </a:lnTo>
                  <a:lnTo>
                    <a:pt x="199" y="530"/>
                  </a:lnTo>
                  <a:lnTo>
                    <a:pt x="199" y="527"/>
                  </a:lnTo>
                  <a:lnTo>
                    <a:pt x="199" y="525"/>
                  </a:lnTo>
                  <a:lnTo>
                    <a:pt x="201" y="525"/>
                  </a:lnTo>
                  <a:lnTo>
                    <a:pt x="208" y="518"/>
                  </a:lnTo>
                  <a:lnTo>
                    <a:pt x="208" y="518"/>
                  </a:lnTo>
                  <a:lnTo>
                    <a:pt x="213" y="518"/>
                  </a:lnTo>
                  <a:lnTo>
                    <a:pt x="215" y="516"/>
                  </a:lnTo>
                  <a:lnTo>
                    <a:pt x="218" y="513"/>
                  </a:lnTo>
                  <a:lnTo>
                    <a:pt x="218" y="513"/>
                  </a:lnTo>
                  <a:lnTo>
                    <a:pt x="218" y="516"/>
                  </a:lnTo>
                  <a:lnTo>
                    <a:pt x="218" y="520"/>
                  </a:lnTo>
                  <a:lnTo>
                    <a:pt x="218" y="520"/>
                  </a:lnTo>
                  <a:lnTo>
                    <a:pt x="220" y="520"/>
                  </a:lnTo>
                  <a:lnTo>
                    <a:pt x="220" y="518"/>
                  </a:lnTo>
                  <a:lnTo>
                    <a:pt x="222" y="513"/>
                  </a:lnTo>
                  <a:lnTo>
                    <a:pt x="222" y="511"/>
                  </a:lnTo>
                  <a:lnTo>
                    <a:pt x="222" y="506"/>
                  </a:lnTo>
                  <a:lnTo>
                    <a:pt x="227" y="501"/>
                  </a:lnTo>
                  <a:lnTo>
                    <a:pt x="232" y="497"/>
                  </a:lnTo>
                  <a:lnTo>
                    <a:pt x="234" y="494"/>
                  </a:lnTo>
                  <a:lnTo>
                    <a:pt x="237" y="501"/>
                  </a:lnTo>
                  <a:lnTo>
                    <a:pt x="237" y="504"/>
                  </a:lnTo>
                  <a:lnTo>
                    <a:pt x="239" y="506"/>
                  </a:lnTo>
                  <a:lnTo>
                    <a:pt x="241" y="511"/>
                  </a:lnTo>
                  <a:lnTo>
                    <a:pt x="241" y="513"/>
                  </a:lnTo>
                  <a:lnTo>
                    <a:pt x="239" y="520"/>
                  </a:lnTo>
                  <a:lnTo>
                    <a:pt x="239" y="520"/>
                  </a:lnTo>
                  <a:lnTo>
                    <a:pt x="239" y="523"/>
                  </a:lnTo>
                  <a:lnTo>
                    <a:pt x="239" y="523"/>
                  </a:lnTo>
                  <a:lnTo>
                    <a:pt x="239" y="525"/>
                  </a:lnTo>
                  <a:lnTo>
                    <a:pt x="239" y="525"/>
                  </a:lnTo>
                  <a:lnTo>
                    <a:pt x="239" y="525"/>
                  </a:lnTo>
                  <a:lnTo>
                    <a:pt x="241" y="527"/>
                  </a:lnTo>
                  <a:lnTo>
                    <a:pt x="241" y="527"/>
                  </a:lnTo>
                  <a:lnTo>
                    <a:pt x="241" y="530"/>
                  </a:lnTo>
                  <a:lnTo>
                    <a:pt x="239" y="532"/>
                  </a:lnTo>
                  <a:lnTo>
                    <a:pt x="239" y="535"/>
                  </a:lnTo>
                  <a:lnTo>
                    <a:pt x="237" y="537"/>
                  </a:lnTo>
                  <a:lnTo>
                    <a:pt x="234" y="539"/>
                  </a:lnTo>
                  <a:lnTo>
                    <a:pt x="232" y="544"/>
                  </a:lnTo>
                  <a:lnTo>
                    <a:pt x="234" y="549"/>
                  </a:lnTo>
                  <a:lnTo>
                    <a:pt x="227" y="556"/>
                  </a:lnTo>
                  <a:lnTo>
                    <a:pt x="227" y="556"/>
                  </a:lnTo>
                  <a:lnTo>
                    <a:pt x="227" y="558"/>
                  </a:lnTo>
                  <a:lnTo>
                    <a:pt x="227" y="561"/>
                  </a:lnTo>
                  <a:lnTo>
                    <a:pt x="230" y="563"/>
                  </a:lnTo>
                  <a:lnTo>
                    <a:pt x="234" y="563"/>
                  </a:lnTo>
                  <a:lnTo>
                    <a:pt x="244" y="568"/>
                  </a:lnTo>
                  <a:lnTo>
                    <a:pt x="246" y="570"/>
                  </a:lnTo>
                  <a:lnTo>
                    <a:pt x="251" y="570"/>
                  </a:lnTo>
                  <a:lnTo>
                    <a:pt x="253" y="572"/>
                  </a:lnTo>
                  <a:lnTo>
                    <a:pt x="253" y="572"/>
                  </a:lnTo>
                  <a:lnTo>
                    <a:pt x="253" y="577"/>
                  </a:lnTo>
                  <a:lnTo>
                    <a:pt x="253" y="577"/>
                  </a:lnTo>
                  <a:lnTo>
                    <a:pt x="253" y="577"/>
                  </a:lnTo>
                  <a:lnTo>
                    <a:pt x="253" y="579"/>
                  </a:lnTo>
                  <a:lnTo>
                    <a:pt x="253" y="579"/>
                  </a:lnTo>
                  <a:lnTo>
                    <a:pt x="253" y="579"/>
                  </a:lnTo>
                  <a:lnTo>
                    <a:pt x="258" y="582"/>
                  </a:lnTo>
                  <a:lnTo>
                    <a:pt x="258" y="582"/>
                  </a:lnTo>
                  <a:lnTo>
                    <a:pt x="258" y="584"/>
                  </a:lnTo>
                  <a:lnTo>
                    <a:pt x="258" y="587"/>
                  </a:lnTo>
                  <a:lnTo>
                    <a:pt x="258" y="587"/>
                  </a:lnTo>
                  <a:lnTo>
                    <a:pt x="260" y="589"/>
                  </a:lnTo>
                  <a:lnTo>
                    <a:pt x="263" y="589"/>
                  </a:lnTo>
                  <a:lnTo>
                    <a:pt x="260" y="591"/>
                  </a:lnTo>
                  <a:lnTo>
                    <a:pt x="260" y="594"/>
                  </a:lnTo>
                  <a:lnTo>
                    <a:pt x="260" y="596"/>
                  </a:lnTo>
                  <a:lnTo>
                    <a:pt x="260" y="598"/>
                  </a:lnTo>
                  <a:lnTo>
                    <a:pt x="263" y="596"/>
                  </a:lnTo>
                  <a:lnTo>
                    <a:pt x="263" y="596"/>
                  </a:lnTo>
                  <a:lnTo>
                    <a:pt x="263" y="594"/>
                  </a:lnTo>
                  <a:lnTo>
                    <a:pt x="265" y="591"/>
                  </a:lnTo>
                  <a:lnTo>
                    <a:pt x="265" y="594"/>
                  </a:lnTo>
                  <a:lnTo>
                    <a:pt x="263" y="598"/>
                  </a:lnTo>
                  <a:lnTo>
                    <a:pt x="263" y="603"/>
                  </a:lnTo>
                  <a:lnTo>
                    <a:pt x="260" y="606"/>
                  </a:lnTo>
                  <a:lnTo>
                    <a:pt x="260" y="608"/>
                  </a:lnTo>
                  <a:lnTo>
                    <a:pt x="260" y="610"/>
                  </a:lnTo>
                  <a:lnTo>
                    <a:pt x="263" y="610"/>
                  </a:lnTo>
                  <a:lnTo>
                    <a:pt x="265" y="606"/>
                  </a:lnTo>
                  <a:lnTo>
                    <a:pt x="265" y="610"/>
                  </a:lnTo>
                  <a:lnTo>
                    <a:pt x="267" y="615"/>
                  </a:lnTo>
                  <a:lnTo>
                    <a:pt x="267" y="615"/>
                  </a:lnTo>
                  <a:lnTo>
                    <a:pt x="267" y="603"/>
                  </a:lnTo>
                  <a:lnTo>
                    <a:pt x="267" y="601"/>
                  </a:lnTo>
                  <a:lnTo>
                    <a:pt x="270" y="596"/>
                  </a:lnTo>
                  <a:lnTo>
                    <a:pt x="272" y="591"/>
                  </a:lnTo>
                  <a:lnTo>
                    <a:pt x="272" y="589"/>
                  </a:lnTo>
                  <a:lnTo>
                    <a:pt x="279" y="577"/>
                  </a:lnTo>
                  <a:lnTo>
                    <a:pt x="282" y="575"/>
                  </a:lnTo>
                  <a:lnTo>
                    <a:pt x="282" y="561"/>
                  </a:lnTo>
                  <a:lnTo>
                    <a:pt x="284" y="558"/>
                  </a:lnTo>
                  <a:lnTo>
                    <a:pt x="286" y="556"/>
                  </a:lnTo>
                  <a:lnTo>
                    <a:pt x="286" y="551"/>
                  </a:lnTo>
                  <a:lnTo>
                    <a:pt x="284" y="544"/>
                  </a:lnTo>
                  <a:lnTo>
                    <a:pt x="286" y="535"/>
                  </a:lnTo>
                  <a:lnTo>
                    <a:pt x="289" y="530"/>
                  </a:lnTo>
                  <a:lnTo>
                    <a:pt x="291" y="523"/>
                  </a:lnTo>
                  <a:lnTo>
                    <a:pt x="296" y="518"/>
                  </a:lnTo>
                  <a:lnTo>
                    <a:pt x="298" y="513"/>
                  </a:lnTo>
                  <a:lnTo>
                    <a:pt x="305" y="492"/>
                  </a:lnTo>
                  <a:lnTo>
                    <a:pt x="308" y="468"/>
                  </a:lnTo>
                  <a:lnTo>
                    <a:pt x="312" y="461"/>
                  </a:lnTo>
                  <a:lnTo>
                    <a:pt x="315" y="454"/>
                  </a:lnTo>
                  <a:lnTo>
                    <a:pt x="317" y="447"/>
                  </a:lnTo>
                  <a:lnTo>
                    <a:pt x="317" y="445"/>
                  </a:lnTo>
                  <a:lnTo>
                    <a:pt x="319" y="440"/>
                  </a:lnTo>
                  <a:lnTo>
                    <a:pt x="319" y="430"/>
                  </a:lnTo>
                  <a:lnTo>
                    <a:pt x="322" y="426"/>
                  </a:lnTo>
                  <a:lnTo>
                    <a:pt x="326" y="421"/>
                  </a:lnTo>
                  <a:lnTo>
                    <a:pt x="329" y="416"/>
                  </a:lnTo>
                  <a:lnTo>
                    <a:pt x="334" y="416"/>
                  </a:lnTo>
                  <a:lnTo>
                    <a:pt x="334" y="414"/>
                  </a:lnTo>
                  <a:lnTo>
                    <a:pt x="329" y="414"/>
                  </a:lnTo>
                  <a:lnTo>
                    <a:pt x="326" y="416"/>
                  </a:lnTo>
                  <a:lnTo>
                    <a:pt x="326" y="419"/>
                  </a:lnTo>
                  <a:lnTo>
                    <a:pt x="324" y="421"/>
                  </a:lnTo>
                  <a:lnTo>
                    <a:pt x="326" y="414"/>
                  </a:lnTo>
                  <a:lnTo>
                    <a:pt x="319" y="414"/>
                  </a:lnTo>
                  <a:lnTo>
                    <a:pt x="315" y="414"/>
                  </a:lnTo>
                  <a:lnTo>
                    <a:pt x="312" y="419"/>
                  </a:lnTo>
                  <a:lnTo>
                    <a:pt x="312" y="421"/>
                  </a:lnTo>
                  <a:lnTo>
                    <a:pt x="310" y="423"/>
                  </a:lnTo>
                  <a:lnTo>
                    <a:pt x="305" y="428"/>
                  </a:lnTo>
                  <a:lnTo>
                    <a:pt x="303" y="433"/>
                  </a:lnTo>
                  <a:lnTo>
                    <a:pt x="300" y="433"/>
                  </a:lnTo>
                  <a:lnTo>
                    <a:pt x="298" y="430"/>
                  </a:lnTo>
                  <a:lnTo>
                    <a:pt x="296" y="430"/>
                  </a:lnTo>
                  <a:lnTo>
                    <a:pt x="293" y="428"/>
                  </a:lnTo>
                  <a:lnTo>
                    <a:pt x="296" y="423"/>
                  </a:lnTo>
                  <a:lnTo>
                    <a:pt x="298" y="416"/>
                  </a:lnTo>
                  <a:lnTo>
                    <a:pt x="296" y="416"/>
                  </a:lnTo>
                  <a:lnTo>
                    <a:pt x="298" y="414"/>
                  </a:lnTo>
                  <a:lnTo>
                    <a:pt x="300" y="411"/>
                  </a:lnTo>
                  <a:lnTo>
                    <a:pt x="300" y="409"/>
                  </a:lnTo>
                  <a:lnTo>
                    <a:pt x="300" y="409"/>
                  </a:lnTo>
                  <a:lnTo>
                    <a:pt x="298" y="411"/>
                  </a:lnTo>
                  <a:lnTo>
                    <a:pt x="298" y="411"/>
                  </a:lnTo>
                  <a:lnTo>
                    <a:pt x="300" y="404"/>
                  </a:lnTo>
                  <a:lnTo>
                    <a:pt x="305" y="400"/>
                  </a:lnTo>
                  <a:lnTo>
                    <a:pt x="315" y="395"/>
                  </a:lnTo>
                  <a:lnTo>
                    <a:pt x="319" y="392"/>
                  </a:lnTo>
                  <a:lnTo>
                    <a:pt x="319" y="395"/>
                  </a:lnTo>
                  <a:lnTo>
                    <a:pt x="319" y="397"/>
                  </a:lnTo>
                  <a:lnTo>
                    <a:pt x="317" y="400"/>
                  </a:lnTo>
                  <a:lnTo>
                    <a:pt x="315" y="400"/>
                  </a:lnTo>
                  <a:lnTo>
                    <a:pt x="319" y="400"/>
                  </a:lnTo>
                  <a:lnTo>
                    <a:pt x="322" y="400"/>
                  </a:lnTo>
                  <a:lnTo>
                    <a:pt x="326" y="395"/>
                  </a:lnTo>
                  <a:lnTo>
                    <a:pt x="326" y="392"/>
                  </a:lnTo>
                  <a:lnTo>
                    <a:pt x="331" y="392"/>
                  </a:lnTo>
                  <a:lnTo>
                    <a:pt x="334" y="390"/>
                  </a:lnTo>
                  <a:lnTo>
                    <a:pt x="336" y="388"/>
                  </a:lnTo>
                  <a:lnTo>
                    <a:pt x="338" y="383"/>
                  </a:lnTo>
                  <a:lnTo>
                    <a:pt x="338" y="371"/>
                  </a:lnTo>
                  <a:lnTo>
                    <a:pt x="341" y="371"/>
                  </a:lnTo>
                  <a:lnTo>
                    <a:pt x="341" y="369"/>
                  </a:lnTo>
                  <a:lnTo>
                    <a:pt x="341" y="364"/>
                  </a:lnTo>
                  <a:lnTo>
                    <a:pt x="336" y="357"/>
                  </a:lnTo>
                  <a:lnTo>
                    <a:pt x="336" y="362"/>
                  </a:lnTo>
                  <a:lnTo>
                    <a:pt x="336" y="366"/>
                  </a:lnTo>
                  <a:lnTo>
                    <a:pt x="336" y="366"/>
                  </a:lnTo>
                  <a:lnTo>
                    <a:pt x="336" y="369"/>
                  </a:lnTo>
                  <a:lnTo>
                    <a:pt x="324" y="366"/>
                  </a:lnTo>
                  <a:lnTo>
                    <a:pt x="322" y="366"/>
                  </a:lnTo>
                  <a:lnTo>
                    <a:pt x="324" y="366"/>
                  </a:lnTo>
                  <a:lnTo>
                    <a:pt x="326" y="369"/>
                  </a:lnTo>
                  <a:lnTo>
                    <a:pt x="331" y="369"/>
                  </a:lnTo>
                  <a:lnTo>
                    <a:pt x="336" y="369"/>
                  </a:lnTo>
                  <a:lnTo>
                    <a:pt x="338" y="369"/>
                  </a:lnTo>
                  <a:lnTo>
                    <a:pt x="338" y="366"/>
                  </a:lnTo>
                  <a:lnTo>
                    <a:pt x="336" y="364"/>
                  </a:lnTo>
                  <a:lnTo>
                    <a:pt x="338" y="366"/>
                  </a:lnTo>
                  <a:lnTo>
                    <a:pt x="338" y="369"/>
                  </a:lnTo>
                  <a:lnTo>
                    <a:pt x="336" y="374"/>
                  </a:lnTo>
                  <a:lnTo>
                    <a:pt x="331" y="374"/>
                  </a:lnTo>
                  <a:lnTo>
                    <a:pt x="331" y="374"/>
                  </a:lnTo>
                  <a:lnTo>
                    <a:pt x="334" y="371"/>
                  </a:lnTo>
                  <a:lnTo>
                    <a:pt x="334" y="371"/>
                  </a:lnTo>
                  <a:lnTo>
                    <a:pt x="334" y="371"/>
                  </a:lnTo>
                  <a:lnTo>
                    <a:pt x="331" y="371"/>
                  </a:lnTo>
                  <a:lnTo>
                    <a:pt x="331" y="371"/>
                  </a:lnTo>
                  <a:lnTo>
                    <a:pt x="331" y="371"/>
                  </a:lnTo>
                  <a:lnTo>
                    <a:pt x="329" y="371"/>
                  </a:lnTo>
                  <a:lnTo>
                    <a:pt x="329" y="369"/>
                  </a:lnTo>
                  <a:lnTo>
                    <a:pt x="326" y="371"/>
                  </a:lnTo>
                  <a:lnTo>
                    <a:pt x="326" y="371"/>
                  </a:lnTo>
                  <a:lnTo>
                    <a:pt x="326" y="371"/>
                  </a:lnTo>
                  <a:lnTo>
                    <a:pt x="326" y="374"/>
                  </a:lnTo>
                  <a:lnTo>
                    <a:pt x="324" y="374"/>
                  </a:lnTo>
                  <a:lnTo>
                    <a:pt x="324" y="374"/>
                  </a:lnTo>
                  <a:lnTo>
                    <a:pt x="319" y="371"/>
                  </a:lnTo>
                  <a:lnTo>
                    <a:pt x="315" y="371"/>
                  </a:lnTo>
                  <a:lnTo>
                    <a:pt x="312" y="371"/>
                  </a:lnTo>
                  <a:lnTo>
                    <a:pt x="308" y="374"/>
                  </a:lnTo>
                  <a:lnTo>
                    <a:pt x="305" y="374"/>
                  </a:lnTo>
                  <a:lnTo>
                    <a:pt x="303" y="376"/>
                  </a:lnTo>
                  <a:lnTo>
                    <a:pt x="303" y="378"/>
                  </a:lnTo>
                  <a:lnTo>
                    <a:pt x="300" y="381"/>
                  </a:lnTo>
                  <a:lnTo>
                    <a:pt x="296" y="381"/>
                  </a:lnTo>
                  <a:lnTo>
                    <a:pt x="298" y="378"/>
                  </a:lnTo>
                  <a:lnTo>
                    <a:pt x="298" y="374"/>
                  </a:lnTo>
                  <a:lnTo>
                    <a:pt x="298" y="371"/>
                  </a:lnTo>
                  <a:lnTo>
                    <a:pt x="296" y="371"/>
                  </a:lnTo>
                  <a:lnTo>
                    <a:pt x="296" y="371"/>
                  </a:lnTo>
                  <a:lnTo>
                    <a:pt x="293" y="369"/>
                  </a:lnTo>
                  <a:lnTo>
                    <a:pt x="291" y="369"/>
                  </a:lnTo>
                  <a:lnTo>
                    <a:pt x="291" y="366"/>
                  </a:lnTo>
                  <a:lnTo>
                    <a:pt x="286" y="364"/>
                  </a:lnTo>
                  <a:lnTo>
                    <a:pt x="284" y="362"/>
                  </a:lnTo>
                  <a:lnTo>
                    <a:pt x="284" y="359"/>
                  </a:lnTo>
                  <a:lnTo>
                    <a:pt x="284" y="355"/>
                  </a:lnTo>
                  <a:lnTo>
                    <a:pt x="286" y="352"/>
                  </a:lnTo>
                  <a:lnTo>
                    <a:pt x="286" y="350"/>
                  </a:lnTo>
                  <a:lnTo>
                    <a:pt x="289" y="350"/>
                  </a:lnTo>
                  <a:lnTo>
                    <a:pt x="298" y="350"/>
                  </a:lnTo>
                  <a:lnTo>
                    <a:pt x="298" y="350"/>
                  </a:lnTo>
                  <a:lnTo>
                    <a:pt x="300" y="352"/>
                  </a:lnTo>
                  <a:lnTo>
                    <a:pt x="298" y="355"/>
                  </a:lnTo>
                  <a:lnTo>
                    <a:pt x="298" y="357"/>
                  </a:lnTo>
                  <a:lnTo>
                    <a:pt x="296" y="357"/>
                  </a:lnTo>
                  <a:lnTo>
                    <a:pt x="298" y="357"/>
                  </a:lnTo>
                  <a:lnTo>
                    <a:pt x="298" y="357"/>
                  </a:lnTo>
                  <a:lnTo>
                    <a:pt x="300" y="350"/>
                  </a:lnTo>
                  <a:lnTo>
                    <a:pt x="305" y="345"/>
                  </a:lnTo>
                  <a:lnTo>
                    <a:pt x="305" y="340"/>
                  </a:lnTo>
                  <a:lnTo>
                    <a:pt x="310" y="333"/>
                  </a:lnTo>
                  <a:lnTo>
                    <a:pt x="312" y="329"/>
                  </a:lnTo>
                  <a:lnTo>
                    <a:pt x="315" y="329"/>
                  </a:lnTo>
                  <a:lnTo>
                    <a:pt x="317" y="326"/>
                  </a:lnTo>
                  <a:lnTo>
                    <a:pt x="317" y="326"/>
                  </a:lnTo>
                  <a:lnTo>
                    <a:pt x="319" y="326"/>
                  </a:lnTo>
                  <a:lnTo>
                    <a:pt x="319" y="329"/>
                  </a:lnTo>
                  <a:lnTo>
                    <a:pt x="322" y="329"/>
                  </a:lnTo>
                  <a:lnTo>
                    <a:pt x="324" y="326"/>
                  </a:lnTo>
                  <a:lnTo>
                    <a:pt x="324" y="326"/>
                  </a:lnTo>
                  <a:lnTo>
                    <a:pt x="324" y="324"/>
                  </a:lnTo>
                  <a:lnTo>
                    <a:pt x="326" y="324"/>
                  </a:lnTo>
                  <a:lnTo>
                    <a:pt x="334" y="312"/>
                  </a:lnTo>
                  <a:lnTo>
                    <a:pt x="331" y="314"/>
                  </a:lnTo>
                  <a:lnTo>
                    <a:pt x="331" y="314"/>
                  </a:lnTo>
                  <a:lnTo>
                    <a:pt x="331" y="314"/>
                  </a:lnTo>
                  <a:lnTo>
                    <a:pt x="331" y="312"/>
                  </a:lnTo>
                  <a:lnTo>
                    <a:pt x="331" y="310"/>
                  </a:lnTo>
                  <a:lnTo>
                    <a:pt x="331" y="305"/>
                  </a:lnTo>
                  <a:lnTo>
                    <a:pt x="329" y="303"/>
                  </a:lnTo>
                  <a:lnTo>
                    <a:pt x="329" y="303"/>
                  </a:lnTo>
                  <a:lnTo>
                    <a:pt x="329" y="300"/>
                  </a:lnTo>
                  <a:lnTo>
                    <a:pt x="329" y="300"/>
                  </a:lnTo>
                  <a:lnTo>
                    <a:pt x="329" y="298"/>
                  </a:lnTo>
                  <a:lnTo>
                    <a:pt x="331" y="300"/>
                  </a:lnTo>
                  <a:lnTo>
                    <a:pt x="331" y="300"/>
                  </a:lnTo>
                  <a:lnTo>
                    <a:pt x="331" y="303"/>
                  </a:lnTo>
                  <a:lnTo>
                    <a:pt x="334" y="305"/>
                  </a:lnTo>
                  <a:lnTo>
                    <a:pt x="336" y="307"/>
                  </a:lnTo>
                  <a:lnTo>
                    <a:pt x="336" y="314"/>
                  </a:lnTo>
                  <a:lnTo>
                    <a:pt x="336" y="317"/>
                  </a:lnTo>
                  <a:lnTo>
                    <a:pt x="334" y="319"/>
                  </a:lnTo>
                  <a:lnTo>
                    <a:pt x="334" y="319"/>
                  </a:lnTo>
                  <a:lnTo>
                    <a:pt x="331" y="321"/>
                  </a:lnTo>
                  <a:lnTo>
                    <a:pt x="329" y="321"/>
                  </a:lnTo>
                  <a:lnTo>
                    <a:pt x="329" y="321"/>
                  </a:lnTo>
                  <a:lnTo>
                    <a:pt x="329" y="324"/>
                  </a:lnTo>
                  <a:lnTo>
                    <a:pt x="329" y="331"/>
                  </a:lnTo>
                  <a:lnTo>
                    <a:pt x="331" y="329"/>
                  </a:lnTo>
                  <a:lnTo>
                    <a:pt x="334" y="321"/>
                  </a:lnTo>
                  <a:lnTo>
                    <a:pt x="334" y="319"/>
                  </a:lnTo>
                  <a:lnTo>
                    <a:pt x="336" y="319"/>
                  </a:lnTo>
                  <a:lnTo>
                    <a:pt x="336" y="319"/>
                  </a:lnTo>
                  <a:lnTo>
                    <a:pt x="338" y="312"/>
                  </a:lnTo>
                  <a:lnTo>
                    <a:pt x="338" y="310"/>
                  </a:lnTo>
                  <a:lnTo>
                    <a:pt x="336" y="307"/>
                  </a:lnTo>
                  <a:lnTo>
                    <a:pt x="334" y="300"/>
                  </a:lnTo>
                  <a:lnTo>
                    <a:pt x="331" y="295"/>
                  </a:lnTo>
                  <a:lnTo>
                    <a:pt x="331" y="279"/>
                  </a:lnTo>
                  <a:lnTo>
                    <a:pt x="331" y="272"/>
                  </a:lnTo>
                  <a:lnTo>
                    <a:pt x="336" y="258"/>
                  </a:lnTo>
                  <a:lnTo>
                    <a:pt x="338" y="253"/>
                  </a:lnTo>
                  <a:lnTo>
                    <a:pt x="341" y="248"/>
                  </a:lnTo>
                  <a:lnTo>
                    <a:pt x="348" y="243"/>
                  </a:lnTo>
                  <a:lnTo>
                    <a:pt x="345" y="243"/>
                  </a:lnTo>
                  <a:lnTo>
                    <a:pt x="345" y="241"/>
                  </a:lnTo>
                  <a:lnTo>
                    <a:pt x="348" y="241"/>
                  </a:lnTo>
                  <a:lnTo>
                    <a:pt x="350" y="239"/>
                  </a:lnTo>
                  <a:lnTo>
                    <a:pt x="350" y="234"/>
                  </a:lnTo>
                  <a:lnTo>
                    <a:pt x="371" y="203"/>
                  </a:lnTo>
                  <a:lnTo>
                    <a:pt x="381" y="194"/>
                  </a:lnTo>
                  <a:lnTo>
                    <a:pt x="388" y="189"/>
                  </a:lnTo>
                  <a:lnTo>
                    <a:pt x="390" y="187"/>
                  </a:lnTo>
                  <a:lnTo>
                    <a:pt x="400" y="179"/>
                  </a:lnTo>
                  <a:lnTo>
                    <a:pt x="402" y="179"/>
                  </a:lnTo>
                  <a:lnTo>
                    <a:pt x="405" y="172"/>
                  </a:lnTo>
                  <a:lnTo>
                    <a:pt x="421" y="156"/>
                  </a:lnTo>
                  <a:lnTo>
                    <a:pt x="433" y="137"/>
                  </a:lnTo>
                  <a:close/>
                  <a:moveTo>
                    <a:pt x="457" y="68"/>
                  </a:moveTo>
                  <a:lnTo>
                    <a:pt x="457" y="63"/>
                  </a:lnTo>
                  <a:lnTo>
                    <a:pt x="454" y="59"/>
                  </a:lnTo>
                  <a:lnTo>
                    <a:pt x="454" y="61"/>
                  </a:lnTo>
                  <a:lnTo>
                    <a:pt x="457" y="68"/>
                  </a:lnTo>
                  <a:lnTo>
                    <a:pt x="459" y="73"/>
                  </a:lnTo>
                  <a:lnTo>
                    <a:pt x="461" y="75"/>
                  </a:lnTo>
                  <a:lnTo>
                    <a:pt x="457" y="68"/>
                  </a:lnTo>
                  <a:close/>
                  <a:moveTo>
                    <a:pt x="454" y="184"/>
                  </a:moveTo>
                  <a:lnTo>
                    <a:pt x="454" y="184"/>
                  </a:lnTo>
                  <a:lnTo>
                    <a:pt x="454" y="187"/>
                  </a:lnTo>
                  <a:lnTo>
                    <a:pt x="452" y="189"/>
                  </a:lnTo>
                  <a:lnTo>
                    <a:pt x="449" y="191"/>
                  </a:lnTo>
                  <a:lnTo>
                    <a:pt x="447" y="191"/>
                  </a:lnTo>
                  <a:lnTo>
                    <a:pt x="445" y="191"/>
                  </a:lnTo>
                  <a:lnTo>
                    <a:pt x="440" y="194"/>
                  </a:lnTo>
                  <a:lnTo>
                    <a:pt x="440" y="194"/>
                  </a:lnTo>
                  <a:lnTo>
                    <a:pt x="438" y="194"/>
                  </a:lnTo>
                  <a:lnTo>
                    <a:pt x="433" y="191"/>
                  </a:lnTo>
                  <a:lnTo>
                    <a:pt x="431" y="191"/>
                  </a:lnTo>
                  <a:lnTo>
                    <a:pt x="431" y="191"/>
                  </a:lnTo>
                  <a:lnTo>
                    <a:pt x="431" y="191"/>
                  </a:lnTo>
                  <a:lnTo>
                    <a:pt x="428" y="189"/>
                  </a:lnTo>
                  <a:lnTo>
                    <a:pt x="428" y="189"/>
                  </a:lnTo>
                  <a:lnTo>
                    <a:pt x="426" y="191"/>
                  </a:lnTo>
                  <a:lnTo>
                    <a:pt x="423" y="194"/>
                  </a:lnTo>
                  <a:lnTo>
                    <a:pt x="421" y="194"/>
                  </a:lnTo>
                  <a:lnTo>
                    <a:pt x="416" y="201"/>
                  </a:lnTo>
                  <a:lnTo>
                    <a:pt x="409" y="213"/>
                  </a:lnTo>
                  <a:lnTo>
                    <a:pt x="407" y="220"/>
                  </a:lnTo>
                  <a:lnTo>
                    <a:pt x="407" y="229"/>
                  </a:lnTo>
                  <a:lnTo>
                    <a:pt x="407" y="232"/>
                  </a:lnTo>
                  <a:lnTo>
                    <a:pt x="409" y="241"/>
                  </a:lnTo>
                  <a:lnTo>
                    <a:pt x="412" y="243"/>
                  </a:lnTo>
                  <a:lnTo>
                    <a:pt x="412" y="246"/>
                  </a:lnTo>
                  <a:lnTo>
                    <a:pt x="414" y="243"/>
                  </a:lnTo>
                  <a:lnTo>
                    <a:pt x="423" y="236"/>
                  </a:lnTo>
                  <a:lnTo>
                    <a:pt x="426" y="234"/>
                  </a:lnTo>
                  <a:lnTo>
                    <a:pt x="426" y="232"/>
                  </a:lnTo>
                  <a:lnTo>
                    <a:pt x="426" y="232"/>
                  </a:lnTo>
                  <a:lnTo>
                    <a:pt x="428" y="229"/>
                  </a:lnTo>
                  <a:lnTo>
                    <a:pt x="431" y="229"/>
                  </a:lnTo>
                  <a:lnTo>
                    <a:pt x="431" y="227"/>
                  </a:lnTo>
                  <a:lnTo>
                    <a:pt x="431" y="224"/>
                  </a:lnTo>
                  <a:lnTo>
                    <a:pt x="435" y="217"/>
                  </a:lnTo>
                  <a:lnTo>
                    <a:pt x="438" y="213"/>
                  </a:lnTo>
                  <a:lnTo>
                    <a:pt x="442" y="210"/>
                  </a:lnTo>
                  <a:lnTo>
                    <a:pt x="445" y="206"/>
                  </a:lnTo>
                  <a:lnTo>
                    <a:pt x="447" y="201"/>
                  </a:lnTo>
                  <a:lnTo>
                    <a:pt x="454" y="189"/>
                  </a:lnTo>
                  <a:lnTo>
                    <a:pt x="457" y="187"/>
                  </a:lnTo>
                  <a:lnTo>
                    <a:pt x="457" y="187"/>
                  </a:lnTo>
                  <a:lnTo>
                    <a:pt x="457" y="187"/>
                  </a:lnTo>
                  <a:lnTo>
                    <a:pt x="454" y="184"/>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3" name="Freeform 16"/>
            <p:cNvSpPr>
              <a:spLocks/>
            </p:cNvSpPr>
            <p:nvPr/>
          </p:nvSpPr>
          <p:spPr bwMode="auto">
            <a:xfrm>
              <a:off x="7038976" y="4338638"/>
              <a:ext cx="622300" cy="833438"/>
            </a:xfrm>
            <a:custGeom>
              <a:avLst/>
              <a:gdLst>
                <a:gd name="T0" fmla="*/ 359 w 392"/>
                <a:gd name="T1" fmla="*/ 412 h 525"/>
                <a:gd name="T2" fmla="*/ 331 w 392"/>
                <a:gd name="T3" fmla="*/ 407 h 525"/>
                <a:gd name="T4" fmla="*/ 316 w 392"/>
                <a:gd name="T5" fmla="*/ 388 h 525"/>
                <a:gd name="T6" fmla="*/ 290 w 392"/>
                <a:gd name="T7" fmla="*/ 362 h 525"/>
                <a:gd name="T8" fmla="*/ 309 w 392"/>
                <a:gd name="T9" fmla="*/ 343 h 525"/>
                <a:gd name="T10" fmla="*/ 305 w 392"/>
                <a:gd name="T11" fmla="*/ 327 h 525"/>
                <a:gd name="T12" fmla="*/ 319 w 392"/>
                <a:gd name="T13" fmla="*/ 293 h 525"/>
                <a:gd name="T14" fmla="*/ 343 w 392"/>
                <a:gd name="T15" fmla="*/ 289 h 525"/>
                <a:gd name="T16" fmla="*/ 340 w 392"/>
                <a:gd name="T17" fmla="*/ 272 h 525"/>
                <a:gd name="T18" fmla="*/ 312 w 392"/>
                <a:gd name="T19" fmla="*/ 270 h 525"/>
                <a:gd name="T20" fmla="*/ 279 w 392"/>
                <a:gd name="T21" fmla="*/ 251 h 525"/>
                <a:gd name="T22" fmla="*/ 286 w 392"/>
                <a:gd name="T23" fmla="*/ 230 h 525"/>
                <a:gd name="T24" fmla="*/ 295 w 392"/>
                <a:gd name="T25" fmla="*/ 175 h 525"/>
                <a:gd name="T26" fmla="*/ 307 w 392"/>
                <a:gd name="T27" fmla="*/ 149 h 525"/>
                <a:gd name="T28" fmla="*/ 302 w 392"/>
                <a:gd name="T29" fmla="*/ 114 h 525"/>
                <a:gd name="T30" fmla="*/ 262 w 392"/>
                <a:gd name="T31" fmla="*/ 116 h 525"/>
                <a:gd name="T32" fmla="*/ 246 w 392"/>
                <a:gd name="T33" fmla="*/ 123 h 525"/>
                <a:gd name="T34" fmla="*/ 227 w 392"/>
                <a:gd name="T35" fmla="*/ 106 h 525"/>
                <a:gd name="T36" fmla="*/ 217 w 392"/>
                <a:gd name="T37" fmla="*/ 83 h 525"/>
                <a:gd name="T38" fmla="*/ 231 w 392"/>
                <a:gd name="T39" fmla="*/ 66 h 525"/>
                <a:gd name="T40" fmla="*/ 243 w 392"/>
                <a:gd name="T41" fmla="*/ 40 h 525"/>
                <a:gd name="T42" fmla="*/ 222 w 392"/>
                <a:gd name="T43" fmla="*/ 19 h 525"/>
                <a:gd name="T44" fmla="*/ 194 w 392"/>
                <a:gd name="T45" fmla="*/ 12 h 525"/>
                <a:gd name="T46" fmla="*/ 186 w 392"/>
                <a:gd name="T47" fmla="*/ 38 h 525"/>
                <a:gd name="T48" fmla="*/ 172 w 392"/>
                <a:gd name="T49" fmla="*/ 66 h 525"/>
                <a:gd name="T50" fmla="*/ 139 w 392"/>
                <a:gd name="T51" fmla="*/ 90 h 525"/>
                <a:gd name="T52" fmla="*/ 139 w 392"/>
                <a:gd name="T53" fmla="*/ 111 h 525"/>
                <a:gd name="T54" fmla="*/ 149 w 392"/>
                <a:gd name="T55" fmla="*/ 154 h 525"/>
                <a:gd name="T56" fmla="*/ 153 w 392"/>
                <a:gd name="T57" fmla="*/ 208 h 525"/>
                <a:gd name="T58" fmla="*/ 177 w 392"/>
                <a:gd name="T59" fmla="*/ 215 h 525"/>
                <a:gd name="T60" fmla="*/ 201 w 392"/>
                <a:gd name="T61" fmla="*/ 241 h 525"/>
                <a:gd name="T62" fmla="*/ 234 w 392"/>
                <a:gd name="T63" fmla="*/ 260 h 525"/>
                <a:gd name="T64" fmla="*/ 205 w 392"/>
                <a:gd name="T65" fmla="*/ 272 h 525"/>
                <a:gd name="T66" fmla="*/ 203 w 392"/>
                <a:gd name="T67" fmla="*/ 293 h 525"/>
                <a:gd name="T68" fmla="*/ 175 w 392"/>
                <a:gd name="T69" fmla="*/ 293 h 525"/>
                <a:gd name="T70" fmla="*/ 137 w 392"/>
                <a:gd name="T71" fmla="*/ 303 h 525"/>
                <a:gd name="T72" fmla="*/ 130 w 392"/>
                <a:gd name="T73" fmla="*/ 293 h 525"/>
                <a:gd name="T74" fmla="*/ 118 w 392"/>
                <a:gd name="T75" fmla="*/ 284 h 525"/>
                <a:gd name="T76" fmla="*/ 104 w 392"/>
                <a:gd name="T77" fmla="*/ 263 h 525"/>
                <a:gd name="T78" fmla="*/ 73 w 392"/>
                <a:gd name="T79" fmla="*/ 246 h 525"/>
                <a:gd name="T80" fmla="*/ 68 w 392"/>
                <a:gd name="T81" fmla="*/ 282 h 525"/>
                <a:gd name="T82" fmla="*/ 66 w 392"/>
                <a:gd name="T83" fmla="*/ 312 h 525"/>
                <a:gd name="T84" fmla="*/ 63 w 392"/>
                <a:gd name="T85" fmla="*/ 336 h 525"/>
                <a:gd name="T86" fmla="*/ 56 w 392"/>
                <a:gd name="T87" fmla="*/ 364 h 525"/>
                <a:gd name="T88" fmla="*/ 63 w 392"/>
                <a:gd name="T89" fmla="*/ 383 h 525"/>
                <a:gd name="T90" fmla="*/ 54 w 392"/>
                <a:gd name="T91" fmla="*/ 402 h 525"/>
                <a:gd name="T92" fmla="*/ 40 w 392"/>
                <a:gd name="T93" fmla="*/ 419 h 525"/>
                <a:gd name="T94" fmla="*/ 16 w 392"/>
                <a:gd name="T95" fmla="*/ 433 h 525"/>
                <a:gd name="T96" fmla="*/ 4 w 392"/>
                <a:gd name="T97" fmla="*/ 464 h 525"/>
                <a:gd name="T98" fmla="*/ 35 w 392"/>
                <a:gd name="T99" fmla="*/ 485 h 525"/>
                <a:gd name="T100" fmla="*/ 94 w 392"/>
                <a:gd name="T101" fmla="*/ 514 h 525"/>
                <a:gd name="T102" fmla="*/ 123 w 392"/>
                <a:gd name="T103" fmla="*/ 521 h 525"/>
                <a:gd name="T104" fmla="*/ 158 w 392"/>
                <a:gd name="T105" fmla="*/ 502 h 525"/>
                <a:gd name="T106" fmla="*/ 191 w 392"/>
                <a:gd name="T107" fmla="*/ 499 h 525"/>
                <a:gd name="T108" fmla="*/ 210 w 392"/>
                <a:gd name="T109" fmla="*/ 518 h 525"/>
                <a:gd name="T110" fmla="*/ 215 w 392"/>
                <a:gd name="T111" fmla="*/ 490 h 525"/>
                <a:gd name="T112" fmla="*/ 220 w 392"/>
                <a:gd name="T113" fmla="*/ 459 h 525"/>
                <a:gd name="T114" fmla="*/ 248 w 392"/>
                <a:gd name="T115" fmla="*/ 483 h 525"/>
                <a:gd name="T116" fmla="*/ 269 w 392"/>
                <a:gd name="T117" fmla="*/ 509 h 525"/>
                <a:gd name="T118" fmla="*/ 319 w 392"/>
                <a:gd name="T119" fmla="*/ 476 h 525"/>
                <a:gd name="T120" fmla="*/ 357 w 392"/>
                <a:gd name="T121" fmla="*/ 476 h 525"/>
                <a:gd name="T122" fmla="*/ 366 w 392"/>
                <a:gd name="T123" fmla="*/ 462 h 525"/>
                <a:gd name="T124" fmla="*/ 392 w 392"/>
                <a:gd name="T125" fmla="*/ 43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2" h="525">
                  <a:moveTo>
                    <a:pt x="392" y="431"/>
                  </a:moveTo>
                  <a:lnTo>
                    <a:pt x="390" y="428"/>
                  </a:lnTo>
                  <a:lnTo>
                    <a:pt x="385" y="424"/>
                  </a:lnTo>
                  <a:lnTo>
                    <a:pt x="383" y="421"/>
                  </a:lnTo>
                  <a:lnTo>
                    <a:pt x="383" y="417"/>
                  </a:lnTo>
                  <a:lnTo>
                    <a:pt x="383" y="412"/>
                  </a:lnTo>
                  <a:lnTo>
                    <a:pt x="380" y="407"/>
                  </a:lnTo>
                  <a:lnTo>
                    <a:pt x="376" y="409"/>
                  </a:lnTo>
                  <a:lnTo>
                    <a:pt x="376" y="409"/>
                  </a:lnTo>
                  <a:lnTo>
                    <a:pt x="376" y="409"/>
                  </a:lnTo>
                  <a:lnTo>
                    <a:pt x="376" y="409"/>
                  </a:lnTo>
                  <a:lnTo>
                    <a:pt x="376" y="409"/>
                  </a:lnTo>
                  <a:lnTo>
                    <a:pt x="371" y="409"/>
                  </a:lnTo>
                  <a:lnTo>
                    <a:pt x="366" y="409"/>
                  </a:lnTo>
                  <a:lnTo>
                    <a:pt x="361" y="412"/>
                  </a:lnTo>
                  <a:lnTo>
                    <a:pt x="359" y="412"/>
                  </a:lnTo>
                  <a:lnTo>
                    <a:pt x="357" y="414"/>
                  </a:lnTo>
                  <a:lnTo>
                    <a:pt x="354" y="414"/>
                  </a:lnTo>
                  <a:lnTo>
                    <a:pt x="352" y="414"/>
                  </a:lnTo>
                  <a:lnTo>
                    <a:pt x="350" y="414"/>
                  </a:lnTo>
                  <a:lnTo>
                    <a:pt x="347" y="417"/>
                  </a:lnTo>
                  <a:lnTo>
                    <a:pt x="345" y="419"/>
                  </a:lnTo>
                  <a:lnTo>
                    <a:pt x="343" y="419"/>
                  </a:lnTo>
                  <a:lnTo>
                    <a:pt x="340" y="421"/>
                  </a:lnTo>
                  <a:lnTo>
                    <a:pt x="338" y="419"/>
                  </a:lnTo>
                  <a:lnTo>
                    <a:pt x="335" y="419"/>
                  </a:lnTo>
                  <a:lnTo>
                    <a:pt x="333" y="421"/>
                  </a:lnTo>
                  <a:lnTo>
                    <a:pt x="331" y="419"/>
                  </a:lnTo>
                  <a:lnTo>
                    <a:pt x="328" y="417"/>
                  </a:lnTo>
                  <a:lnTo>
                    <a:pt x="328" y="414"/>
                  </a:lnTo>
                  <a:lnTo>
                    <a:pt x="331" y="409"/>
                  </a:lnTo>
                  <a:lnTo>
                    <a:pt x="331" y="407"/>
                  </a:lnTo>
                  <a:lnTo>
                    <a:pt x="331" y="405"/>
                  </a:lnTo>
                  <a:lnTo>
                    <a:pt x="328" y="402"/>
                  </a:lnTo>
                  <a:lnTo>
                    <a:pt x="326" y="400"/>
                  </a:lnTo>
                  <a:lnTo>
                    <a:pt x="326" y="398"/>
                  </a:lnTo>
                  <a:lnTo>
                    <a:pt x="326" y="395"/>
                  </a:lnTo>
                  <a:lnTo>
                    <a:pt x="326" y="393"/>
                  </a:lnTo>
                  <a:lnTo>
                    <a:pt x="326" y="393"/>
                  </a:lnTo>
                  <a:lnTo>
                    <a:pt x="324" y="391"/>
                  </a:lnTo>
                  <a:lnTo>
                    <a:pt x="324" y="391"/>
                  </a:lnTo>
                  <a:lnTo>
                    <a:pt x="324" y="391"/>
                  </a:lnTo>
                  <a:lnTo>
                    <a:pt x="324" y="391"/>
                  </a:lnTo>
                  <a:lnTo>
                    <a:pt x="324" y="391"/>
                  </a:lnTo>
                  <a:lnTo>
                    <a:pt x="321" y="391"/>
                  </a:lnTo>
                  <a:lnTo>
                    <a:pt x="321" y="388"/>
                  </a:lnTo>
                  <a:lnTo>
                    <a:pt x="319" y="388"/>
                  </a:lnTo>
                  <a:lnTo>
                    <a:pt x="316" y="388"/>
                  </a:lnTo>
                  <a:lnTo>
                    <a:pt x="314" y="388"/>
                  </a:lnTo>
                  <a:lnTo>
                    <a:pt x="314" y="388"/>
                  </a:lnTo>
                  <a:lnTo>
                    <a:pt x="312" y="386"/>
                  </a:lnTo>
                  <a:lnTo>
                    <a:pt x="309" y="386"/>
                  </a:lnTo>
                  <a:lnTo>
                    <a:pt x="307" y="388"/>
                  </a:lnTo>
                  <a:lnTo>
                    <a:pt x="305" y="388"/>
                  </a:lnTo>
                  <a:lnTo>
                    <a:pt x="302" y="388"/>
                  </a:lnTo>
                  <a:lnTo>
                    <a:pt x="298" y="388"/>
                  </a:lnTo>
                  <a:lnTo>
                    <a:pt x="298" y="388"/>
                  </a:lnTo>
                  <a:lnTo>
                    <a:pt x="295" y="386"/>
                  </a:lnTo>
                  <a:lnTo>
                    <a:pt x="295" y="383"/>
                  </a:lnTo>
                  <a:lnTo>
                    <a:pt x="293" y="383"/>
                  </a:lnTo>
                  <a:lnTo>
                    <a:pt x="290" y="379"/>
                  </a:lnTo>
                  <a:lnTo>
                    <a:pt x="290" y="372"/>
                  </a:lnTo>
                  <a:lnTo>
                    <a:pt x="288" y="367"/>
                  </a:lnTo>
                  <a:lnTo>
                    <a:pt x="290" y="362"/>
                  </a:lnTo>
                  <a:lnTo>
                    <a:pt x="290" y="362"/>
                  </a:lnTo>
                  <a:lnTo>
                    <a:pt x="290" y="362"/>
                  </a:lnTo>
                  <a:lnTo>
                    <a:pt x="290" y="362"/>
                  </a:lnTo>
                  <a:lnTo>
                    <a:pt x="290" y="362"/>
                  </a:lnTo>
                  <a:lnTo>
                    <a:pt x="293" y="360"/>
                  </a:lnTo>
                  <a:lnTo>
                    <a:pt x="293" y="360"/>
                  </a:lnTo>
                  <a:lnTo>
                    <a:pt x="295" y="357"/>
                  </a:lnTo>
                  <a:lnTo>
                    <a:pt x="295" y="357"/>
                  </a:lnTo>
                  <a:lnTo>
                    <a:pt x="298" y="355"/>
                  </a:lnTo>
                  <a:lnTo>
                    <a:pt x="298" y="353"/>
                  </a:lnTo>
                  <a:lnTo>
                    <a:pt x="300" y="350"/>
                  </a:lnTo>
                  <a:lnTo>
                    <a:pt x="300" y="350"/>
                  </a:lnTo>
                  <a:lnTo>
                    <a:pt x="305" y="348"/>
                  </a:lnTo>
                  <a:lnTo>
                    <a:pt x="307" y="348"/>
                  </a:lnTo>
                  <a:lnTo>
                    <a:pt x="309" y="348"/>
                  </a:lnTo>
                  <a:lnTo>
                    <a:pt x="309" y="343"/>
                  </a:lnTo>
                  <a:lnTo>
                    <a:pt x="307" y="341"/>
                  </a:lnTo>
                  <a:lnTo>
                    <a:pt x="307" y="338"/>
                  </a:lnTo>
                  <a:lnTo>
                    <a:pt x="307" y="336"/>
                  </a:lnTo>
                  <a:lnTo>
                    <a:pt x="305" y="336"/>
                  </a:lnTo>
                  <a:lnTo>
                    <a:pt x="305" y="334"/>
                  </a:lnTo>
                  <a:lnTo>
                    <a:pt x="305" y="334"/>
                  </a:lnTo>
                  <a:lnTo>
                    <a:pt x="305" y="334"/>
                  </a:lnTo>
                  <a:lnTo>
                    <a:pt x="305" y="331"/>
                  </a:lnTo>
                  <a:lnTo>
                    <a:pt x="305" y="331"/>
                  </a:lnTo>
                  <a:lnTo>
                    <a:pt x="305" y="331"/>
                  </a:lnTo>
                  <a:lnTo>
                    <a:pt x="305" y="331"/>
                  </a:lnTo>
                  <a:lnTo>
                    <a:pt x="305" y="331"/>
                  </a:lnTo>
                  <a:lnTo>
                    <a:pt x="305" y="329"/>
                  </a:lnTo>
                  <a:lnTo>
                    <a:pt x="305" y="329"/>
                  </a:lnTo>
                  <a:lnTo>
                    <a:pt x="305" y="329"/>
                  </a:lnTo>
                  <a:lnTo>
                    <a:pt x="305" y="327"/>
                  </a:lnTo>
                  <a:lnTo>
                    <a:pt x="305" y="324"/>
                  </a:lnTo>
                  <a:lnTo>
                    <a:pt x="305" y="322"/>
                  </a:lnTo>
                  <a:lnTo>
                    <a:pt x="305" y="322"/>
                  </a:lnTo>
                  <a:lnTo>
                    <a:pt x="302" y="320"/>
                  </a:lnTo>
                  <a:lnTo>
                    <a:pt x="302" y="315"/>
                  </a:lnTo>
                  <a:lnTo>
                    <a:pt x="302" y="310"/>
                  </a:lnTo>
                  <a:lnTo>
                    <a:pt x="300" y="303"/>
                  </a:lnTo>
                  <a:lnTo>
                    <a:pt x="302" y="298"/>
                  </a:lnTo>
                  <a:lnTo>
                    <a:pt x="305" y="298"/>
                  </a:lnTo>
                  <a:lnTo>
                    <a:pt x="307" y="298"/>
                  </a:lnTo>
                  <a:lnTo>
                    <a:pt x="307" y="298"/>
                  </a:lnTo>
                  <a:lnTo>
                    <a:pt x="309" y="298"/>
                  </a:lnTo>
                  <a:lnTo>
                    <a:pt x="312" y="296"/>
                  </a:lnTo>
                  <a:lnTo>
                    <a:pt x="314" y="296"/>
                  </a:lnTo>
                  <a:lnTo>
                    <a:pt x="316" y="293"/>
                  </a:lnTo>
                  <a:lnTo>
                    <a:pt x="319" y="293"/>
                  </a:lnTo>
                  <a:lnTo>
                    <a:pt x="321" y="293"/>
                  </a:lnTo>
                  <a:lnTo>
                    <a:pt x="326" y="296"/>
                  </a:lnTo>
                  <a:lnTo>
                    <a:pt x="328" y="296"/>
                  </a:lnTo>
                  <a:lnTo>
                    <a:pt x="331" y="293"/>
                  </a:lnTo>
                  <a:lnTo>
                    <a:pt x="331" y="293"/>
                  </a:lnTo>
                  <a:lnTo>
                    <a:pt x="333" y="291"/>
                  </a:lnTo>
                  <a:lnTo>
                    <a:pt x="333" y="291"/>
                  </a:lnTo>
                  <a:lnTo>
                    <a:pt x="335" y="291"/>
                  </a:lnTo>
                  <a:lnTo>
                    <a:pt x="335" y="291"/>
                  </a:lnTo>
                  <a:lnTo>
                    <a:pt x="335" y="291"/>
                  </a:lnTo>
                  <a:lnTo>
                    <a:pt x="338" y="291"/>
                  </a:lnTo>
                  <a:lnTo>
                    <a:pt x="338" y="291"/>
                  </a:lnTo>
                  <a:lnTo>
                    <a:pt x="338" y="291"/>
                  </a:lnTo>
                  <a:lnTo>
                    <a:pt x="340" y="289"/>
                  </a:lnTo>
                  <a:lnTo>
                    <a:pt x="340" y="289"/>
                  </a:lnTo>
                  <a:lnTo>
                    <a:pt x="343" y="289"/>
                  </a:lnTo>
                  <a:lnTo>
                    <a:pt x="343" y="286"/>
                  </a:lnTo>
                  <a:lnTo>
                    <a:pt x="343" y="286"/>
                  </a:lnTo>
                  <a:lnTo>
                    <a:pt x="345" y="284"/>
                  </a:lnTo>
                  <a:lnTo>
                    <a:pt x="345" y="284"/>
                  </a:lnTo>
                  <a:lnTo>
                    <a:pt x="345" y="284"/>
                  </a:lnTo>
                  <a:lnTo>
                    <a:pt x="347" y="282"/>
                  </a:lnTo>
                  <a:lnTo>
                    <a:pt x="347" y="282"/>
                  </a:lnTo>
                  <a:lnTo>
                    <a:pt x="347" y="279"/>
                  </a:lnTo>
                  <a:lnTo>
                    <a:pt x="350" y="279"/>
                  </a:lnTo>
                  <a:lnTo>
                    <a:pt x="350" y="279"/>
                  </a:lnTo>
                  <a:lnTo>
                    <a:pt x="350" y="277"/>
                  </a:lnTo>
                  <a:lnTo>
                    <a:pt x="350" y="277"/>
                  </a:lnTo>
                  <a:lnTo>
                    <a:pt x="347" y="275"/>
                  </a:lnTo>
                  <a:lnTo>
                    <a:pt x="345" y="275"/>
                  </a:lnTo>
                  <a:lnTo>
                    <a:pt x="343" y="272"/>
                  </a:lnTo>
                  <a:lnTo>
                    <a:pt x="340" y="272"/>
                  </a:lnTo>
                  <a:lnTo>
                    <a:pt x="338" y="270"/>
                  </a:lnTo>
                  <a:lnTo>
                    <a:pt x="338" y="270"/>
                  </a:lnTo>
                  <a:lnTo>
                    <a:pt x="335" y="270"/>
                  </a:lnTo>
                  <a:lnTo>
                    <a:pt x="333" y="272"/>
                  </a:lnTo>
                  <a:lnTo>
                    <a:pt x="333" y="272"/>
                  </a:lnTo>
                  <a:lnTo>
                    <a:pt x="331" y="272"/>
                  </a:lnTo>
                  <a:lnTo>
                    <a:pt x="331" y="272"/>
                  </a:lnTo>
                  <a:lnTo>
                    <a:pt x="331" y="272"/>
                  </a:lnTo>
                  <a:lnTo>
                    <a:pt x="328" y="275"/>
                  </a:lnTo>
                  <a:lnTo>
                    <a:pt x="324" y="272"/>
                  </a:lnTo>
                  <a:lnTo>
                    <a:pt x="319" y="270"/>
                  </a:lnTo>
                  <a:lnTo>
                    <a:pt x="314" y="270"/>
                  </a:lnTo>
                  <a:lnTo>
                    <a:pt x="314" y="270"/>
                  </a:lnTo>
                  <a:lnTo>
                    <a:pt x="312" y="270"/>
                  </a:lnTo>
                  <a:lnTo>
                    <a:pt x="312" y="270"/>
                  </a:lnTo>
                  <a:lnTo>
                    <a:pt x="312" y="270"/>
                  </a:lnTo>
                  <a:lnTo>
                    <a:pt x="309" y="267"/>
                  </a:lnTo>
                  <a:lnTo>
                    <a:pt x="307" y="263"/>
                  </a:lnTo>
                  <a:lnTo>
                    <a:pt x="305" y="260"/>
                  </a:lnTo>
                  <a:lnTo>
                    <a:pt x="302" y="256"/>
                  </a:lnTo>
                  <a:lnTo>
                    <a:pt x="300" y="256"/>
                  </a:lnTo>
                  <a:lnTo>
                    <a:pt x="298" y="258"/>
                  </a:lnTo>
                  <a:lnTo>
                    <a:pt x="295" y="258"/>
                  </a:lnTo>
                  <a:lnTo>
                    <a:pt x="293" y="258"/>
                  </a:lnTo>
                  <a:lnTo>
                    <a:pt x="293" y="258"/>
                  </a:lnTo>
                  <a:lnTo>
                    <a:pt x="290" y="256"/>
                  </a:lnTo>
                  <a:lnTo>
                    <a:pt x="290" y="253"/>
                  </a:lnTo>
                  <a:lnTo>
                    <a:pt x="288" y="253"/>
                  </a:lnTo>
                  <a:lnTo>
                    <a:pt x="286" y="253"/>
                  </a:lnTo>
                  <a:lnTo>
                    <a:pt x="283" y="253"/>
                  </a:lnTo>
                  <a:lnTo>
                    <a:pt x="281" y="251"/>
                  </a:lnTo>
                  <a:lnTo>
                    <a:pt x="279" y="251"/>
                  </a:lnTo>
                  <a:lnTo>
                    <a:pt x="279" y="248"/>
                  </a:lnTo>
                  <a:lnTo>
                    <a:pt x="279" y="246"/>
                  </a:lnTo>
                  <a:lnTo>
                    <a:pt x="281" y="246"/>
                  </a:lnTo>
                  <a:lnTo>
                    <a:pt x="286" y="246"/>
                  </a:lnTo>
                  <a:lnTo>
                    <a:pt x="288" y="246"/>
                  </a:lnTo>
                  <a:lnTo>
                    <a:pt x="290" y="244"/>
                  </a:lnTo>
                  <a:lnTo>
                    <a:pt x="293" y="241"/>
                  </a:lnTo>
                  <a:lnTo>
                    <a:pt x="290" y="239"/>
                  </a:lnTo>
                  <a:lnTo>
                    <a:pt x="290" y="237"/>
                  </a:lnTo>
                  <a:lnTo>
                    <a:pt x="288" y="237"/>
                  </a:lnTo>
                  <a:lnTo>
                    <a:pt x="288" y="237"/>
                  </a:lnTo>
                  <a:lnTo>
                    <a:pt x="286" y="234"/>
                  </a:lnTo>
                  <a:lnTo>
                    <a:pt x="286" y="234"/>
                  </a:lnTo>
                  <a:lnTo>
                    <a:pt x="286" y="232"/>
                  </a:lnTo>
                  <a:lnTo>
                    <a:pt x="286" y="230"/>
                  </a:lnTo>
                  <a:lnTo>
                    <a:pt x="286" y="230"/>
                  </a:lnTo>
                  <a:lnTo>
                    <a:pt x="283" y="227"/>
                  </a:lnTo>
                  <a:lnTo>
                    <a:pt x="281" y="227"/>
                  </a:lnTo>
                  <a:lnTo>
                    <a:pt x="281" y="225"/>
                  </a:lnTo>
                  <a:lnTo>
                    <a:pt x="281" y="222"/>
                  </a:lnTo>
                  <a:lnTo>
                    <a:pt x="281" y="220"/>
                  </a:lnTo>
                  <a:lnTo>
                    <a:pt x="281" y="220"/>
                  </a:lnTo>
                  <a:lnTo>
                    <a:pt x="281" y="220"/>
                  </a:lnTo>
                  <a:lnTo>
                    <a:pt x="281" y="220"/>
                  </a:lnTo>
                  <a:lnTo>
                    <a:pt x="281" y="215"/>
                  </a:lnTo>
                  <a:lnTo>
                    <a:pt x="281" y="211"/>
                  </a:lnTo>
                  <a:lnTo>
                    <a:pt x="283" y="208"/>
                  </a:lnTo>
                  <a:lnTo>
                    <a:pt x="286" y="208"/>
                  </a:lnTo>
                  <a:lnTo>
                    <a:pt x="293" y="204"/>
                  </a:lnTo>
                  <a:lnTo>
                    <a:pt x="295" y="194"/>
                  </a:lnTo>
                  <a:lnTo>
                    <a:pt x="295" y="182"/>
                  </a:lnTo>
                  <a:lnTo>
                    <a:pt x="295" y="175"/>
                  </a:lnTo>
                  <a:lnTo>
                    <a:pt x="295" y="173"/>
                  </a:lnTo>
                  <a:lnTo>
                    <a:pt x="295" y="173"/>
                  </a:lnTo>
                  <a:lnTo>
                    <a:pt x="295" y="170"/>
                  </a:lnTo>
                  <a:lnTo>
                    <a:pt x="295" y="170"/>
                  </a:lnTo>
                  <a:lnTo>
                    <a:pt x="295" y="168"/>
                  </a:lnTo>
                  <a:lnTo>
                    <a:pt x="295" y="168"/>
                  </a:lnTo>
                  <a:lnTo>
                    <a:pt x="295" y="166"/>
                  </a:lnTo>
                  <a:lnTo>
                    <a:pt x="295" y="166"/>
                  </a:lnTo>
                  <a:lnTo>
                    <a:pt x="295" y="163"/>
                  </a:lnTo>
                  <a:lnTo>
                    <a:pt x="298" y="163"/>
                  </a:lnTo>
                  <a:lnTo>
                    <a:pt x="298" y="163"/>
                  </a:lnTo>
                  <a:lnTo>
                    <a:pt x="298" y="161"/>
                  </a:lnTo>
                  <a:lnTo>
                    <a:pt x="300" y="159"/>
                  </a:lnTo>
                  <a:lnTo>
                    <a:pt x="302" y="156"/>
                  </a:lnTo>
                  <a:lnTo>
                    <a:pt x="305" y="151"/>
                  </a:lnTo>
                  <a:lnTo>
                    <a:pt x="307" y="149"/>
                  </a:lnTo>
                  <a:lnTo>
                    <a:pt x="307" y="149"/>
                  </a:lnTo>
                  <a:lnTo>
                    <a:pt x="309" y="147"/>
                  </a:lnTo>
                  <a:lnTo>
                    <a:pt x="312" y="144"/>
                  </a:lnTo>
                  <a:lnTo>
                    <a:pt x="312" y="144"/>
                  </a:lnTo>
                  <a:lnTo>
                    <a:pt x="314" y="142"/>
                  </a:lnTo>
                  <a:lnTo>
                    <a:pt x="316" y="140"/>
                  </a:lnTo>
                  <a:lnTo>
                    <a:pt x="319" y="137"/>
                  </a:lnTo>
                  <a:lnTo>
                    <a:pt x="321" y="135"/>
                  </a:lnTo>
                  <a:lnTo>
                    <a:pt x="324" y="125"/>
                  </a:lnTo>
                  <a:lnTo>
                    <a:pt x="321" y="123"/>
                  </a:lnTo>
                  <a:lnTo>
                    <a:pt x="314" y="121"/>
                  </a:lnTo>
                  <a:lnTo>
                    <a:pt x="307" y="118"/>
                  </a:lnTo>
                  <a:lnTo>
                    <a:pt x="307" y="116"/>
                  </a:lnTo>
                  <a:lnTo>
                    <a:pt x="305" y="116"/>
                  </a:lnTo>
                  <a:lnTo>
                    <a:pt x="302" y="116"/>
                  </a:lnTo>
                  <a:lnTo>
                    <a:pt x="302" y="114"/>
                  </a:lnTo>
                  <a:lnTo>
                    <a:pt x="300" y="114"/>
                  </a:lnTo>
                  <a:lnTo>
                    <a:pt x="295" y="111"/>
                  </a:lnTo>
                  <a:lnTo>
                    <a:pt x="293" y="109"/>
                  </a:lnTo>
                  <a:lnTo>
                    <a:pt x="290" y="106"/>
                  </a:lnTo>
                  <a:lnTo>
                    <a:pt x="286" y="104"/>
                  </a:lnTo>
                  <a:lnTo>
                    <a:pt x="281" y="102"/>
                  </a:lnTo>
                  <a:lnTo>
                    <a:pt x="279" y="102"/>
                  </a:lnTo>
                  <a:lnTo>
                    <a:pt x="274" y="104"/>
                  </a:lnTo>
                  <a:lnTo>
                    <a:pt x="274" y="104"/>
                  </a:lnTo>
                  <a:lnTo>
                    <a:pt x="272" y="104"/>
                  </a:lnTo>
                  <a:lnTo>
                    <a:pt x="272" y="104"/>
                  </a:lnTo>
                  <a:lnTo>
                    <a:pt x="272" y="104"/>
                  </a:lnTo>
                  <a:lnTo>
                    <a:pt x="267" y="106"/>
                  </a:lnTo>
                  <a:lnTo>
                    <a:pt x="264" y="109"/>
                  </a:lnTo>
                  <a:lnTo>
                    <a:pt x="264" y="111"/>
                  </a:lnTo>
                  <a:lnTo>
                    <a:pt x="262" y="116"/>
                  </a:lnTo>
                  <a:lnTo>
                    <a:pt x="260" y="118"/>
                  </a:lnTo>
                  <a:lnTo>
                    <a:pt x="257" y="121"/>
                  </a:lnTo>
                  <a:lnTo>
                    <a:pt x="257" y="121"/>
                  </a:lnTo>
                  <a:lnTo>
                    <a:pt x="255" y="123"/>
                  </a:lnTo>
                  <a:lnTo>
                    <a:pt x="253" y="125"/>
                  </a:lnTo>
                  <a:lnTo>
                    <a:pt x="253" y="125"/>
                  </a:lnTo>
                  <a:lnTo>
                    <a:pt x="250" y="125"/>
                  </a:lnTo>
                  <a:lnTo>
                    <a:pt x="250" y="128"/>
                  </a:lnTo>
                  <a:lnTo>
                    <a:pt x="250" y="128"/>
                  </a:lnTo>
                  <a:lnTo>
                    <a:pt x="250" y="128"/>
                  </a:lnTo>
                  <a:lnTo>
                    <a:pt x="248" y="128"/>
                  </a:lnTo>
                  <a:lnTo>
                    <a:pt x="248" y="128"/>
                  </a:lnTo>
                  <a:lnTo>
                    <a:pt x="248" y="125"/>
                  </a:lnTo>
                  <a:lnTo>
                    <a:pt x="246" y="125"/>
                  </a:lnTo>
                  <a:lnTo>
                    <a:pt x="246" y="123"/>
                  </a:lnTo>
                  <a:lnTo>
                    <a:pt x="246" y="123"/>
                  </a:lnTo>
                  <a:lnTo>
                    <a:pt x="246" y="118"/>
                  </a:lnTo>
                  <a:lnTo>
                    <a:pt x="243" y="114"/>
                  </a:lnTo>
                  <a:lnTo>
                    <a:pt x="241" y="114"/>
                  </a:lnTo>
                  <a:lnTo>
                    <a:pt x="236" y="116"/>
                  </a:lnTo>
                  <a:lnTo>
                    <a:pt x="236" y="116"/>
                  </a:lnTo>
                  <a:lnTo>
                    <a:pt x="236" y="116"/>
                  </a:lnTo>
                  <a:lnTo>
                    <a:pt x="236" y="116"/>
                  </a:lnTo>
                  <a:lnTo>
                    <a:pt x="234" y="116"/>
                  </a:lnTo>
                  <a:lnTo>
                    <a:pt x="231" y="116"/>
                  </a:lnTo>
                  <a:lnTo>
                    <a:pt x="229" y="114"/>
                  </a:lnTo>
                  <a:lnTo>
                    <a:pt x="229" y="111"/>
                  </a:lnTo>
                  <a:lnTo>
                    <a:pt x="227" y="109"/>
                  </a:lnTo>
                  <a:lnTo>
                    <a:pt x="227" y="109"/>
                  </a:lnTo>
                  <a:lnTo>
                    <a:pt x="227" y="106"/>
                  </a:lnTo>
                  <a:lnTo>
                    <a:pt x="227" y="106"/>
                  </a:lnTo>
                  <a:lnTo>
                    <a:pt x="227" y="106"/>
                  </a:lnTo>
                  <a:lnTo>
                    <a:pt x="227" y="106"/>
                  </a:lnTo>
                  <a:lnTo>
                    <a:pt x="227" y="104"/>
                  </a:lnTo>
                  <a:lnTo>
                    <a:pt x="224" y="104"/>
                  </a:lnTo>
                  <a:lnTo>
                    <a:pt x="224" y="104"/>
                  </a:lnTo>
                  <a:lnTo>
                    <a:pt x="222" y="102"/>
                  </a:lnTo>
                  <a:lnTo>
                    <a:pt x="217" y="102"/>
                  </a:lnTo>
                  <a:lnTo>
                    <a:pt x="215" y="99"/>
                  </a:lnTo>
                  <a:lnTo>
                    <a:pt x="215" y="97"/>
                  </a:lnTo>
                  <a:lnTo>
                    <a:pt x="215" y="95"/>
                  </a:lnTo>
                  <a:lnTo>
                    <a:pt x="217" y="92"/>
                  </a:lnTo>
                  <a:lnTo>
                    <a:pt x="217" y="90"/>
                  </a:lnTo>
                  <a:lnTo>
                    <a:pt x="217" y="88"/>
                  </a:lnTo>
                  <a:lnTo>
                    <a:pt x="217" y="88"/>
                  </a:lnTo>
                  <a:lnTo>
                    <a:pt x="217" y="85"/>
                  </a:lnTo>
                  <a:lnTo>
                    <a:pt x="217" y="85"/>
                  </a:lnTo>
                  <a:lnTo>
                    <a:pt x="217" y="83"/>
                  </a:lnTo>
                  <a:lnTo>
                    <a:pt x="217" y="83"/>
                  </a:lnTo>
                  <a:lnTo>
                    <a:pt x="217" y="83"/>
                  </a:lnTo>
                  <a:lnTo>
                    <a:pt x="217" y="83"/>
                  </a:lnTo>
                  <a:lnTo>
                    <a:pt x="217" y="83"/>
                  </a:lnTo>
                  <a:lnTo>
                    <a:pt x="217" y="80"/>
                  </a:lnTo>
                  <a:lnTo>
                    <a:pt x="217" y="76"/>
                  </a:lnTo>
                  <a:lnTo>
                    <a:pt x="215" y="73"/>
                  </a:lnTo>
                  <a:lnTo>
                    <a:pt x="215" y="71"/>
                  </a:lnTo>
                  <a:lnTo>
                    <a:pt x="217" y="69"/>
                  </a:lnTo>
                  <a:lnTo>
                    <a:pt x="220" y="69"/>
                  </a:lnTo>
                  <a:lnTo>
                    <a:pt x="222" y="69"/>
                  </a:lnTo>
                  <a:lnTo>
                    <a:pt x="224" y="69"/>
                  </a:lnTo>
                  <a:lnTo>
                    <a:pt x="227" y="66"/>
                  </a:lnTo>
                  <a:lnTo>
                    <a:pt x="227" y="64"/>
                  </a:lnTo>
                  <a:lnTo>
                    <a:pt x="229" y="64"/>
                  </a:lnTo>
                  <a:lnTo>
                    <a:pt x="231" y="66"/>
                  </a:lnTo>
                  <a:lnTo>
                    <a:pt x="234" y="69"/>
                  </a:lnTo>
                  <a:lnTo>
                    <a:pt x="236" y="71"/>
                  </a:lnTo>
                  <a:lnTo>
                    <a:pt x="238" y="73"/>
                  </a:lnTo>
                  <a:lnTo>
                    <a:pt x="241" y="73"/>
                  </a:lnTo>
                  <a:lnTo>
                    <a:pt x="243" y="71"/>
                  </a:lnTo>
                  <a:lnTo>
                    <a:pt x="246" y="66"/>
                  </a:lnTo>
                  <a:lnTo>
                    <a:pt x="248" y="64"/>
                  </a:lnTo>
                  <a:lnTo>
                    <a:pt x="250" y="62"/>
                  </a:lnTo>
                  <a:lnTo>
                    <a:pt x="250" y="59"/>
                  </a:lnTo>
                  <a:lnTo>
                    <a:pt x="250" y="59"/>
                  </a:lnTo>
                  <a:lnTo>
                    <a:pt x="253" y="59"/>
                  </a:lnTo>
                  <a:lnTo>
                    <a:pt x="253" y="57"/>
                  </a:lnTo>
                  <a:lnTo>
                    <a:pt x="253" y="52"/>
                  </a:lnTo>
                  <a:lnTo>
                    <a:pt x="250" y="47"/>
                  </a:lnTo>
                  <a:lnTo>
                    <a:pt x="248" y="43"/>
                  </a:lnTo>
                  <a:lnTo>
                    <a:pt x="243" y="40"/>
                  </a:lnTo>
                  <a:lnTo>
                    <a:pt x="241" y="40"/>
                  </a:lnTo>
                  <a:lnTo>
                    <a:pt x="238" y="40"/>
                  </a:lnTo>
                  <a:lnTo>
                    <a:pt x="236" y="40"/>
                  </a:lnTo>
                  <a:lnTo>
                    <a:pt x="234" y="38"/>
                  </a:lnTo>
                  <a:lnTo>
                    <a:pt x="234" y="38"/>
                  </a:lnTo>
                  <a:lnTo>
                    <a:pt x="231" y="40"/>
                  </a:lnTo>
                  <a:lnTo>
                    <a:pt x="229" y="40"/>
                  </a:lnTo>
                  <a:lnTo>
                    <a:pt x="227" y="40"/>
                  </a:lnTo>
                  <a:lnTo>
                    <a:pt x="224" y="38"/>
                  </a:lnTo>
                  <a:lnTo>
                    <a:pt x="224" y="35"/>
                  </a:lnTo>
                  <a:lnTo>
                    <a:pt x="227" y="35"/>
                  </a:lnTo>
                  <a:lnTo>
                    <a:pt x="229" y="33"/>
                  </a:lnTo>
                  <a:lnTo>
                    <a:pt x="227" y="28"/>
                  </a:lnTo>
                  <a:lnTo>
                    <a:pt x="224" y="26"/>
                  </a:lnTo>
                  <a:lnTo>
                    <a:pt x="222" y="24"/>
                  </a:lnTo>
                  <a:lnTo>
                    <a:pt x="222" y="19"/>
                  </a:lnTo>
                  <a:lnTo>
                    <a:pt x="222" y="17"/>
                  </a:lnTo>
                  <a:lnTo>
                    <a:pt x="222" y="12"/>
                  </a:lnTo>
                  <a:lnTo>
                    <a:pt x="220" y="7"/>
                  </a:lnTo>
                  <a:lnTo>
                    <a:pt x="220" y="5"/>
                  </a:lnTo>
                  <a:lnTo>
                    <a:pt x="215" y="2"/>
                  </a:lnTo>
                  <a:lnTo>
                    <a:pt x="212" y="0"/>
                  </a:lnTo>
                  <a:lnTo>
                    <a:pt x="208" y="2"/>
                  </a:lnTo>
                  <a:lnTo>
                    <a:pt x="203" y="2"/>
                  </a:lnTo>
                  <a:lnTo>
                    <a:pt x="203" y="0"/>
                  </a:lnTo>
                  <a:lnTo>
                    <a:pt x="201" y="0"/>
                  </a:lnTo>
                  <a:lnTo>
                    <a:pt x="198" y="0"/>
                  </a:lnTo>
                  <a:lnTo>
                    <a:pt x="196" y="0"/>
                  </a:lnTo>
                  <a:lnTo>
                    <a:pt x="194" y="2"/>
                  </a:lnTo>
                  <a:lnTo>
                    <a:pt x="194" y="5"/>
                  </a:lnTo>
                  <a:lnTo>
                    <a:pt x="196" y="9"/>
                  </a:lnTo>
                  <a:lnTo>
                    <a:pt x="194" y="12"/>
                  </a:lnTo>
                  <a:lnTo>
                    <a:pt x="194" y="14"/>
                  </a:lnTo>
                  <a:lnTo>
                    <a:pt x="191" y="14"/>
                  </a:lnTo>
                  <a:lnTo>
                    <a:pt x="189" y="14"/>
                  </a:lnTo>
                  <a:lnTo>
                    <a:pt x="189" y="17"/>
                  </a:lnTo>
                  <a:lnTo>
                    <a:pt x="189" y="19"/>
                  </a:lnTo>
                  <a:lnTo>
                    <a:pt x="189" y="21"/>
                  </a:lnTo>
                  <a:lnTo>
                    <a:pt x="186" y="24"/>
                  </a:lnTo>
                  <a:lnTo>
                    <a:pt x="184" y="24"/>
                  </a:lnTo>
                  <a:lnTo>
                    <a:pt x="182" y="26"/>
                  </a:lnTo>
                  <a:lnTo>
                    <a:pt x="184" y="26"/>
                  </a:lnTo>
                  <a:lnTo>
                    <a:pt x="184" y="28"/>
                  </a:lnTo>
                  <a:lnTo>
                    <a:pt x="186" y="31"/>
                  </a:lnTo>
                  <a:lnTo>
                    <a:pt x="186" y="31"/>
                  </a:lnTo>
                  <a:lnTo>
                    <a:pt x="186" y="33"/>
                  </a:lnTo>
                  <a:lnTo>
                    <a:pt x="186" y="35"/>
                  </a:lnTo>
                  <a:lnTo>
                    <a:pt x="186" y="38"/>
                  </a:lnTo>
                  <a:lnTo>
                    <a:pt x="186" y="43"/>
                  </a:lnTo>
                  <a:lnTo>
                    <a:pt x="186" y="45"/>
                  </a:lnTo>
                  <a:lnTo>
                    <a:pt x="186" y="50"/>
                  </a:lnTo>
                  <a:lnTo>
                    <a:pt x="184" y="52"/>
                  </a:lnTo>
                  <a:lnTo>
                    <a:pt x="182" y="54"/>
                  </a:lnTo>
                  <a:lnTo>
                    <a:pt x="182" y="57"/>
                  </a:lnTo>
                  <a:lnTo>
                    <a:pt x="179" y="59"/>
                  </a:lnTo>
                  <a:lnTo>
                    <a:pt x="177" y="62"/>
                  </a:lnTo>
                  <a:lnTo>
                    <a:pt x="177" y="62"/>
                  </a:lnTo>
                  <a:lnTo>
                    <a:pt x="177" y="62"/>
                  </a:lnTo>
                  <a:lnTo>
                    <a:pt x="177" y="62"/>
                  </a:lnTo>
                  <a:lnTo>
                    <a:pt x="177" y="62"/>
                  </a:lnTo>
                  <a:lnTo>
                    <a:pt x="175" y="64"/>
                  </a:lnTo>
                  <a:lnTo>
                    <a:pt x="175" y="64"/>
                  </a:lnTo>
                  <a:lnTo>
                    <a:pt x="172" y="66"/>
                  </a:lnTo>
                  <a:lnTo>
                    <a:pt x="172" y="66"/>
                  </a:lnTo>
                  <a:lnTo>
                    <a:pt x="170" y="69"/>
                  </a:lnTo>
                  <a:lnTo>
                    <a:pt x="170" y="69"/>
                  </a:lnTo>
                  <a:lnTo>
                    <a:pt x="170" y="71"/>
                  </a:lnTo>
                  <a:lnTo>
                    <a:pt x="168" y="71"/>
                  </a:lnTo>
                  <a:lnTo>
                    <a:pt x="165" y="73"/>
                  </a:lnTo>
                  <a:lnTo>
                    <a:pt x="160" y="76"/>
                  </a:lnTo>
                  <a:lnTo>
                    <a:pt x="158" y="78"/>
                  </a:lnTo>
                  <a:lnTo>
                    <a:pt x="156" y="80"/>
                  </a:lnTo>
                  <a:lnTo>
                    <a:pt x="153" y="83"/>
                  </a:lnTo>
                  <a:lnTo>
                    <a:pt x="153" y="85"/>
                  </a:lnTo>
                  <a:lnTo>
                    <a:pt x="151" y="88"/>
                  </a:lnTo>
                  <a:lnTo>
                    <a:pt x="151" y="90"/>
                  </a:lnTo>
                  <a:lnTo>
                    <a:pt x="149" y="90"/>
                  </a:lnTo>
                  <a:lnTo>
                    <a:pt x="146" y="90"/>
                  </a:lnTo>
                  <a:lnTo>
                    <a:pt x="141" y="90"/>
                  </a:lnTo>
                  <a:lnTo>
                    <a:pt x="139" y="90"/>
                  </a:lnTo>
                  <a:lnTo>
                    <a:pt x="139" y="92"/>
                  </a:lnTo>
                  <a:lnTo>
                    <a:pt x="139" y="92"/>
                  </a:lnTo>
                  <a:lnTo>
                    <a:pt x="137" y="92"/>
                  </a:lnTo>
                  <a:lnTo>
                    <a:pt x="137" y="92"/>
                  </a:lnTo>
                  <a:lnTo>
                    <a:pt x="134" y="95"/>
                  </a:lnTo>
                  <a:lnTo>
                    <a:pt x="134" y="97"/>
                  </a:lnTo>
                  <a:lnTo>
                    <a:pt x="132" y="99"/>
                  </a:lnTo>
                  <a:lnTo>
                    <a:pt x="132" y="104"/>
                  </a:lnTo>
                  <a:lnTo>
                    <a:pt x="130" y="104"/>
                  </a:lnTo>
                  <a:lnTo>
                    <a:pt x="130" y="106"/>
                  </a:lnTo>
                  <a:lnTo>
                    <a:pt x="132" y="109"/>
                  </a:lnTo>
                  <a:lnTo>
                    <a:pt x="132" y="109"/>
                  </a:lnTo>
                  <a:lnTo>
                    <a:pt x="134" y="111"/>
                  </a:lnTo>
                  <a:lnTo>
                    <a:pt x="134" y="111"/>
                  </a:lnTo>
                  <a:lnTo>
                    <a:pt x="137" y="111"/>
                  </a:lnTo>
                  <a:lnTo>
                    <a:pt x="139" y="111"/>
                  </a:lnTo>
                  <a:lnTo>
                    <a:pt x="144" y="109"/>
                  </a:lnTo>
                  <a:lnTo>
                    <a:pt x="149" y="109"/>
                  </a:lnTo>
                  <a:lnTo>
                    <a:pt x="153" y="111"/>
                  </a:lnTo>
                  <a:lnTo>
                    <a:pt x="156" y="118"/>
                  </a:lnTo>
                  <a:lnTo>
                    <a:pt x="156" y="118"/>
                  </a:lnTo>
                  <a:lnTo>
                    <a:pt x="156" y="121"/>
                  </a:lnTo>
                  <a:lnTo>
                    <a:pt x="156" y="123"/>
                  </a:lnTo>
                  <a:lnTo>
                    <a:pt x="156" y="123"/>
                  </a:lnTo>
                  <a:lnTo>
                    <a:pt x="158" y="128"/>
                  </a:lnTo>
                  <a:lnTo>
                    <a:pt x="160" y="130"/>
                  </a:lnTo>
                  <a:lnTo>
                    <a:pt x="160" y="133"/>
                  </a:lnTo>
                  <a:lnTo>
                    <a:pt x="156" y="135"/>
                  </a:lnTo>
                  <a:lnTo>
                    <a:pt x="153" y="140"/>
                  </a:lnTo>
                  <a:lnTo>
                    <a:pt x="151" y="144"/>
                  </a:lnTo>
                  <a:lnTo>
                    <a:pt x="149" y="149"/>
                  </a:lnTo>
                  <a:lnTo>
                    <a:pt x="149" y="154"/>
                  </a:lnTo>
                  <a:lnTo>
                    <a:pt x="146" y="156"/>
                  </a:lnTo>
                  <a:lnTo>
                    <a:pt x="144" y="156"/>
                  </a:lnTo>
                  <a:lnTo>
                    <a:pt x="144" y="159"/>
                  </a:lnTo>
                  <a:lnTo>
                    <a:pt x="141" y="161"/>
                  </a:lnTo>
                  <a:lnTo>
                    <a:pt x="141" y="161"/>
                  </a:lnTo>
                  <a:lnTo>
                    <a:pt x="141" y="163"/>
                  </a:lnTo>
                  <a:lnTo>
                    <a:pt x="141" y="163"/>
                  </a:lnTo>
                  <a:lnTo>
                    <a:pt x="141" y="163"/>
                  </a:lnTo>
                  <a:lnTo>
                    <a:pt x="137" y="168"/>
                  </a:lnTo>
                  <a:lnTo>
                    <a:pt x="134" y="170"/>
                  </a:lnTo>
                  <a:lnTo>
                    <a:pt x="134" y="175"/>
                  </a:lnTo>
                  <a:lnTo>
                    <a:pt x="134" y="180"/>
                  </a:lnTo>
                  <a:lnTo>
                    <a:pt x="139" y="187"/>
                  </a:lnTo>
                  <a:lnTo>
                    <a:pt x="144" y="194"/>
                  </a:lnTo>
                  <a:lnTo>
                    <a:pt x="149" y="201"/>
                  </a:lnTo>
                  <a:lnTo>
                    <a:pt x="153" y="208"/>
                  </a:lnTo>
                  <a:lnTo>
                    <a:pt x="156" y="208"/>
                  </a:lnTo>
                  <a:lnTo>
                    <a:pt x="158" y="208"/>
                  </a:lnTo>
                  <a:lnTo>
                    <a:pt x="160" y="208"/>
                  </a:lnTo>
                  <a:lnTo>
                    <a:pt x="163" y="208"/>
                  </a:lnTo>
                  <a:lnTo>
                    <a:pt x="165" y="206"/>
                  </a:lnTo>
                  <a:lnTo>
                    <a:pt x="165" y="206"/>
                  </a:lnTo>
                  <a:lnTo>
                    <a:pt x="165" y="204"/>
                  </a:lnTo>
                  <a:lnTo>
                    <a:pt x="165" y="199"/>
                  </a:lnTo>
                  <a:lnTo>
                    <a:pt x="168" y="196"/>
                  </a:lnTo>
                  <a:lnTo>
                    <a:pt x="170" y="199"/>
                  </a:lnTo>
                  <a:lnTo>
                    <a:pt x="172" y="204"/>
                  </a:lnTo>
                  <a:lnTo>
                    <a:pt x="172" y="208"/>
                  </a:lnTo>
                  <a:lnTo>
                    <a:pt x="170" y="213"/>
                  </a:lnTo>
                  <a:lnTo>
                    <a:pt x="172" y="213"/>
                  </a:lnTo>
                  <a:lnTo>
                    <a:pt x="175" y="215"/>
                  </a:lnTo>
                  <a:lnTo>
                    <a:pt x="177" y="215"/>
                  </a:lnTo>
                  <a:lnTo>
                    <a:pt x="179" y="215"/>
                  </a:lnTo>
                  <a:lnTo>
                    <a:pt x="182" y="218"/>
                  </a:lnTo>
                  <a:lnTo>
                    <a:pt x="184" y="222"/>
                  </a:lnTo>
                  <a:lnTo>
                    <a:pt x="186" y="225"/>
                  </a:lnTo>
                  <a:lnTo>
                    <a:pt x="191" y="225"/>
                  </a:lnTo>
                  <a:lnTo>
                    <a:pt x="198" y="227"/>
                  </a:lnTo>
                  <a:lnTo>
                    <a:pt x="203" y="230"/>
                  </a:lnTo>
                  <a:lnTo>
                    <a:pt x="203" y="234"/>
                  </a:lnTo>
                  <a:lnTo>
                    <a:pt x="201" y="237"/>
                  </a:lnTo>
                  <a:lnTo>
                    <a:pt x="198" y="237"/>
                  </a:lnTo>
                  <a:lnTo>
                    <a:pt x="198" y="237"/>
                  </a:lnTo>
                  <a:lnTo>
                    <a:pt x="196" y="239"/>
                  </a:lnTo>
                  <a:lnTo>
                    <a:pt x="198" y="239"/>
                  </a:lnTo>
                  <a:lnTo>
                    <a:pt x="198" y="241"/>
                  </a:lnTo>
                  <a:lnTo>
                    <a:pt x="198" y="241"/>
                  </a:lnTo>
                  <a:lnTo>
                    <a:pt x="201" y="241"/>
                  </a:lnTo>
                  <a:lnTo>
                    <a:pt x="201" y="244"/>
                  </a:lnTo>
                  <a:lnTo>
                    <a:pt x="203" y="248"/>
                  </a:lnTo>
                  <a:lnTo>
                    <a:pt x="203" y="248"/>
                  </a:lnTo>
                  <a:lnTo>
                    <a:pt x="205" y="248"/>
                  </a:lnTo>
                  <a:lnTo>
                    <a:pt x="210" y="246"/>
                  </a:lnTo>
                  <a:lnTo>
                    <a:pt x="212" y="246"/>
                  </a:lnTo>
                  <a:lnTo>
                    <a:pt x="215" y="246"/>
                  </a:lnTo>
                  <a:lnTo>
                    <a:pt x="217" y="248"/>
                  </a:lnTo>
                  <a:lnTo>
                    <a:pt x="220" y="248"/>
                  </a:lnTo>
                  <a:lnTo>
                    <a:pt x="222" y="251"/>
                  </a:lnTo>
                  <a:lnTo>
                    <a:pt x="224" y="253"/>
                  </a:lnTo>
                  <a:lnTo>
                    <a:pt x="227" y="256"/>
                  </a:lnTo>
                  <a:lnTo>
                    <a:pt x="227" y="258"/>
                  </a:lnTo>
                  <a:lnTo>
                    <a:pt x="229" y="260"/>
                  </a:lnTo>
                  <a:lnTo>
                    <a:pt x="231" y="260"/>
                  </a:lnTo>
                  <a:lnTo>
                    <a:pt x="234" y="260"/>
                  </a:lnTo>
                  <a:lnTo>
                    <a:pt x="238" y="260"/>
                  </a:lnTo>
                  <a:lnTo>
                    <a:pt x="241" y="263"/>
                  </a:lnTo>
                  <a:lnTo>
                    <a:pt x="243" y="265"/>
                  </a:lnTo>
                  <a:lnTo>
                    <a:pt x="241" y="270"/>
                  </a:lnTo>
                  <a:lnTo>
                    <a:pt x="238" y="275"/>
                  </a:lnTo>
                  <a:lnTo>
                    <a:pt x="234" y="277"/>
                  </a:lnTo>
                  <a:lnTo>
                    <a:pt x="229" y="277"/>
                  </a:lnTo>
                  <a:lnTo>
                    <a:pt x="224" y="275"/>
                  </a:lnTo>
                  <a:lnTo>
                    <a:pt x="224" y="275"/>
                  </a:lnTo>
                  <a:lnTo>
                    <a:pt x="224" y="275"/>
                  </a:lnTo>
                  <a:lnTo>
                    <a:pt x="224" y="275"/>
                  </a:lnTo>
                  <a:lnTo>
                    <a:pt x="222" y="272"/>
                  </a:lnTo>
                  <a:lnTo>
                    <a:pt x="220" y="275"/>
                  </a:lnTo>
                  <a:lnTo>
                    <a:pt x="215" y="275"/>
                  </a:lnTo>
                  <a:lnTo>
                    <a:pt x="210" y="275"/>
                  </a:lnTo>
                  <a:lnTo>
                    <a:pt x="205" y="272"/>
                  </a:lnTo>
                  <a:lnTo>
                    <a:pt x="205" y="272"/>
                  </a:lnTo>
                  <a:lnTo>
                    <a:pt x="205" y="275"/>
                  </a:lnTo>
                  <a:lnTo>
                    <a:pt x="203" y="275"/>
                  </a:lnTo>
                  <a:lnTo>
                    <a:pt x="203" y="275"/>
                  </a:lnTo>
                  <a:lnTo>
                    <a:pt x="201" y="277"/>
                  </a:lnTo>
                  <a:lnTo>
                    <a:pt x="198" y="277"/>
                  </a:lnTo>
                  <a:lnTo>
                    <a:pt x="198" y="277"/>
                  </a:lnTo>
                  <a:lnTo>
                    <a:pt x="196" y="279"/>
                  </a:lnTo>
                  <a:lnTo>
                    <a:pt x="196" y="279"/>
                  </a:lnTo>
                  <a:lnTo>
                    <a:pt x="196" y="279"/>
                  </a:lnTo>
                  <a:lnTo>
                    <a:pt x="196" y="279"/>
                  </a:lnTo>
                  <a:lnTo>
                    <a:pt x="196" y="282"/>
                  </a:lnTo>
                  <a:lnTo>
                    <a:pt x="198" y="284"/>
                  </a:lnTo>
                  <a:lnTo>
                    <a:pt x="201" y="286"/>
                  </a:lnTo>
                  <a:lnTo>
                    <a:pt x="203" y="289"/>
                  </a:lnTo>
                  <a:lnTo>
                    <a:pt x="203" y="293"/>
                  </a:lnTo>
                  <a:lnTo>
                    <a:pt x="201" y="293"/>
                  </a:lnTo>
                  <a:lnTo>
                    <a:pt x="198" y="296"/>
                  </a:lnTo>
                  <a:lnTo>
                    <a:pt x="198" y="296"/>
                  </a:lnTo>
                  <a:lnTo>
                    <a:pt x="196" y="298"/>
                  </a:lnTo>
                  <a:lnTo>
                    <a:pt x="194" y="301"/>
                  </a:lnTo>
                  <a:lnTo>
                    <a:pt x="189" y="301"/>
                  </a:lnTo>
                  <a:lnTo>
                    <a:pt x="184" y="298"/>
                  </a:lnTo>
                  <a:lnTo>
                    <a:pt x="182" y="296"/>
                  </a:lnTo>
                  <a:lnTo>
                    <a:pt x="179" y="296"/>
                  </a:lnTo>
                  <a:lnTo>
                    <a:pt x="179" y="296"/>
                  </a:lnTo>
                  <a:lnTo>
                    <a:pt x="179" y="293"/>
                  </a:lnTo>
                  <a:lnTo>
                    <a:pt x="177" y="293"/>
                  </a:lnTo>
                  <a:lnTo>
                    <a:pt x="177" y="293"/>
                  </a:lnTo>
                  <a:lnTo>
                    <a:pt x="177" y="293"/>
                  </a:lnTo>
                  <a:lnTo>
                    <a:pt x="175" y="293"/>
                  </a:lnTo>
                  <a:lnTo>
                    <a:pt x="175" y="293"/>
                  </a:lnTo>
                  <a:lnTo>
                    <a:pt x="175" y="293"/>
                  </a:lnTo>
                  <a:lnTo>
                    <a:pt x="175" y="293"/>
                  </a:lnTo>
                  <a:lnTo>
                    <a:pt x="172" y="291"/>
                  </a:lnTo>
                  <a:lnTo>
                    <a:pt x="172" y="291"/>
                  </a:lnTo>
                  <a:lnTo>
                    <a:pt x="170" y="291"/>
                  </a:lnTo>
                  <a:lnTo>
                    <a:pt x="168" y="291"/>
                  </a:lnTo>
                  <a:lnTo>
                    <a:pt x="165" y="296"/>
                  </a:lnTo>
                  <a:lnTo>
                    <a:pt x="163" y="301"/>
                  </a:lnTo>
                  <a:lnTo>
                    <a:pt x="158" y="303"/>
                  </a:lnTo>
                  <a:lnTo>
                    <a:pt x="156" y="305"/>
                  </a:lnTo>
                  <a:lnTo>
                    <a:pt x="151" y="305"/>
                  </a:lnTo>
                  <a:lnTo>
                    <a:pt x="149" y="308"/>
                  </a:lnTo>
                  <a:lnTo>
                    <a:pt x="144" y="308"/>
                  </a:lnTo>
                  <a:lnTo>
                    <a:pt x="139" y="308"/>
                  </a:lnTo>
                  <a:lnTo>
                    <a:pt x="139" y="305"/>
                  </a:lnTo>
                  <a:lnTo>
                    <a:pt x="137" y="303"/>
                  </a:lnTo>
                  <a:lnTo>
                    <a:pt x="137" y="301"/>
                  </a:lnTo>
                  <a:lnTo>
                    <a:pt x="134" y="301"/>
                  </a:lnTo>
                  <a:lnTo>
                    <a:pt x="134" y="301"/>
                  </a:lnTo>
                  <a:lnTo>
                    <a:pt x="134" y="298"/>
                  </a:lnTo>
                  <a:lnTo>
                    <a:pt x="134" y="298"/>
                  </a:lnTo>
                  <a:lnTo>
                    <a:pt x="134" y="298"/>
                  </a:lnTo>
                  <a:lnTo>
                    <a:pt x="134" y="298"/>
                  </a:lnTo>
                  <a:lnTo>
                    <a:pt x="134" y="298"/>
                  </a:lnTo>
                  <a:lnTo>
                    <a:pt x="132" y="298"/>
                  </a:lnTo>
                  <a:lnTo>
                    <a:pt x="132" y="298"/>
                  </a:lnTo>
                  <a:lnTo>
                    <a:pt x="132" y="296"/>
                  </a:lnTo>
                  <a:lnTo>
                    <a:pt x="132" y="296"/>
                  </a:lnTo>
                  <a:lnTo>
                    <a:pt x="130" y="296"/>
                  </a:lnTo>
                  <a:lnTo>
                    <a:pt x="130" y="296"/>
                  </a:lnTo>
                  <a:lnTo>
                    <a:pt x="130" y="296"/>
                  </a:lnTo>
                  <a:lnTo>
                    <a:pt x="130" y="293"/>
                  </a:lnTo>
                  <a:lnTo>
                    <a:pt x="127" y="293"/>
                  </a:lnTo>
                  <a:lnTo>
                    <a:pt x="127" y="293"/>
                  </a:lnTo>
                  <a:lnTo>
                    <a:pt x="127" y="293"/>
                  </a:lnTo>
                  <a:lnTo>
                    <a:pt x="127" y="293"/>
                  </a:lnTo>
                  <a:lnTo>
                    <a:pt x="125" y="291"/>
                  </a:lnTo>
                  <a:lnTo>
                    <a:pt x="125" y="291"/>
                  </a:lnTo>
                  <a:lnTo>
                    <a:pt x="125" y="291"/>
                  </a:lnTo>
                  <a:lnTo>
                    <a:pt x="125" y="291"/>
                  </a:lnTo>
                  <a:lnTo>
                    <a:pt x="125" y="291"/>
                  </a:lnTo>
                  <a:lnTo>
                    <a:pt x="123" y="291"/>
                  </a:lnTo>
                  <a:lnTo>
                    <a:pt x="123" y="289"/>
                  </a:lnTo>
                  <a:lnTo>
                    <a:pt x="120" y="289"/>
                  </a:lnTo>
                  <a:lnTo>
                    <a:pt x="120" y="289"/>
                  </a:lnTo>
                  <a:lnTo>
                    <a:pt x="118" y="286"/>
                  </a:lnTo>
                  <a:lnTo>
                    <a:pt x="118" y="286"/>
                  </a:lnTo>
                  <a:lnTo>
                    <a:pt x="118" y="284"/>
                  </a:lnTo>
                  <a:lnTo>
                    <a:pt x="115" y="284"/>
                  </a:lnTo>
                  <a:lnTo>
                    <a:pt x="115" y="282"/>
                  </a:lnTo>
                  <a:lnTo>
                    <a:pt x="115" y="282"/>
                  </a:lnTo>
                  <a:lnTo>
                    <a:pt x="115" y="279"/>
                  </a:lnTo>
                  <a:lnTo>
                    <a:pt x="115" y="279"/>
                  </a:lnTo>
                  <a:lnTo>
                    <a:pt x="113" y="275"/>
                  </a:lnTo>
                  <a:lnTo>
                    <a:pt x="111" y="272"/>
                  </a:lnTo>
                  <a:lnTo>
                    <a:pt x="108" y="270"/>
                  </a:lnTo>
                  <a:lnTo>
                    <a:pt x="106" y="267"/>
                  </a:lnTo>
                  <a:lnTo>
                    <a:pt x="106" y="267"/>
                  </a:lnTo>
                  <a:lnTo>
                    <a:pt x="106" y="267"/>
                  </a:lnTo>
                  <a:lnTo>
                    <a:pt x="106" y="267"/>
                  </a:lnTo>
                  <a:lnTo>
                    <a:pt x="104" y="267"/>
                  </a:lnTo>
                  <a:lnTo>
                    <a:pt x="104" y="265"/>
                  </a:lnTo>
                  <a:lnTo>
                    <a:pt x="104" y="265"/>
                  </a:lnTo>
                  <a:lnTo>
                    <a:pt x="104" y="263"/>
                  </a:lnTo>
                  <a:lnTo>
                    <a:pt x="101" y="260"/>
                  </a:lnTo>
                  <a:lnTo>
                    <a:pt x="101" y="258"/>
                  </a:lnTo>
                  <a:lnTo>
                    <a:pt x="99" y="256"/>
                  </a:lnTo>
                  <a:lnTo>
                    <a:pt x="99" y="253"/>
                  </a:lnTo>
                  <a:lnTo>
                    <a:pt x="99" y="251"/>
                  </a:lnTo>
                  <a:lnTo>
                    <a:pt x="99" y="251"/>
                  </a:lnTo>
                  <a:lnTo>
                    <a:pt x="99" y="251"/>
                  </a:lnTo>
                  <a:lnTo>
                    <a:pt x="99" y="251"/>
                  </a:lnTo>
                  <a:lnTo>
                    <a:pt x="99" y="248"/>
                  </a:lnTo>
                  <a:lnTo>
                    <a:pt x="94" y="246"/>
                  </a:lnTo>
                  <a:lnTo>
                    <a:pt x="94" y="246"/>
                  </a:lnTo>
                  <a:lnTo>
                    <a:pt x="92" y="246"/>
                  </a:lnTo>
                  <a:lnTo>
                    <a:pt x="87" y="248"/>
                  </a:lnTo>
                  <a:lnTo>
                    <a:pt x="85" y="248"/>
                  </a:lnTo>
                  <a:lnTo>
                    <a:pt x="78" y="248"/>
                  </a:lnTo>
                  <a:lnTo>
                    <a:pt x="73" y="246"/>
                  </a:lnTo>
                  <a:lnTo>
                    <a:pt x="68" y="246"/>
                  </a:lnTo>
                  <a:lnTo>
                    <a:pt x="66" y="246"/>
                  </a:lnTo>
                  <a:lnTo>
                    <a:pt x="66" y="248"/>
                  </a:lnTo>
                  <a:lnTo>
                    <a:pt x="63" y="251"/>
                  </a:lnTo>
                  <a:lnTo>
                    <a:pt x="63" y="253"/>
                  </a:lnTo>
                  <a:lnTo>
                    <a:pt x="63" y="258"/>
                  </a:lnTo>
                  <a:lnTo>
                    <a:pt x="63" y="263"/>
                  </a:lnTo>
                  <a:lnTo>
                    <a:pt x="66" y="270"/>
                  </a:lnTo>
                  <a:lnTo>
                    <a:pt x="66" y="272"/>
                  </a:lnTo>
                  <a:lnTo>
                    <a:pt x="66" y="275"/>
                  </a:lnTo>
                  <a:lnTo>
                    <a:pt x="66" y="275"/>
                  </a:lnTo>
                  <a:lnTo>
                    <a:pt x="66" y="275"/>
                  </a:lnTo>
                  <a:lnTo>
                    <a:pt x="66" y="275"/>
                  </a:lnTo>
                  <a:lnTo>
                    <a:pt x="68" y="277"/>
                  </a:lnTo>
                  <a:lnTo>
                    <a:pt x="68" y="279"/>
                  </a:lnTo>
                  <a:lnTo>
                    <a:pt x="68" y="282"/>
                  </a:lnTo>
                  <a:lnTo>
                    <a:pt x="68" y="284"/>
                  </a:lnTo>
                  <a:lnTo>
                    <a:pt x="68" y="286"/>
                  </a:lnTo>
                  <a:lnTo>
                    <a:pt x="68" y="289"/>
                  </a:lnTo>
                  <a:lnTo>
                    <a:pt x="68" y="291"/>
                  </a:lnTo>
                  <a:lnTo>
                    <a:pt x="71" y="293"/>
                  </a:lnTo>
                  <a:lnTo>
                    <a:pt x="68" y="296"/>
                  </a:lnTo>
                  <a:lnTo>
                    <a:pt x="68" y="296"/>
                  </a:lnTo>
                  <a:lnTo>
                    <a:pt x="66" y="298"/>
                  </a:lnTo>
                  <a:lnTo>
                    <a:pt x="66" y="298"/>
                  </a:lnTo>
                  <a:lnTo>
                    <a:pt x="66" y="301"/>
                  </a:lnTo>
                  <a:lnTo>
                    <a:pt x="66" y="303"/>
                  </a:lnTo>
                  <a:lnTo>
                    <a:pt x="66" y="303"/>
                  </a:lnTo>
                  <a:lnTo>
                    <a:pt x="66" y="305"/>
                  </a:lnTo>
                  <a:lnTo>
                    <a:pt x="66" y="308"/>
                  </a:lnTo>
                  <a:lnTo>
                    <a:pt x="66" y="310"/>
                  </a:lnTo>
                  <a:lnTo>
                    <a:pt x="66" y="312"/>
                  </a:lnTo>
                  <a:lnTo>
                    <a:pt x="66" y="315"/>
                  </a:lnTo>
                  <a:lnTo>
                    <a:pt x="68" y="317"/>
                  </a:lnTo>
                  <a:lnTo>
                    <a:pt x="68" y="317"/>
                  </a:lnTo>
                  <a:lnTo>
                    <a:pt x="68" y="320"/>
                  </a:lnTo>
                  <a:lnTo>
                    <a:pt x="68" y="322"/>
                  </a:lnTo>
                  <a:lnTo>
                    <a:pt x="68" y="322"/>
                  </a:lnTo>
                  <a:lnTo>
                    <a:pt x="68" y="322"/>
                  </a:lnTo>
                  <a:lnTo>
                    <a:pt x="68" y="322"/>
                  </a:lnTo>
                  <a:lnTo>
                    <a:pt x="68" y="324"/>
                  </a:lnTo>
                  <a:lnTo>
                    <a:pt x="66" y="327"/>
                  </a:lnTo>
                  <a:lnTo>
                    <a:pt x="66" y="329"/>
                  </a:lnTo>
                  <a:lnTo>
                    <a:pt x="66" y="331"/>
                  </a:lnTo>
                  <a:lnTo>
                    <a:pt x="66" y="336"/>
                  </a:lnTo>
                  <a:lnTo>
                    <a:pt x="66" y="338"/>
                  </a:lnTo>
                  <a:lnTo>
                    <a:pt x="63" y="338"/>
                  </a:lnTo>
                  <a:lnTo>
                    <a:pt x="63" y="336"/>
                  </a:lnTo>
                  <a:lnTo>
                    <a:pt x="61" y="338"/>
                  </a:lnTo>
                  <a:lnTo>
                    <a:pt x="61" y="341"/>
                  </a:lnTo>
                  <a:lnTo>
                    <a:pt x="63" y="346"/>
                  </a:lnTo>
                  <a:lnTo>
                    <a:pt x="66" y="348"/>
                  </a:lnTo>
                  <a:lnTo>
                    <a:pt x="61" y="350"/>
                  </a:lnTo>
                  <a:lnTo>
                    <a:pt x="59" y="353"/>
                  </a:lnTo>
                  <a:lnTo>
                    <a:pt x="56" y="355"/>
                  </a:lnTo>
                  <a:lnTo>
                    <a:pt x="54" y="357"/>
                  </a:lnTo>
                  <a:lnTo>
                    <a:pt x="52" y="362"/>
                  </a:lnTo>
                  <a:lnTo>
                    <a:pt x="54" y="362"/>
                  </a:lnTo>
                  <a:lnTo>
                    <a:pt x="54" y="362"/>
                  </a:lnTo>
                  <a:lnTo>
                    <a:pt x="56" y="362"/>
                  </a:lnTo>
                  <a:lnTo>
                    <a:pt x="56" y="364"/>
                  </a:lnTo>
                  <a:lnTo>
                    <a:pt x="56" y="364"/>
                  </a:lnTo>
                  <a:lnTo>
                    <a:pt x="56" y="364"/>
                  </a:lnTo>
                  <a:lnTo>
                    <a:pt x="56" y="364"/>
                  </a:lnTo>
                  <a:lnTo>
                    <a:pt x="56" y="364"/>
                  </a:lnTo>
                  <a:lnTo>
                    <a:pt x="56" y="367"/>
                  </a:lnTo>
                  <a:lnTo>
                    <a:pt x="56" y="367"/>
                  </a:lnTo>
                  <a:lnTo>
                    <a:pt x="56" y="369"/>
                  </a:lnTo>
                  <a:lnTo>
                    <a:pt x="56" y="369"/>
                  </a:lnTo>
                  <a:lnTo>
                    <a:pt x="56" y="369"/>
                  </a:lnTo>
                  <a:lnTo>
                    <a:pt x="59" y="372"/>
                  </a:lnTo>
                  <a:lnTo>
                    <a:pt x="59" y="372"/>
                  </a:lnTo>
                  <a:lnTo>
                    <a:pt x="59" y="372"/>
                  </a:lnTo>
                  <a:lnTo>
                    <a:pt x="61" y="374"/>
                  </a:lnTo>
                  <a:lnTo>
                    <a:pt x="61" y="376"/>
                  </a:lnTo>
                  <a:lnTo>
                    <a:pt x="63" y="379"/>
                  </a:lnTo>
                  <a:lnTo>
                    <a:pt x="63" y="381"/>
                  </a:lnTo>
                  <a:lnTo>
                    <a:pt x="63" y="381"/>
                  </a:lnTo>
                  <a:lnTo>
                    <a:pt x="63" y="383"/>
                  </a:lnTo>
                  <a:lnTo>
                    <a:pt x="63" y="383"/>
                  </a:lnTo>
                  <a:lnTo>
                    <a:pt x="63" y="383"/>
                  </a:lnTo>
                  <a:lnTo>
                    <a:pt x="59" y="383"/>
                  </a:lnTo>
                  <a:lnTo>
                    <a:pt x="56" y="383"/>
                  </a:lnTo>
                  <a:lnTo>
                    <a:pt x="52" y="383"/>
                  </a:lnTo>
                  <a:lnTo>
                    <a:pt x="49" y="383"/>
                  </a:lnTo>
                  <a:lnTo>
                    <a:pt x="49" y="386"/>
                  </a:lnTo>
                  <a:lnTo>
                    <a:pt x="49" y="386"/>
                  </a:lnTo>
                  <a:lnTo>
                    <a:pt x="49" y="388"/>
                  </a:lnTo>
                  <a:lnTo>
                    <a:pt x="52" y="391"/>
                  </a:lnTo>
                  <a:lnTo>
                    <a:pt x="52" y="393"/>
                  </a:lnTo>
                  <a:lnTo>
                    <a:pt x="52" y="395"/>
                  </a:lnTo>
                  <a:lnTo>
                    <a:pt x="52" y="398"/>
                  </a:lnTo>
                  <a:lnTo>
                    <a:pt x="54" y="400"/>
                  </a:lnTo>
                  <a:lnTo>
                    <a:pt x="54" y="400"/>
                  </a:lnTo>
                  <a:lnTo>
                    <a:pt x="54" y="402"/>
                  </a:lnTo>
                  <a:lnTo>
                    <a:pt x="54" y="402"/>
                  </a:lnTo>
                  <a:lnTo>
                    <a:pt x="54" y="402"/>
                  </a:lnTo>
                  <a:lnTo>
                    <a:pt x="56" y="405"/>
                  </a:lnTo>
                  <a:lnTo>
                    <a:pt x="56" y="409"/>
                  </a:lnTo>
                  <a:lnTo>
                    <a:pt x="59" y="414"/>
                  </a:lnTo>
                  <a:lnTo>
                    <a:pt x="59" y="419"/>
                  </a:lnTo>
                  <a:lnTo>
                    <a:pt x="61" y="421"/>
                  </a:lnTo>
                  <a:lnTo>
                    <a:pt x="61" y="424"/>
                  </a:lnTo>
                  <a:lnTo>
                    <a:pt x="61" y="428"/>
                  </a:lnTo>
                  <a:lnTo>
                    <a:pt x="61" y="431"/>
                  </a:lnTo>
                  <a:lnTo>
                    <a:pt x="59" y="431"/>
                  </a:lnTo>
                  <a:lnTo>
                    <a:pt x="54" y="428"/>
                  </a:lnTo>
                  <a:lnTo>
                    <a:pt x="52" y="426"/>
                  </a:lnTo>
                  <a:lnTo>
                    <a:pt x="49" y="424"/>
                  </a:lnTo>
                  <a:lnTo>
                    <a:pt x="47" y="421"/>
                  </a:lnTo>
                  <a:lnTo>
                    <a:pt x="42" y="419"/>
                  </a:lnTo>
                  <a:lnTo>
                    <a:pt x="40" y="419"/>
                  </a:lnTo>
                  <a:lnTo>
                    <a:pt x="37" y="419"/>
                  </a:lnTo>
                  <a:lnTo>
                    <a:pt x="35" y="419"/>
                  </a:lnTo>
                  <a:lnTo>
                    <a:pt x="33" y="419"/>
                  </a:lnTo>
                  <a:lnTo>
                    <a:pt x="30" y="419"/>
                  </a:lnTo>
                  <a:lnTo>
                    <a:pt x="28" y="421"/>
                  </a:lnTo>
                  <a:lnTo>
                    <a:pt x="26" y="421"/>
                  </a:lnTo>
                  <a:lnTo>
                    <a:pt x="26" y="424"/>
                  </a:lnTo>
                  <a:lnTo>
                    <a:pt x="23" y="426"/>
                  </a:lnTo>
                  <a:lnTo>
                    <a:pt x="21" y="426"/>
                  </a:lnTo>
                  <a:lnTo>
                    <a:pt x="21" y="426"/>
                  </a:lnTo>
                  <a:lnTo>
                    <a:pt x="21" y="426"/>
                  </a:lnTo>
                  <a:lnTo>
                    <a:pt x="21" y="426"/>
                  </a:lnTo>
                  <a:lnTo>
                    <a:pt x="21" y="426"/>
                  </a:lnTo>
                  <a:lnTo>
                    <a:pt x="19" y="428"/>
                  </a:lnTo>
                  <a:lnTo>
                    <a:pt x="19" y="431"/>
                  </a:lnTo>
                  <a:lnTo>
                    <a:pt x="16" y="433"/>
                  </a:lnTo>
                  <a:lnTo>
                    <a:pt x="14" y="435"/>
                  </a:lnTo>
                  <a:lnTo>
                    <a:pt x="9" y="438"/>
                  </a:lnTo>
                  <a:lnTo>
                    <a:pt x="7" y="438"/>
                  </a:lnTo>
                  <a:lnTo>
                    <a:pt x="2" y="440"/>
                  </a:lnTo>
                  <a:lnTo>
                    <a:pt x="0" y="445"/>
                  </a:lnTo>
                  <a:lnTo>
                    <a:pt x="0" y="447"/>
                  </a:lnTo>
                  <a:lnTo>
                    <a:pt x="0" y="450"/>
                  </a:lnTo>
                  <a:lnTo>
                    <a:pt x="0" y="452"/>
                  </a:lnTo>
                  <a:lnTo>
                    <a:pt x="0" y="454"/>
                  </a:lnTo>
                  <a:lnTo>
                    <a:pt x="0" y="457"/>
                  </a:lnTo>
                  <a:lnTo>
                    <a:pt x="2" y="459"/>
                  </a:lnTo>
                  <a:lnTo>
                    <a:pt x="2" y="462"/>
                  </a:lnTo>
                  <a:lnTo>
                    <a:pt x="2" y="464"/>
                  </a:lnTo>
                  <a:lnTo>
                    <a:pt x="2" y="464"/>
                  </a:lnTo>
                  <a:lnTo>
                    <a:pt x="4" y="464"/>
                  </a:lnTo>
                  <a:lnTo>
                    <a:pt x="4" y="464"/>
                  </a:lnTo>
                  <a:lnTo>
                    <a:pt x="7" y="464"/>
                  </a:lnTo>
                  <a:lnTo>
                    <a:pt x="7" y="466"/>
                  </a:lnTo>
                  <a:lnTo>
                    <a:pt x="7" y="469"/>
                  </a:lnTo>
                  <a:lnTo>
                    <a:pt x="7" y="469"/>
                  </a:lnTo>
                  <a:lnTo>
                    <a:pt x="9" y="471"/>
                  </a:lnTo>
                  <a:lnTo>
                    <a:pt x="11" y="473"/>
                  </a:lnTo>
                  <a:lnTo>
                    <a:pt x="14" y="471"/>
                  </a:lnTo>
                  <a:lnTo>
                    <a:pt x="16" y="471"/>
                  </a:lnTo>
                  <a:lnTo>
                    <a:pt x="19" y="471"/>
                  </a:lnTo>
                  <a:lnTo>
                    <a:pt x="19" y="476"/>
                  </a:lnTo>
                  <a:lnTo>
                    <a:pt x="19" y="478"/>
                  </a:lnTo>
                  <a:lnTo>
                    <a:pt x="21" y="480"/>
                  </a:lnTo>
                  <a:lnTo>
                    <a:pt x="23" y="483"/>
                  </a:lnTo>
                  <a:lnTo>
                    <a:pt x="26" y="483"/>
                  </a:lnTo>
                  <a:lnTo>
                    <a:pt x="30" y="483"/>
                  </a:lnTo>
                  <a:lnTo>
                    <a:pt x="35" y="485"/>
                  </a:lnTo>
                  <a:lnTo>
                    <a:pt x="35" y="485"/>
                  </a:lnTo>
                  <a:lnTo>
                    <a:pt x="37" y="495"/>
                  </a:lnTo>
                  <a:lnTo>
                    <a:pt x="42" y="499"/>
                  </a:lnTo>
                  <a:lnTo>
                    <a:pt x="49" y="504"/>
                  </a:lnTo>
                  <a:lnTo>
                    <a:pt x="56" y="509"/>
                  </a:lnTo>
                  <a:lnTo>
                    <a:pt x="61" y="509"/>
                  </a:lnTo>
                  <a:lnTo>
                    <a:pt x="63" y="509"/>
                  </a:lnTo>
                  <a:lnTo>
                    <a:pt x="68" y="511"/>
                  </a:lnTo>
                  <a:lnTo>
                    <a:pt x="71" y="511"/>
                  </a:lnTo>
                  <a:lnTo>
                    <a:pt x="73" y="511"/>
                  </a:lnTo>
                  <a:lnTo>
                    <a:pt x="73" y="514"/>
                  </a:lnTo>
                  <a:lnTo>
                    <a:pt x="75" y="514"/>
                  </a:lnTo>
                  <a:lnTo>
                    <a:pt x="78" y="514"/>
                  </a:lnTo>
                  <a:lnTo>
                    <a:pt x="82" y="514"/>
                  </a:lnTo>
                  <a:lnTo>
                    <a:pt x="87" y="516"/>
                  </a:lnTo>
                  <a:lnTo>
                    <a:pt x="94" y="514"/>
                  </a:lnTo>
                  <a:lnTo>
                    <a:pt x="99" y="514"/>
                  </a:lnTo>
                  <a:lnTo>
                    <a:pt x="101" y="514"/>
                  </a:lnTo>
                  <a:lnTo>
                    <a:pt x="104" y="514"/>
                  </a:lnTo>
                  <a:lnTo>
                    <a:pt x="106" y="514"/>
                  </a:lnTo>
                  <a:lnTo>
                    <a:pt x="108" y="516"/>
                  </a:lnTo>
                  <a:lnTo>
                    <a:pt x="111" y="518"/>
                  </a:lnTo>
                  <a:lnTo>
                    <a:pt x="113" y="521"/>
                  </a:lnTo>
                  <a:lnTo>
                    <a:pt x="115" y="523"/>
                  </a:lnTo>
                  <a:lnTo>
                    <a:pt x="118" y="525"/>
                  </a:lnTo>
                  <a:lnTo>
                    <a:pt x="118" y="525"/>
                  </a:lnTo>
                  <a:lnTo>
                    <a:pt x="120" y="523"/>
                  </a:lnTo>
                  <a:lnTo>
                    <a:pt x="120" y="523"/>
                  </a:lnTo>
                  <a:lnTo>
                    <a:pt x="123" y="523"/>
                  </a:lnTo>
                  <a:lnTo>
                    <a:pt x="123" y="521"/>
                  </a:lnTo>
                  <a:lnTo>
                    <a:pt x="123" y="521"/>
                  </a:lnTo>
                  <a:lnTo>
                    <a:pt x="123" y="521"/>
                  </a:lnTo>
                  <a:lnTo>
                    <a:pt x="125" y="521"/>
                  </a:lnTo>
                  <a:lnTo>
                    <a:pt x="125" y="521"/>
                  </a:lnTo>
                  <a:lnTo>
                    <a:pt x="127" y="521"/>
                  </a:lnTo>
                  <a:lnTo>
                    <a:pt x="127" y="521"/>
                  </a:lnTo>
                  <a:lnTo>
                    <a:pt x="130" y="523"/>
                  </a:lnTo>
                  <a:lnTo>
                    <a:pt x="137" y="521"/>
                  </a:lnTo>
                  <a:lnTo>
                    <a:pt x="141" y="516"/>
                  </a:lnTo>
                  <a:lnTo>
                    <a:pt x="144" y="511"/>
                  </a:lnTo>
                  <a:lnTo>
                    <a:pt x="146" y="504"/>
                  </a:lnTo>
                  <a:lnTo>
                    <a:pt x="149" y="504"/>
                  </a:lnTo>
                  <a:lnTo>
                    <a:pt x="149" y="502"/>
                  </a:lnTo>
                  <a:lnTo>
                    <a:pt x="151" y="502"/>
                  </a:lnTo>
                  <a:lnTo>
                    <a:pt x="153" y="502"/>
                  </a:lnTo>
                  <a:lnTo>
                    <a:pt x="156" y="502"/>
                  </a:lnTo>
                  <a:lnTo>
                    <a:pt x="158" y="502"/>
                  </a:lnTo>
                  <a:lnTo>
                    <a:pt x="158" y="502"/>
                  </a:lnTo>
                  <a:lnTo>
                    <a:pt x="160" y="502"/>
                  </a:lnTo>
                  <a:lnTo>
                    <a:pt x="163" y="502"/>
                  </a:lnTo>
                  <a:lnTo>
                    <a:pt x="165" y="502"/>
                  </a:lnTo>
                  <a:lnTo>
                    <a:pt x="172" y="502"/>
                  </a:lnTo>
                  <a:lnTo>
                    <a:pt x="172" y="502"/>
                  </a:lnTo>
                  <a:lnTo>
                    <a:pt x="175" y="502"/>
                  </a:lnTo>
                  <a:lnTo>
                    <a:pt x="177" y="502"/>
                  </a:lnTo>
                  <a:lnTo>
                    <a:pt x="177" y="502"/>
                  </a:lnTo>
                  <a:lnTo>
                    <a:pt x="179" y="502"/>
                  </a:lnTo>
                  <a:lnTo>
                    <a:pt x="182" y="502"/>
                  </a:lnTo>
                  <a:lnTo>
                    <a:pt x="182" y="502"/>
                  </a:lnTo>
                  <a:lnTo>
                    <a:pt x="184" y="502"/>
                  </a:lnTo>
                  <a:lnTo>
                    <a:pt x="186" y="499"/>
                  </a:lnTo>
                  <a:lnTo>
                    <a:pt x="189" y="499"/>
                  </a:lnTo>
                  <a:lnTo>
                    <a:pt x="189" y="499"/>
                  </a:lnTo>
                  <a:lnTo>
                    <a:pt x="191" y="499"/>
                  </a:lnTo>
                  <a:lnTo>
                    <a:pt x="194" y="502"/>
                  </a:lnTo>
                  <a:lnTo>
                    <a:pt x="194" y="504"/>
                  </a:lnTo>
                  <a:lnTo>
                    <a:pt x="194" y="506"/>
                  </a:lnTo>
                  <a:lnTo>
                    <a:pt x="194" y="509"/>
                  </a:lnTo>
                  <a:lnTo>
                    <a:pt x="194" y="511"/>
                  </a:lnTo>
                  <a:lnTo>
                    <a:pt x="194" y="511"/>
                  </a:lnTo>
                  <a:lnTo>
                    <a:pt x="194" y="514"/>
                  </a:lnTo>
                  <a:lnTo>
                    <a:pt x="196" y="514"/>
                  </a:lnTo>
                  <a:lnTo>
                    <a:pt x="196" y="518"/>
                  </a:lnTo>
                  <a:lnTo>
                    <a:pt x="196" y="521"/>
                  </a:lnTo>
                  <a:lnTo>
                    <a:pt x="198" y="521"/>
                  </a:lnTo>
                  <a:lnTo>
                    <a:pt x="201" y="521"/>
                  </a:lnTo>
                  <a:lnTo>
                    <a:pt x="203" y="521"/>
                  </a:lnTo>
                  <a:lnTo>
                    <a:pt x="205" y="518"/>
                  </a:lnTo>
                  <a:lnTo>
                    <a:pt x="208" y="518"/>
                  </a:lnTo>
                  <a:lnTo>
                    <a:pt x="210" y="518"/>
                  </a:lnTo>
                  <a:lnTo>
                    <a:pt x="212" y="516"/>
                  </a:lnTo>
                  <a:lnTo>
                    <a:pt x="212" y="516"/>
                  </a:lnTo>
                  <a:lnTo>
                    <a:pt x="215" y="514"/>
                  </a:lnTo>
                  <a:lnTo>
                    <a:pt x="217" y="511"/>
                  </a:lnTo>
                  <a:lnTo>
                    <a:pt x="220" y="511"/>
                  </a:lnTo>
                  <a:lnTo>
                    <a:pt x="220" y="509"/>
                  </a:lnTo>
                  <a:lnTo>
                    <a:pt x="222" y="506"/>
                  </a:lnTo>
                  <a:lnTo>
                    <a:pt x="222" y="504"/>
                  </a:lnTo>
                  <a:lnTo>
                    <a:pt x="222" y="504"/>
                  </a:lnTo>
                  <a:lnTo>
                    <a:pt x="222" y="502"/>
                  </a:lnTo>
                  <a:lnTo>
                    <a:pt x="222" y="499"/>
                  </a:lnTo>
                  <a:lnTo>
                    <a:pt x="222" y="499"/>
                  </a:lnTo>
                  <a:lnTo>
                    <a:pt x="220" y="497"/>
                  </a:lnTo>
                  <a:lnTo>
                    <a:pt x="220" y="495"/>
                  </a:lnTo>
                  <a:lnTo>
                    <a:pt x="217" y="492"/>
                  </a:lnTo>
                  <a:lnTo>
                    <a:pt x="215" y="490"/>
                  </a:lnTo>
                  <a:lnTo>
                    <a:pt x="215" y="490"/>
                  </a:lnTo>
                  <a:lnTo>
                    <a:pt x="215" y="490"/>
                  </a:lnTo>
                  <a:lnTo>
                    <a:pt x="212" y="490"/>
                  </a:lnTo>
                  <a:lnTo>
                    <a:pt x="212" y="490"/>
                  </a:lnTo>
                  <a:lnTo>
                    <a:pt x="210" y="488"/>
                  </a:lnTo>
                  <a:lnTo>
                    <a:pt x="208" y="485"/>
                  </a:lnTo>
                  <a:lnTo>
                    <a:pt x="208" y="483"/>
                  </a:lnTo>
                  <a:lnTo>
                    <a:pt x="208" y="478"/>
                  </a:lnTo>
                  <a:lnTo>
                    <a:pt x="210" y="476"/>
                  </a:lnTo>
                  <a:lnTo>
                    <a:pt x="212" y="473"/>
                  </a:lnTo>
                  <a:lnTo>
                    <a:pt x="212" y="473"/>
                  </a:lnTo>
                  <a:lnTo>
                    <a:pt x="215" y="471"/>
                  </a:lnTo>
                  <a:lnTo>
                    <a:pt x="215" y="466"/>
                  </a:lnTo>
                  <a:lnTo>
                    <a:pt x="217" y="464"/>
                  </a:lnTo>
                  <a:lnTo>
                    <a:pt x="220" y="462"/>
                  </a:lnTo>
                  <a:lnTo>
                    <a:pt x="220" y="459"/>
                  </a:lnTo>
                  <a:lnTo>
                    <a:pt x="222" y="457"/>
                  </a:lnTo>
                  <a:lnTo>
                    <a:pt x="224" y="452"/>
                  </a:lnTo>
                  <a:lnTo>
                    <a:pt x="227" y="450"/>
                  </a:lnTo>
                  <a:lnTo>
                    <a:pt x="229" y="450"/>
                  </a:lnTo>
                  <a:lnTo>
                    <a:pt x="234" y="450"/>
                  </a:lnTo>
                  <a:lnTo>
                    <a:pt x="238" y="445"/>
                  </a:lnTo>
                  <a:lnTo>
                    <a:pt x="243" y="443"/>
                  </a:lnTo>
                  <a:lnTo>
                    <a:pt x="243" y="450"/>
                  </a:lnTo>
                  <a:lnTo>
                    <a:pt x="243" y="454"/>
                  </a:lnTo>
                  <a:lnTo>
                    <a:pt x="238" y="462"/>
                  </a:lnTo>
                  <a:lnTo>
                    <a:pt x="238" y="471"/>
                  </a:lnTo>
                  <a:lnTo>
                    <a:pt x="238" y="476"/>
                  </a:lnTo>
                  <a:lnTo>
                    <a:pt x="241" y="478"/>
                  </a:lnTo>
                  <a:lnTo>
                    <a:pt x="243" y="480"/>
                  </a:lnTo>
                  <a:lnTo>
                    <a:pt x="246" y="483"/>
                  </a:lnTo>
                  <a:lnTo>
                    <a:pt x="248" y="483"/>
                  </a:lnTo>
                  <a:lnTo>
                    <a:pt x="250" y="485"/>
                  </a:lnTo>
                  <a:lnTo>
                    <a:pt x="250" y="485"/>
                  </a:lnTo>
                  <a:lnTo>
                    <a:pt x="253" y="485"/>
                  </a:lnTo>
                  <a:lnTo>
                    <a:pt x="255" y="488"/>
                  </a:lnTo>
                  <a:lnTo>
                    <a:pt x="255" y="490"/>
                  </a:lnTo>
                  <a:lnTo>
                    <a:pt x="255" y="492"/>
                  </a:lnTo>
                  <a:lnTo>
                    <a:pt x="255" y="495"/>
                  </a:lnTo>
                  <a:lnTo>
                    <a:pt x="257" y="497"/>
                  </a:lnTo>
                  <a:lnTo>
                    <a:pt x="257" y="499"/>
                  </a:lnTo>
                  <a:lnTo>
                    <a:pt x="260" y="502"/>
                  </a:lnTo>
                  <a:lnTo>
                    <a:pt x="260" y="504"/>
                  </a:lnTo>
                  <a:lnTo>
                    <a:pt x="262" y="504"/>
                  </a:lnTo>
                  <a:lnTo>
                    <a:pt x="262" y="506"/>
                  </a:lnTo>
                  <a:lnTo>
                    <a:pt x="264" y="509"/>
                  </a:lnTo>
                  <a:lnTo>
                    <a:pt x="267" y="509"/>
                  </a:lnTo>
                  <a:lnTo>
                    <a:pt x="269" y="509"/>
                  </a:lnTo>
                  <a:lnTo>
                    <a:pt x="272" y="509"/>
                  </a:lnTo>
                  <a:lnTo>
                    <a:pt x="274" y="509"/>
                  </a:lnTo>
                  <a:lnTo>
                    <a:pt x="276" y="506"/>
                  </a:lnTo>
                  <a:lnTo>
                    <a:pt x="276" y="504"/>
                  </a:lnTo>
                  <a:lnTo>
                    <a:pt x="281" y="495"/>
                  </a:lnTo>
                  <a:lnTo>
                    <a:pt x="286" y="488"/>
                  </a:lnTo>
                  <a:lnTo>
                    <a:pt x="293" y="480"/>
                  </a:lnTo>
                  <a:lnTo>
                    <a:pt x="302" y="476"/>
                  </a:lnTo>
                  <a:lnTo>
                    <a:pt x="302" y="476"/>
                  </a:lnTo>
                  <a:lnTo>
                    <a:pt x="305" y="476"/>
                  </a:lnTo>
                  <a:lnTo>
                    <a:pt x="305" y="476"/>
                  </a:lnTo>
                  <a:lnTo>
                    <a:pt x="305" y="476"/>
                  </a:lnTo>
                  <a:lnTo>
                    <a:pt x="307" y="476"/>
                  </a:lnTo>
                  <a:lnTo>
                    <a:pt x="312" y="476"/>
                  </a:lnTo>
                  <a:lnTo>
                    <a:pt x="314" y="476"/>
                  </a:lnTo>
                  <a:lnTo>
                    <a:pt x="319" y="476"/>
                  </a:lnTo>
                  <a:lnTo>
                    <a:pt x="321" y="478"/>
                  </a:lnTo>
                  <a:lnTo>
                    <a:pt x="324" y="478"/>
                  </a:lnTo>
                  <a:lnTo>
                    <a:pt x="326" y="480"/>
                  </a:lnTo>
                  <a:lnTo>
                    <a:pt x="331" y="480"/>
                  </a:lnTo>
                  <a:lnTo>
                    <a:pt x="331" y="480"/>
                  </a:lnTo>
                  <a:lnTo>
                    <a:pt x="331" y="480"/>
                  </a:lnTo>
                  <a:lnTo>
                    <a:pt x="331" y="480"/>
                  </a:lnTo>
                  <a:lnTo>
                    <a:pt x="338" y="483"/>
                  </a:lnTo>
                  <a:lnTo>
                    <a:pt x="343" y="485"/>
                  </a:lnTo>
                  <a:lnTo>
                    <a:pt x="347" y="485"/>
                  </a:lnTo>
                  <a:lnTo>
                    <a:pt x="352" y="480"/>
                  </a:lnTo>
                  <a:lnTo>
                    <a:pt x="354" y="478"/>
                  </a:lnTo>
                  <a:lnTo>
                    <a:pt x="354" y="478"/>
                  </a:lnTo>
                  <a:lnTo>
                    <a:pt x="354" y="476"/>
                  </a:lnTo>
                  <a:lnTo>
                    <a:pt x="357" y="476"/>
                  </a:lnTo>
                  <a:lnTo>
                    <a:pt x="357" y="476"/>
                  </a:lnTo>
                  <a:lnTo>
                    <a:pt x="357" y="476"/>
                  </a:lnTo>
                  <a:lnTo>
                    <a:pt x="357" y="473"/>
                  </a:lnTo>
                  <a:lnTo>
                    <a:pt x="357" y="473"/>
                  </a:lnTo>
                  <a:lnTo>
                    <a:pt x="357" y="473"/>
                  </a:lnTo>
                  <a:lnTo>
                    <a:pt x="357" y="471"/>
                  </a:lnTo>
                  <a:lnTo>
                    <a:pt x="359" y="471"/>
                  </a:lnTo>
                  <a:lnTo>
                    <a:pt x="359" y="471"/>
                  </a:lnTo>
                  <a:lnTo>
                    <a:pt x="359" y="469"/>
                  </a:lnTo>
                  <a:lnTo>
                    <a:pt x="361" y="469"/>
                  </a:lnTo>
                  <a:lnTo>
                    <a:pt x="361" y="469"/>
                  </a:lnTo>
                  <a:lnTo>
                    <a:pt x="364" y="466"/>
                  </a:lnTo>
                  <a:lnTo>
                    <a:pt x="364" y="466"/>
                  </a:lnTo>
                  <a:lnTo>
                    <a:pt x="364" y="466"/>
                  </a:lnTo>
                  <a:lnTo>
                    <a:pt x="364" y="464"/>
                  </a:lnTo>
                  <a:lnTo>
                    <a:pt x="364" y="464"/>
                  </a:lnTo>
                  <a:lnTo>
                    <a:pt x="366" y="462"/>
                  </a:lnTo>
                  <a:lnTo>
                    <a:pt x="371" y="462"/>
                  </a:lnTo>
                  <a:lnTo>
                    <a:pt x="373" y="462"/>
                  </a:lnTo>
                  <a:lnTo>
                    <a:pt x="376" y="459"/>
                  </a:lnTo>
                  <a:lnTo>
                    <a:pt x="376" y="459"/>
                  </a:lnTo>
                  <a:lnTo>
                    <a:pt x="378" y="459"/>
                  </a:lnTo>
                  <a:lnTo>
                    <a:pt x="378" y="459"/>
                  </a:lnTo>
                  <a:lnTo>
                    <a:pt x="380" y="457"/>
                  </a:lnTo>
                  <a:lnTo>
                    <a:pt x="383" y="457"/>
                  </a:lnTo>
                  <a:lnTo>
                    <a:pt x="385" y="452"/>
                  </a:lnTo>
                  <a:lnTo>
                    <a:pt x="387" y="450"/>
                  </a:lnTo>
                  <a:lnTo>
                    <a:pt x="387" y="445"/>
                  </a:lnTo>
                  <a:lnTo>
                    <a:pt x="390" y="443"/>
                  </a:lnTo>
                  <a:lnTo>
                    <a:pt x="392" y="440"/>
                  </a:lnTo>
                  <a:lnTo>
                    <a:pt x="392" y="435"/>
                  </a:lnTo>
                  <a:lnTo>
                    <a:pt x="392" y="433"/>
                  </a:lnTo>
                  <a:lnTo>
                    <a:pt x="392" y="431"/>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4" name="Freeform 17"/>
            <p:cNvSpPr>
              <a:spLocks/>
            </p:cNvSpPr>
            <p:nvPr/>
          </p:nvSpPr>
          <p:spPr bwMode="auto">
            <a:xfrm>
              <a:off x="7169151" y="4951413"/>
              <a:ext cx="1265238" cy="849313"/>
            </a:xfrm>
            <a:custGeom>
              <a:avLst/>
              <a:gdLst>
                <a:gd name="T0" fmla="*/ 653 w 797"/>
                <a:gd name="T1" fmla="*/ 263 h 535"/>
                <a:gd name="T2" fmla="*/ 608 w 797"/>
                <a:gd name="T3" fmla="*/ 241 h 535"/>
                <a:gd name="T4" fmla="*/ 568 w 797"/>
                <a:gd name="T5" fmla="*/ 201 h 535"/>
                <a:gd name="T6" fmla="*/ 573 w 797"/>
                <a:gd name="T7" fmla="*/ 175 h 535"/>
                <a:gd name="T8" fmla="*/ 558 w 797"/>
                <a:gd name="T9" fmla="*/ 170 h 535"/>
                <a:gd name="T10" fmla="*/ 528 w 797"/>
                <a:gd name="T11" fmla="*/ 189 h 535"/>
                <a:gd name="T12" fmla="*/ 506 w 797"/>
                <a:gd name="T13" fmla="*/ 203 h 535"/>
                <a:gd name="T14" fmla="*/ 478 w 797"/>
                <a:gd name="T15" fmla="*/ 206 h 535"/>
                <a:gd name="T16" fmla="*/ 454 w 797"/>
                <a:gd name="T17" fmla="*/ 151 h 535"/>
                <a:gd name="T18" fmla="*/ 457 w 797"/>
                <a:gd name="T19" fmla="*/ 97 h 535"/>
                <a:gd name="T20" fmla="*/ 436 w 797"/>
                <a:gd name="T21" fmla="*/ 92 h 535"/>
                <a:gd name="T22" fmla="*/ 407 w 797"/>
                <a:gd name="T23" fmla="*/ 94 h 535"/>
                <a:gd name="T24" fmla="*/ 393 w 797"/>
                <a:gd name="T25" fmla="*/ 68 h 535"/>
                <a:gd name="T26" fmla="*/ 362 w 797"/>
                <a:gd name="T27" fmla="*/ 21 h 535"/>
                <a:gd name="T28" fmla="*/ 327 w 797"/>
                <a:gd name="T29" fmla="*/ 26 h 535"/>
                <a:gd name="T30" fmla="*/ 303 w 797"/>
                <a:gd name="T31" fmla="*/ 66 h 535"/>
                <a:gd name="T32" fmla="*/ 282 w 797"/>
                <a:gd name="T33" fmla="*/ 80 h 535"/>
                <a:gd name="T34" fmla="*/ 272 w 797"/>
                <a:gd name="T35" fmla="*/ 92 h 535"/>
                <a:gd name="T36" fmla="*/ 232 w 797"/>
                <a:gd name="T37" fmla="*/ 90 h 535"/>
                <a:gd name="T38" fmla="*/ 190 w 797"/>
                <a:gd name="T39" fmla="*/ 123 h 535"/>
                <a:gd name="T40" fmla="*/ 171 w 797"/>
                <a:gd name="T41" fmla="*/ 99 h 535"/>
                <a:gd name="T42" fmla="*/ 152 w 797"/>
                <a:gd name="T43" fmla="*/ 64 h 535"/>
                <a:gd name="T44" fmla="*/ 126 w 797"/>
                <a:gd name="T45" fmla="*/ 97 h 535"/>
                <a:gd name="T46" fmla="*/ 140 w 797"/>
                <a:gd name="T47" fmla="*/ 118 h 535"/>
                <a:gd name="T48" fmla="*/ 116 w 797"/>
                <a:gd name="T49" fmla="*/ 135 h 535"/>
                <a:gd name="T50" fmla="*/ 104 w 797"/>
                <a:gd name="T51" fmla="*/ 113 h 535"/>
                <a:gd name="T52" fmla="*/ 76 w 797"/>
                <a:gd name="T53" fmla="*/ 116 h 535"/>
                <a:gd name="T54" fmla="*/ 43 w 797"/>
                <a:gd name="T55" fmla="*/ 135 h 535"/>
                <a:gd name="T56" fmla="*/ 33 w 797"/>
                <a:gd name="T57" fmla="*/ 158 h 535"/>
                <a:gd name="T58" fmla="*/ 33 w 797"/>
                <a:gd name="T59" fmla="*/ 194 h 535"/>
                <a:gd name="T60" fmla="*/ 38 w 797"/>
                <a:gd name="T61" fmla="*/ 210 h 535"/>
                <a:gd name="T62" fmla="*/ 38 w 797"/>
                <a:gd name="T63" fmla="*/ 239 h 535"/>
                <a:gd name="T64" fmla="*/ 71 w 797"/>
                <a:gd name="T65" fmla="*/ 260 h 535"/>
                <a:gd name="T66" fmla="*/ 93 w 797"/>
                <a:gd name="T67" fmla="*/ 305 h 535"/>
                <a:gd name="T68" fmla="*/ 81 w 797"/>
                <a:gd name="T69" fmla="*/ 338 h 535"/>
                <a:gd name="T70" fmla="*/ 62 w 797"/>
                <a:gd name="T71" fmla="*/ 350 h 535"/>
                <a:gd name="T72" fmla="*/ 48 w 797"/>
                <a:gd name="T73" fmla="*/ 374 h 535"/>
                <a:gd name="T74" fmla="*/ 15 w 797"/>
                <a:gd name="T75" fmla="*/ 409 h 535"/>
                <a:gd name="T76" fmla="*/ 62 w 797"/>
                <a:gd name="T77" fmla="*/ 435 h 535"/>
                <a:gd name="T78" fmla="*/ 81 w 797"/>
                <a:gd name="T79" fmla="*/ 440 h 535"/>
                <a:gd name="T80" fmla="*/ 130 w 797"/>
                <a:gd name="T81" fmla="*/ 476 h 535"/>
                <a:gd name="T82" fmla="*/ 230 w 797"/>
                <a:gd name="T83" fmla="*/ 487 h 535"/>
                <a:gd name="T84" fmla="*/ 341 w 797"/>
                <a:gd name="T85" fmla="*/ 535 h 535"/>
                <a:gd name="T86" fmla="*/ 414 w 797"/>
                <a:gd name="T87" fmla="*/ 518 h 535"/>
                <a:gd name="T88" fmla="*/ 466 w 797"/>
                <a:gd name="T89" fmla="*/ 497 h 535"/>
                <a:gd name="T90" fmla="*/ 521 w 797"/>
                <a:gd name="T91" fmla="*/ 478 h 535"/>
                <a:gd name="T92" fmla="*/ 556 w 797"/>
                <a:gd name="T93" fmla="*/ 452 h 535"/>
                <a:gd name="T94" fmla="*/ 585 w 797"/>
                <a:gd name="T95" fmla="*/ 440 h 535"/>
                <a:gd name="T96" fmla="*/ 622 w 797"/>
                <a:gd name="T97" fmla="*/ 431 h 535"/>
                <a:gd name="T98" fmla="*/ 594 w 797"/>
                <a:gd name="T99" fmla="*/ 426 h 535"/>
                <a:gd name="T100" fmla="*/ 637 w 797"/>
                <a:gd name="T101" fmla="*/ 402 h 535"/>
                <a:gd name="T102" fmla="*/ 646 w 797"/>
                <a:gd name="T103" fmla="*/ 421 h 535"/>
                <a:gd name="T104" fmla="*/ 665 w 797"/>
                <a:gd name="T105" fmla="*/ 412 h 535"/>
                <a:gd name="T106" fmla="*/ 672 w 797"/>
                <a:gd name="T107" fmla="*/ 440 h 535"/>
                <a:gd name="T108" fmla="*/ 745 w 797"/>
                <a:gd name="T109" fmla="*/ 449 h 535"/>
                <a:gd name="T110" fmla="*/ 705 w 797"/>
                <a:gd name="T111" fmla="*/ 433 h 535"/>
                <a:gd name="T112" fmla="*/ 717 w 797"/>
                <a:gd name="T113" fmla="*/ 428 h 535"/>
                <a:gd name="T114" fmla="*/ 764 w 797"/>
                <a:gd name="T115" fmla="*/ 442 h 535"/>
                <a:gd name="T116" fmla="*/ 755 w 797"/>
                <a:gd name="T117" fmla="*/ 383 h 535"/>
                <a:gd name="T118" fmla="*/ 778 w 797"/>
                <a:gd name="T119" fmla="*/ 326 h 535"/>
                <a:gd name="T120" fmla="*/ 797 w 797"/>
                <a:gd name="T121" fmla="*/ 29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535">
                  <a:moveTo>
                    <a:pt x="797" y="281"/>
                  </a:moveTo>
                  <a:lnTo>
                    <a:pt x="797" y="274"/>
                  </a:lnTo>
                  <a:lnTo>
                    <a:pt x="797" y="272"/>
                  </a:lnTo>
                  <a:lnTo>
                    <a:pt x="769" y="270"/>
                  </a:lnTo>
                  <a:lnTo>
                    <a:pt x="743" y="267"/>
                  </a:lnTo>
                  <a:lnTo>
                    <a:pt x="717" y="267"/>
                  </a:lnTo>
                  <a:lnTo>
                    <a:pt x="691" y="265"/>
                  </a:lnTo>
                  <a:lnTo>
                    <a:pt x="686" y="265"/>
                  </a:lnTo>
                  <a:lnTo>
                    <a:pt x="681" y="263"/>
                  </a:lnTo>
                  <a:lnTo>
                    <a:pt x="674" y="263"/>
                  </a:lnTo>
                  <a:lnTo>
                    <a:pt x="670" y="263"/>
                  </a:lnTo>
                  <a:lnTo>
                    <a:pt x="665" y="263"/>
                  </a:lnTo>
                  <a:lnTo>
                    <a:pt x="658" y="263"/>
                  </a:lnTo>
                  <a:lnTo>
                    <a:pt x="653" y="263"/>
                  </a:lnTo>
                  <a:lnTo>
                    <a:pt x="646" y="260"/>
                  </a:lnTo>
                  <a:lnTo>
                    <a:pt x="639" y="260"/>
                  </a:lnTo>
                  <a:lnTo>
                    <a:pt x="627" y="260"/>
                  </a:lnTo>
                  <a:lnTo>
                    <a:pt x="615" y="260"/>
                  </a:lnTo>
                  <a:lnTo>
                    <a:pt x="611" y="255"/>
                  </a:lnTo>
                  <a:lnTo>
                    <a:pt x="608" y="253"/>
                  </a:lnTo>
                  <a:lnTo>
                    <a:pt x="608" y="251"/>
                  </a:lnTo>
                  <a:lnTo>
                    <a:pt x="608" y="246"/>
                  </a:lnTo>
                  <a:lnTo>
                    <a:pt x="606" y="244"/>
                  </a:lnTo>
                  <a:lnTo>
                    <a:pt x="606" y="244"/>
                  </a:lnTo>
                  <a:lnTo>
                    <a:pt x="608" y="244"/>
                  </a:lnTo>
                  <a:lnTo>
                    <a:pt x="608" y="244"/>
                  </a:lnTo>
                  <a:lnTo>
                    <a:pt x="608" y="241"/>
                  </a:lnTo>
                  <a:lnTo>
                    <a:pt x="608" y="241"/>
                  </a:lnTo>
                  <a:lnTo>
                    <a:pt x="608" y="239"/>
                  </a:lnTo>
                  <a:lnTo>
                    <a:pt x="608" y="239"/>
                  </a:lnTo>
                  <a:lnTo>
                    <a:pt x="608" y="236"/>
                  </a:lnTo>
                  <a:lnTo>
                    <a:pt x="606" y="234"/>
                  </a:lnTo>
                  <a:lnTo>
                    <a:pt x="601" y="232"/>
                  </a:lnTo>
                  <a:lnTo>
                    <a:pt x="596" y="229"/>
                  </a:lnTo>
                  <a:lnTo>
                    <a:pt x="592" y="229"/>
                  </a:lnTo>
                  <a:lnTo>
                    <a:pt x="589" y="225"/>
                  </a:lnTo>
                  <a:lnTo>
                    <a:pt x="587" y="222"/>
                  </a:lnTo>
                  <a:lnTo>
                    <a:pt x="585" y="220"/>
                  </a:lnTo>
                  <a:lnTo>
                    <a:pt x="582" y="218"/>
                  </a:lnTo>
                  <a:lnTo>
                    <a:pt x="577" y="213"/>
                  </a:lnTo>
                  <a:lnTo>
                    <a:pt x="573" y="206"/>
                  </a:lnTo>
                  <a:lnTo>
                    <a:pt x="568" y="201"/>
                  </a:lnTo>
                  <a:lnTo>
                    <a:pt x="561" y="194"/>
                  </a:lnTo>
                  <a:lnTo>
                    <a:pt x="563" y="192"/>
                  </a:lnTo>
                  <a:lnTo>
                    <a:pt x="563" y="189"/>
                  </a:lnTo>
                  <a:lnTo>
                    <a:pt x="563" y="189"/>
                  </a:lnTo>
                  <a:lnTo>
                    <a:pt x="563" y="187"/>
                  </a:lnTo>
                  <a:lnTo>
                    <a:pt x="566" y="184"/>
                  </a:lnTo>
                  <a:lnTo>
                    <a:pt x="568" y="184"/>
                  </a:lnTo>
                  <a:lnTo>
                    <a:pt x="568" y="184"/>
                  </a:lnTo>
                  <a:lnTo>
                    <a:pt x="570" y="182"/>
                  </a:lnTo>
                  <a:lnTo>
                    <a:pt x="570" y="182"/>
                  </a:lnTo>
                  <a:lnTo>
                    <a:pt x="570" y="180"/>
                  </a:lnTo>
                  <a:lnTo>
                    <a:pt x="570" y="177"/>
                  </a:lnTo>
                  <a:lnTo>
                    <a:pt x="570" y="177"/>
                  </a:lnTo>
                  <a:lnTo>
                    <a:pt x="573" y="175"/>
                  </a:lnTo>
                  <a:lnTo>
                    <a:pt x="573" y="173"/>
                  </a:lnTo>
                  <a:lnTo>
                    <a:pt x="570" y="170"/>
                  </a:lnTo>
                  <a:lnTo>
                    <a:pt x="570" y="168"/>
                  </a:lnTo>
                  <a:lnTo>
                    <a:pt x="568" y="168"/>
                  </a:lnTo>
                  <a:lnTo>
                    <a:pt x="568" y="168"/>
                  </a:lnTo>
                  <a:lnTo>
                    <a:pt x="566" y="168"/>
                  </a:lnTo>
                  <a:lnTo>
                    <a:pt x="563" y="168"/>
                  </a:lnTo>
                  <a:lnTo>
                    <a:pt x="563" y="170"/>
                  </a:lnTo>
                  <a:lnTo>
                    <a:pt x="563" y="170"/>
                  </a:lnTo>
                  <a:lnTo>
                    <a:pt x="566" y="173"/>
                  </a:lnTo>
                  <a:lnTo>
                    <a:pt x="563" y="173"/>
                  </a:lnTo>
                  <a:lnTo>
                    <a:pt x="561" y="173"/>
                  </a:lnTo>
                  <a:lnTo>
                    <a:pt x="561" y="170"/>
                  </a:lnTo>
                  <a:lnTo>
                    <a:pt x="558" y="170"/>
                  </a:lnTo>
                  <a:lnTo>
                    <a:pt x="556" y="173"/>
                  </a:lnTo>
                  <a:lnTo>
                    <a:pt x="554" y="175"/>
                  </a:lnTo>
                  <a:lnTo>
                    <a:pt x="554" y="177"/>
                  </a:lnTo>
                  <a:lnTo>
                    <a:pt x="549" y="180"/>
                  </a:lnTo>
                  <a:lnTo>
                    <a:pt x="544" y="180"/>
                  </a:lnTo>
                  <a:lnTo>
                    <a:pt x="544" y="182"/>
                  </a:lnTo>
                  <a:lnTo>
                    <a:pt x="544" y="182"/>
                  </a:lnTo>
                  <a:lnTo>
                    <a:pt x="542" y="182"/>
                  </a:lnTo>
                  <a:lnTo>
                    <a:pt x="542" y="184"/>
                  </a:lnTo>
                  <a:lnTo>
                    <a:pt x="540" y="184"/>
                  </a:lnTo>
                  <a:lnTo>
                    <a:pt x="535" y="184"/>
                  </a:lnTo>
                  <a:lnTo>
                    <a:pt x="532" y="184"/>
                  </a:lnTo>
                  <a:lnTo>
                    <a:pt x="528" y="187"/>
                  </a:lnTo>
                  <a:lnTo>
                    <a:pt x="528" y="189"/>
                  </a:lnTo>
                  <a:lnTo>
                    <a:pt x="525" y="192"/>
                  </a:lnTo>
                  <a:lnTo>
                    <a:pt x="523" y="194"/>
                  </a:lnTo>
                  <a:lnTo>
                    <a:pt x="521" y="194"/>
                  </a:lnTo>
                  <a:lnTo>
                    <a:pt x="521" y="194"/>
                  </a:lnTo>
                  <a:lnTo>
                    <a:pt x="516" y="196"/>
                  </a:lnTo>
                  <a:lnTo>
                    <a:pt x="514" y="196"/>
                  </a:lnTo>
                  <a:lnTo>
                    <a:pt x="511" y="199"/>
                  </a:lnTo>
                  <a:lnTo>
                    <a:pt x="511" y="199"/>
                  </a:lnTo>
                  <a:lnTo>
                    <a:pt x="511" y="199"/>
                  </a:lnTo>
                  <a:lnTo>
                    <a:pt x="509" y="201"/>
                  </a:lnTo>
                  <a:lnTo>
                    <a:pt x="511" y="201"/>
                  </a:lnTo>
                  <a:lnTo>
                    <a:pt x="509" y="203"/>
                  </a:lnTo>
                  <a:lnTo>
                    <a:pt x="509" y="203"/>
                  </a:lnTo>
                  <a:lnTo>
                    <a:pt x="506" y="203"/>
                  </a:lnTo>
                  <a:lnTo>
                    <a:pt x="504" y="203"/>
                  </a:lnTo>
                  <a:lnTo>
                    <a:pt x="504" y="206"/>
                  </a:lnTo>
                  <a:lnTo>
                    <a:pt x="502" y="206"/>
                  </a:lnTo>
                  <a:lnTo>
                    <a:pt x="499" y="206"/>
                  </a:lnTo>
                  <a:lnTo>
                    <a:pt x="497" y="203"/>
                  </a:lnTo>
                  <a:lnTo>
                    <a:pt x="492" y="203"/>
                  </a:lnTo>
                  <a:lnTo>
                    <a:pt x="490" y="206"/>
                  </a:lnTo>
                  <a:lnTo>
                    <a:pt x="488" y="208"/>
                  </a:lnTo>
                  <a:lnTo>
                    <a:pt x="483" y="208"/>
                  </a:lnTo>
                  <a:lnTo>
                    <a:pt x="483" y="208"/>
                  </a:lnTo>
                  <a:lnTo>
                    <a:pt x="480" y="208"/>
                  </a:lnTo>
                  <a:lnTo>
                    <a:pt x="480" y="208"/>
                  </a:lnTo>
                  <a:lnTo>
                    <a:pt x="480" y="208"/>
                  </a:lnTo>
                  <a:lnTo>
                    <a:pt x="478" y="206"/>
                  </a:lnTo>
                  <a:lnTo>
                    <a:pt x="473" y="206"/>
                  </a:lnTo>
                  <a:lnTo>
                    <a:pt x="471" y="206"/>
                  </a:lnTo>
                  <a:lnTo>
                    <a:pt x="469" y="203"/>
                  </a:lnTo>
                  <a:lnTo>
                    <a:pt x="466" y="196"/>
                  </a:lnTo>
                  <a:lnTo>
                    <a:pt x="462" y="189"/>
                  </a:lnTo>
                  <a:lnTo>
                    <a:pt x="459" y="182"/>
                  </a:lnTo>
                  <a:lnTo>
                    <a:pt x="454" y="173"/>
                  </a:lnTo>
                  <a:lnTo>
                    <a:pt x="452" y="168"/>
                  </a:lnTo>
                  <a:lnTo>
                    <a:pt x="450" y="163"/>
                  </a:lnTo>
                  <a:lnTo>
                    <a:pt x="450" y="158"/>
                  </a:lnTo>
                  <a:lnTo>
                    <a:pt x="452" y="154"/>
                  </a:lnTo>
                  <a:lnTo>
                    <a:pt x="452" y="151"/>
                  </a:lnTo>
                  <a:lnTo>
                    <a:pt x="452" y="151"/>
                  </a:lnTo>
                  <a:lnTo>
                    <a:pt x="454" y="151"/>
                  </a:lnTo>
                  <a:lnTo>
                    <a:pt x="454" y="149"/>
                  </a:lnTo>
                  <a:lnTo>
                    <a:pt x="459" y="144"/>
                  </a:lnTo>
                  <a:lnTo>
                    <a:pt x="466" y="137"/>
                  </a:lnTo>
                  <a:lnTo>
                    <a:pt x="471" y="130"/>
                  </a:lnTo>
                  <a:lnTo>
                    <a:pt x="473" y="120"/>
                  </a:lnTo>
                  <a:lnTo>
                    <a:pt x="471" y="116"/>
                  </a:lnTo>
                  <a:lnTo>
                    <a:pt x="469" y="109"/>
                  </a:lnTo>
                  <a:lnTo>
                    <a:pt x="466" y="104"/>
                  </a:lnTo>
                  <a:lnTo>
                    <a:pt x="462" y="99"/>
                  </a:lnTo>
                  <a:lnTo>
                    <a:pt x="462" y="97"/>
                  </a:lnTo>
                  <a:lnTo>
                    <a:pt x="459" y="97"/>
                  </a:lnTo>
                  <a:lnTo>
                    <a:pt x="459" y="97"/>
                  </a:lnTo>
                  <a:lnTo>
                    <a:pt x="457" y="97"/>
                  </a:lnTo>
                  <a:lnTo>
                    <a:pt x="457" y="97"/>
                  </a:lnTo>
                  <a:lnTo>
                    <a:pt x="454" y="94"/>
                  </a:lnTo>
                  <a:lnTo>
                    <a:pt x="452" y="94"/>
                  </a:lnTo>
                  <a:lnTo>
                    <a:pt x="452" y="94"/>
                  </a:lnTo>
                  <a:lnTo>
                    <a:pt x="450" y="94"/>
                  </a:lnTo>
                  <a:lnTo>
                    <a:pt x="447" y="94"/>
                  </a:lnTo>
                  <a:lnTo>
                    <a:pt x="445" y="92"/>
                  </a:lnTo>
                  <a:lnTo>
                    <a:pt x="445" y="92"/>
                  </a:lnTo>
                  <a:lnTo>
                    <a:pt x="443" y="90"/>
                  </a:lnTo>
                  <a:lnTo>
                    <a:pt x="440" y="90"/>
                  </a:lnTo>
                  <a:lnTo>
                    <a:pt x="438" y="90"/>
                  </a:lnTo>
                  <a:lnTo>
                    <a:pt x="438" y="92"/>
                  </a:lnTo>
                  <a:lnTo>
                    <a:pt x="438" y="92"/>
                  </a:lnTo>
                  <a:lnTo>
                    <a:pt x="436" y="92"/>
                  </a:lnTo>
                  <a:lnTo>
                    <a:pt x="436" y="92"/>
                  </a:lnTo>
                  <a:lnTo>
                    <a:pt x="436" y="92"/>
                  </a:lnTo>
                  <a:lnTo>
                    <a:pt x="433" y="92"/>
                  </a:lnTo>
                  <a:lnTo>
                    <a:pt x="431" y="92"/>
                  </a:lnTo>
                  <a:lnTo>
                    <a:pt x="428" y="92"/>
                  </a:lnTo>
                  <a:lnTo>
                    <a:pt x="426" y="90"/>
                  </a:lnTo>
                  <a:lnTo>
                    <a:pt x="424" y="90"/>
                  </a:lnTo>
                  <a:lnTo>
                    <a:pt x="421" y="90"/>
                  </a:lnTo>
                  <a:lnTo>
                    <a:pt x="419" y="90"/>
                  </a:lnTo>
                  <a:lnTo>
                    <a:pt x="417" y="94"/>
                  </a:lnTo>
                  <a:lnTo>
                    <a:pt x="417" y="94"/>
                  </a:lnTo>
                  <a:lnTo>
                    <a:pt x="414" y="94"/>
                  </a:lnTo>
                  <a:lnTo>
                    <a:pt x="412" y="94"/>
                  </a:lnTo>
                  <a:lnTo>
                    <a:pt x="409" y="94"/>
                  </a:lnTo>
                  <a:lnTo>
                    <a:pt x="407" y="94"/>
                  </a:lnTo>
                  <a:lnTo>
                    <a:pt x="407" y="92"/>
                  </a:lnTo>
                  <a:lnTo>
                    <a:pt x="407" y="90"/>
                  </a:lnTo>
                  <a:lnTo>
                    <a:pt x="407" y="90"/>
                  </a:lnTo>
                  <a:lnTo>
                    <a:pt x="407" y="87"/>
                  </a:lnTo>
                  <a:lnTo>
                    <a:pt x="405" y="87"/>
                  </a:lnTo>
                  <a:lnTo>
                    <a:pt x="402" y="87"/>
                  </a:lnTo>
                  <a:lnTo>
                    <a:pt x="400" y="87"/>
                  </a:lnTo>
                  <a:lnTo>
                    <a:pt x="400" y="87"/>
                  </a:lnTo>
                  <a:lnTo>
                    <a:pt x="398" y="85"/>
                  </a:lnTo>
                  <a:lnTo>
                    <a:pt x="398" y="85"/>
                  </a:lnTo>
                  <a:lnTo>
                    <a:pt x="395" y="85"/>
                  </a:lnTo>
                  <a:lnTo>
                    <a:pt x="395" y="80"/>
                  </a:lnTo>
                  <a:lnTo>
                    <a:pt x="393" y="73"/>
                  </a:lnTo>
                  <a:lnTo>
                    <a:pt x="393" y="68"/>
                  </a:lnTo>
                  <a:lnTo>
                    <a:pt x="391" y="66"/>
                  </a:lnTo>
                  <a:lnTo>
                    <a:pt x="388" y="64"/>
                  </a:lnTo>
                  <a:lnTo>
                    <a:pt x="386" y="61"/>
                  </a:lnTo>
                  <a:lnTo>
                    <a:pt x="383" y="61"/>
                  </a:lnTo>
                  <a:lnTo>
                    <a:pt x="383" y="59"/>
                  </a:lnTo>
                  <a:lnTo>
                    <a:pt x="381" y="59"/>
                  </a:lnTo>
                  <a:lnTo>
                    <a:pt x="381" y="59"/>
                  </a:lnTo>
                  <a:lnTo>
                    <a:pt x="379" y="57"/>
                  </a:lnTo>
                  <a:lnTo>
                    <a:pt x="374" y="52"/>
                  </a:lnTo>
                  <a:lnTo>
                    <a:pt x="372" y="45"/>
                  </a:lnTo>
                  <a:lnTo>
                    <a:pt x="369" y="35"/>
                  </a:lnTo>
                  <a:lnTo>
                    <a:pt x="367" y="28"/>
                  </a:lnTo>
                  <a:lnTo>
                    <a:pt x="365" y="23"/>
                  </a:lnTo>
                  <a:lnTo>
                    <a:pt x="362" y="21"/>
                  </a:lnTo>
                  <a:lnTo>
                    <a:pt x="357" y="19"/>
                  </a:lnTo>
                  <a:lnTo>
                    <a:pt x="353" y="19"/>
                  </a:lnTo>
                  <a:lnTo>
                    <a:pt x="346" y="16"/>
                  </a:lnTo>
                  <a:lnTo>
                    <a:pt x="339" y="14"/>
                  </a:lnTo>
                  <a:lnTo>
                    <a:pt x="334" y="12"/>
                  </a:lnTo>
                  <a:lnTo>
                    <a:pt x="327" y="7"/>
                  </a:lnTo>
                  <a:lnTo>
                    <a:pt x="327" y="5"/>
                  </a:lnTo>
                  <a:lnTo>
                    <a:pt x="324" y="5"/>
                  </a:lnTo>
                  <a:lnTo>
                    <a:pt x="324" y="2"/>
                  </a:lnTo>
                  <a:lnTo>
                    <a:pt x="322" y="0"/>
                  </a:lnTo>
                  <a:lnTo>
                    <a:pt x="322" y="7"/>
                  </a:lnTo>
                  <a:lnTo>
                    <a:pt x="324" y="12"/>
                  </a:lnTo>
                  <a:lnTo>
                    <a:pt x="327" y="19"/>
                  </a:lnTo>
                  <a:lnTo>
                    <a:pt x="327" y="26"/>
                  </a:lnTo>
                  <a:lnTo>
                    <a:pt x="324" y="31"/>
                  </a:lnTo>
                  <a:lnTo>
                    <a:pt x="322" y="35"/>
                  </a:lnTo>
                  <a:lnTo>
                    <a:pt x="317" y="40"/>
                  </a:lnTo>
                  <a:lnTo>
                    <a:pt x="315" y="45"/>
                  </a:lnTo>
                  <a:lnTo>
                    <a:pt x="313" y="45"/>
                  </a:lnTo>
                  <a:lnTo>
                    <a:pt x="313" y="45"/>
                  </a:lnTo>
                  <a:lnTo>
                    <a:pt x="313" y="47"/>
                  </a:lnTo>
                  <a:lnTo>
                    <a:pt x="310" y="47"/>
                  </a:lnTo>
                  <a:lnTo>
                    <a:pt x="310" y="49"/>
                  </a:lnTo>
                  <a:lnTo>
                    <a:pt x="310" y="54"/>
                  </a:lnTo>
                  <a:lnTo>
                    <a:pt x="308" y="57"/>
                  </a:lnTo>
                  <a:lnTo>
                    <a:pt x="305" y="59"/>
                  </a:lnTo>
                  <a:lnTo>
                    <a:pt x="305" y="64"/>
                  </a:lnTo>
                  <a:lnTo>
                    <a:pt x="303" y="66"/>
                  </a:lnTo>
                  <a:lnTo>
                    <a:pt x="301" y="71"/>
                  </a:lnTo>
                  <a:lnTo>
                    <a:pt x="298" y="71"/>
                  </a:lnTo>
                  <a:lnTo>
                    <a:pt x="296" y="73"/>
                  </a:lnTo>
                  <a:lnTo>
                    <a:pt x="296" y="73"/>
                  </a:lnTo>
                  <a:lnTo>
                    <a:pt x="294" y="73"/>
                  </a:lnTo>
                  <a:lnTo>
                    <a:pt x="294" y="73"/>
                  </a:lnTo>
                  <a:lnTo>
                    <a:pt x="291" y="76"/>
                  </a:lnTo>
                  <a:lnTo>
                    <a:pt x="289" y="76"/>
                  </a:lnTo>
                  <a:lnTo>
                    <a:pt x="284" y="76"/>
                  </a:lnTo>
                  <a:lnTo>
                    <a:pt x="282" y="78"/>
                  </a:lnTo>
                  <a:lnTo>
                    <a:pt x="282" y="78"/>
                  </a:lnTo>
                  <a:lnTo>
                    <a:pt x="282" y="80"/>
                  </a:lnTo>
                  <a:lnTo>
                    <a:pt x="282" y="80"/>
                  </a:lnTo>
                  <a:lnTo>
                    <a:pt x="282" y="80"/>
                  </a:lnTo>
                  <a:lnTo>
                    <a:pt x="279" y="83"/>
                  </a:lnTo>
                  <a:lnTo>
                    <a:pt x="279" y="83"/>
                  </a:lnTo>
                  <a:lnTo>
                    <a:pt x="277" y="83"/>
                  </a:lnTo>
                  <a:lnTo>
                    <a:pt x="277" y="85"/>
                  </a:lnTo>
                  <a:lnTo>
                    <a:pt x="277" y="85"/>
                  </a:lnTo>
                  <a:lnTo>
                    <a:pt x="275" y="85"/>
                  </a:lnTo>
                  <a:lnTo>
                    <a:pt x="275" y="87"/>
                  </a:lnTo>
                  <a:lnTo>
                    <a:pt x="275" y="87"/>
                  </a:lnTo>
                  <a:lnTo>
                    <a:pt x="275" y="87"/>
                  </a:lnTo>
                  <a:lnTo>
                    <a:pt x="275" y="90"/>
                  </a:lnTo>
                  <a:lnTo>
                    <a:pt x="275" y="90"/>
                  </a:lnTo>
                  <a:lnTo>
                    <a:pt x="275" y="90"/>
                  </a:lnTo>
                  <a:lnTo>
                    <a:pt x="272" y="90"/>
                  </a:lnTo>
                  <a:lnTo>
                    <a:pt x="272" y="92"/>
                  </a:lnTo>
                  <a:lnTo>
                    <a:pt x="272" y="92"/>
                  </a:lnTo>
                  <a:lnTo>
                    <a:pt x="270" y="94"/>
                  </a:lnTo>
                  <a:lnTo>
                    <a:pt x="265" y="99"/>
                  </a:lnTo>
                  <a:lnTo>
                    <a:pt x="261" y="99"/>
                  </a:lnTo>
                  <a:lnTo>
                    <a:pt x="256" y="97"/>
                  </a:lnTo>
                  <a:lnTo>
                    <a:pt x="249" y="94"/>
                  </a:lnTo>
                  <a:lnTo>
                    <a:pt x="249" y="94"/>
                  </a:lnTo>
                  <a:lnTo>
                    <a:pt x="249" y="94"/>
                  </a:lnTo>
                  <a:lnTo>
                    <a:pt x="249" y="94"/>
                  </a:lnTo>
                  <a:lnTo>
                    <a:pt x="244" y="94"/>
                  </a:lnTo>
                  <a:lnTo>
                    <a:pt x="242" y="92"/>
                  </a:lnTo>
                  <a:lnTo>
                    <a:pt x="239" y="92"/>
                  </a:lnTo>
                  <a:lnTo>
                    <a:pt x="237" y="90"/>
                  </a:lnTo>
                  <a:lnTo>
                    <a:pt x="232" y="90"/>
                  </a:lnTo>
                  <a:lnTo>
                    <a:pt x="230" y="90"/>
                  </a:lnTo>
                  <a:lnTo>
                    <a:pt x="225" y="90"/>
                  </a:lnTo>
                  <a:lnTo>
                    <a:pt x="223" y="90"/>
                  </a:lnTo>
                  <a:lnTo>
                    <a:pt x="223" y="90"/>
                  </a:lnTo>
                  <a:lnTo>
                    <a:pt x="223" y="90"/>
                  </a:lnTo>
                  <a:lnTo>
                    <a:pt x="220" y="90"/>
                  </a:lnTo>
                  <a:lnTo>
                    <a:pt x="220" y="90"/>
                  </a:lnTo>
                  <a:lnTo>
                    <a:pt x="211" y="94"/>
                  </a:lnTo>
                  <a:lnTo>
                    <a:pt x="204" y="102"/>
                  </a:lnTo>
                  <a:lnTo>
                    <a:pt x="199" y="109"/>
                  </a:lnTo>
                  <a:lnTo>
                    <a:pt x="194" y="118"/>
                  </a:lnTo>
                  <a:lnTo>
                    <a:pt x="194" y="120"/>
                  </a:lnTo>
                  <a:lnTo>
                    <a:pt x="192" y="123"/>
                  </a:lnTo>
                  <a:lnTo>
                    <a:pt x="190" y="123"/>
                  </a:lnTo>
                  <a:lnTo>
                    <a:pt x="187" y="123"/>
                  </a:lnTo>
                  <a:lnTo>
                    <a:pt x="185" y="123"/>
                  </a:lnTo>
                  <a:lnTo>
                    <a:pt x="182" y="123"/>
                  </a:lnTo>
                  <a:lnTo>
                    <a:pt x="180" y="120"/>
                  </a:lnTo>
                  <a:lnTo>
                    <a:pt x="180" y="118"/>
                  </a:lnTo>
                  <a:lnTo>
                    <a:pt x="178" y="118"/>
                  </a:lnTo>
                  <a:lnTo>
                    <a:pt x="178" y="116"/>
                  </a:lnTo>
                  <a:lnTo>
                    <a:pt x="175" y="113"/>
                  </a:lnTo>
                  <a:lnTo>
                    <a:pt x="175" y="111"/>
                  </a:lnTo>
                  <a:lnTo>
                    <a:pt x="173" y="109"/>
                  </a:lnTo>
                  <a:lnTo>
                    <a:pt x="173" y="106"/>
                  </a:lnTo>
                  <a:lnTo>
                    <a:pt x="173" y="104"/>
                  </a:lnTo>
                  <a:lnTo>
                    <a:pt x="173" y="102"/>
                  </a:lnTo>
                  <a:lnTo>
                    <a:pt x="171" y="99"/>
                  </a:lnTo>
                  <a:lnTo>
                    <a:pt x="168" y="99"/>
                  </a:lnTo>
                  <a:lnTo>
                    <a:pt x="168" y="99"/>
                  </a:lnTo>
                  <a:lnTo>
                    <a:pt x="166" y="97"/>
                  </a:lnTo>
                  <a:lnTo>
                    <a:pt x="164" y="97"/>
                  </a:lnTo>
                  <a:lnTo>
                    <a:pt x="161" y="94"/>
                  </a:lnTo>
                  <a:lnTo>
                    <a:pt x="159" y="92"/>
                  </a:lnTo>
                  <a:lnTo>
                    <a:pt x="156" y="90"/>
                  </a:lnTo>
                  <a:lnTo>
                    <a:pt x="156" y="85"/>
                  </a:lnTo>
                  <a:lnTo>
                    <a:pt x="156" y="76"/>
                  </a:lnTo>
                  <a:lnTo>
                    <a:pt x="161" y="68"/>
                  </a:lnTo>
                  <a:lnTo>
                    <a:pt x="161" y="64"/>
                  </a:lnTo>
                  <a:lnTo>
                    <a:pt x="161" y="57"/>
                  </a:lnTo>
                  <a:lnTo>
                    <a:pt x="156" y="59"/>
                  </a:lnTo>
                  <a:lnTo>
                    <a:pt x="152" y="64"/>
                  </a:lnTo>
                  <a:lnTo>
                    <a:pt x="147" y="64"/>
                  </a:lnTo>
                  <a:lnTo>
                    <a:pt x="145" y="64"/>
                  </a:lnTo>
                  <a:lnTo>
                    <a:pt x="142" y="66"/>
                  </a:lnTo>
                  <a:lnTo>
                    <a:pt x="140" y="71"/>
                  </a:lnTo>
                  <a:lnTo>
                    <a:pt x="138" y="73"/>
                  </a:lnTo>
                  <a:lnTo>
                    <a:pt x="138" y="76"/>
                  </a:lnTo>
                  <a:lnTo>
                    <a:pt x="135" y="78"/>
                  </a:lnTo>
                  <a:lnTo>
                    <a:pt x="133" y="80"/>
                  </a:lnTo>
                  <a:lnTo>
                    <a:pt x="133" y="85"/>
                  </a:lnTo>
                  <a:lnTo>
                    <a:pt x="130" y="87"/>
                  </a:lnTo>
                  <a:lnTo>
                    <a:pt x="130" y="87"/>
                  </a:lnTo>
                  <a:lnTo>
                    <a:pt x="128" y="90"/>
                  </a:lnTo>
                  <a:lnTo>
                    <a:pt x="126" y="92"/>
                  </a:lnTo>
                  <a:lnTo>
                    <a:pt x="126" y="97"/>
                  </a:lnTo>
                  <a:lnTo>
                    <a:pt x="126" y="99"/>
                  </a:lnTo>
                  <a:lnTo>
                    <a:pt x="128" y="102"/>
                  </a:lnTo>
                  <a:lnTo>
                    <a:pt x="130" y="104"/>
                  </a:lnTo>
                  <a:lnTo>
                    <a:pt x="130" y="104"/>
                  </a:lnTo>
                  <a:lnTo>
                    <a:pt x="133" y="104"/>
                  </a:lnTo>
                  <a:lnTo>
                    <a:pt x="133" y="104"/>
                  </a:lnTo>
                  <a:lnTo>
                    <a:pt x="133" y="104"/>
                  </a:lnTo>
                  <a:lnTo>
                    <a:pt x="135" y="106"/>
                  </a:lnTo>
                  <a:lnTo>
                    <a:pt x="138" y="109"/>
                  </a:lnTo>
                  <a:lnTo>
                    <a:pt x="138" y="111"/>
                  </a:lnTo>
                  <a:lnTo>
                    <a:pt x="140" y="113"/>
                  </a:lnTo>
                  <a:lnTo>
                    <a:pt x="140" y="113"/>
                  </a:lnTo>
                  <a:lnTo>
                    <a:pt x="140" y="116"/>
                  </a:lnTo>
                  <a:lnTo>
                    <a:pt x="140" y="118"/>
                  </a:lnTo>
                  <a:lnTo>
                    <a:pt x="140" y="118"/>
                  </a:lnTo>
                  <a:lnTo>
                    <a:pt x="140" y="120"/>
                  </a:lnTo>
                  <a:lnTo>
                    <a:pt x="138" y="123"/>
                  </a:lnTo>
                  <a:lnTo>
                    <a:pt x="138" y="125"/>
                  </a:lnTo>
                  <a:lnTo>
                    <a:pt x="135" y="125"/>
                  </a:lnTo>
                  <a:lnTo>
                    <a:pt x="133" y="128"/>
                  </a:lnTo>
                  <a:lnTo>
                    <a:pt x="130" y="130"/>
                  </a:lnTo>
                  <a:lnTo>
                    <a:pt x="130" y="130"/>
                  </a:lnTo>
                  <a:lnTo>
                    <a:pt x="128" y="132"/>
                  </a:lnTo>
                  <a:lnTo>
                    <a:pt x="126" y="132"/>
                  </a:lnTo>
                  <a:lnTo>
                    <a:pt x="123" y="132"/>
                  </a:lnTo>
                  <a:lnTo>
                    <a:pt x="121" y="135"/>
                  </a:lnTo>
                  <a:lnTo>
                    <a:pt x="119" y="135"/>
                  </a:lnTo>
                  <a:lnTo>
                    <a:pt x="116" y="135"/>
                  </a:lnTo>
                  <a:lnTo>
                    <a:pt x="114" y="135"/>
                  </a:lnTo>
                  <a:lnTo>
                    <a:pt x="114" y="132"/>
                  </a:lnTo>
                  <a:lnTo>
                    <a:pt x="114" y="128"/>
                  </a:lnTo>
                  <a:lnTo>
                    <a:pt x="112" y="128"/>
                  </a:lnTo>
                  <a:lnTo>
                    <a:pt x="112" y="125"/>
                  </a:lnTo>
                  <a:lnTo>
                    <a:pt x="112" y="125"/>
                  </a:lnTo>
                  <a:lnTo>
                    <a:pt x="112" y="123"/>
                  </a:lnTo>
                  <a:lnTo>
                    <a:pt x="112" y="120"/>
                  </a:lnTo>
                  <a:lnTo>
                    <a:pt x="112" y="118"/>
                  </a:lnTo>
                  <a:lnTo>
                    <a:pt x="112" y="116"/>
                  </a:lnTo>
                  <a:lnTo>
                    <a:pt x="109" y="113"/>
                  </a:lnTo>
                  <a:lnTo>
                    <a:pt x="107" y="113"/>
                  </a:lnTo>
                  <a:lnTo>
                    <a:pt x="107" y="113"/>
                  </a:lnTo>
                  <a:lnTo>
                    <a:pt x="104" y="113"/>
                  </a:lnTo>
                  <a:lnTo>
                    <a:pt x="102" y="116"/>
                  </a:lnTo>
                  <a:lnTo>
                    <a:pt x="100" y="116"/>
                  </a:lnTo>
                  <a:lnTo>
                    <a:pt x="100" y="116"/>
                  </a:lnTo>
                  <a:lnTo>
                    <a:pt x="97" y="116"/>
                  </a:lnTo>
                  <a:lnTo>
                    <a:pt x="95" y="116"/>
                  </a:lnTo>
                  <a:lnTo>
                    <a:pt x="95" y="116"/>
                  </a:lnTo>
                  <a:lnTo>
                    <a:pt x="93" y="116"/>
                  </a:lnTo>
                  <a:lnTo>
                    <a:pt x="90" y="116"/>
                  </a:lnTo>
                  <a:lnTo>
                    <a:pt x="90" y="116"/>
                  </a:lnTo>
                  <a:lnTo>
                    <a:pt x="83" y="116"/>
                  </a:lnTo>
                  <a:lnTo>
                    <a:pt x="81" y="116"/>
                  </a:lnTo>
                  <a:lnTo>
                    <a:pt x="78" y="116"/>
                  </a:lnTo>
                  <a:lnTo>
                    <a:pt x="76" y="116"/>
                  </a:lnTo>
                  <a:lnTo>
                    <a:pt x="76" y="116"/>
                  </a:lnTo>
                  <a:lnTo>
                    <a:pt x="74" y="116"/>
                  </a:lnTo>
                  <a:lnTo>
                    <a:pt x="71" y="116"/>
                  </a:lnTo>
                  <a:lnTo>
                    <a:pt x="69" y="116"/>
                  </a:lnTo>
                  <a:lnTo>
                    <a:pt x="67" y="116"/>
                  </a:lnTo>
                  <a:lnTo>
                    <a:pt x="67" y="118"/>
                  </a:lnTo>
                  <a:lnTo>
                    <a:pt x="64" y="118"/>
                  </a:lnTo>
                  <a:lnTo>
                    <a:pt x="62" y="125"/>
                  </a:lnTo>
                  <a:lnTo>
                    <a:pt x="59" y="130"/>
                  </a:lnTo>
                  <a:lnTo>
                    <a:pt x="55" y="135"/>
                  </a:lnTo>
                  <a:lnTo>
                    <a:pt x="48" y="137"/>
                  </a:lnTo>
                  <a:lnTo>
                    <a:pt x="45" y="135"/>
                  </a:lnTo>
                  <a:lnTo>
                    <a:pt x="45" y="135"/>
                  </a:lnTo>
                  <a:lnTo>
                    <a:pt x="43" y="135"/>
                  </a:lnTo>
                  <a:lnTo>
                    <a:pt x="43" y="135"/>
                  </a:lnTo>
                  <a:lnTo>
                    <a:pt x="41" y="135"/>
                  </a:lnTo>
                  <a:lnTo>
                    <a:pt x="41" y="135"/>
                  </a:lnTo>
                  <a:lnTo>
                    <a:pt x="41" y="135"/>
                  </a:lnTo>
                  <a:lnTo>
                    <a:pt x="41" y="137"/>
                  </a:lnTo>
                  <a:lnTo>
                    <a:pt x="38" y="137"/>
                  </a:lnTo>
                  <a:lnTo>
                    <a:pt x="38" y="137"/>
                  </a:lnTo>
                  <a:lnTo>
                    <a:pt x="36" y="139"/>
                  </a:lnTo>
                  <a:lnTo>
                    <a:pt x="36" y="139"/>
                  </a:lnTo>
                  <a:lnTo>
                    <a:pt x="38" y="142"/>
                  </a:lnTo>
                  <a:lnTo>
                    <a:pt x="38" y="147"/>
                  </a:lnTo>
                  <a:lnTo>
                    <a:pt x="38" y="149"/>
                  </a:lnTo>
                  <a:lnTo>
                    <a:pt x="36" y="151"/>
                  </a:lnTo>
                  <a:lnTo>
                    <a:pt x="36" y="156"/>
                  </a:lnTo>
                  <a:lnTo>
                    <a:pt x="33" y="158"/>
                  </a:lnTo>
                  <a:lnTo>
                    <a:pt x="33" y="163"/>
                  </a:lnTo>
                  <a:lnTo>
                    <a:pt x="33" y="165"/>
                  </a:lnTo>
                  <a:lnTo>
                    <a:pt x="31" y="168"/>
                  </a:lnTo>
                  <a:lnTo>
                    <a:pt x="31" y="170"/>
                  </a:lnTo>
                  <a:lnTo>
                    <a:pt x="31" y="173"/>
                  </a:lnTo>
                  <a:lnTo>
                    <a:pt x="31" y="175"/>
                  </a:lnTo>
                  <a:lnTo>
                    <a:pt x="29" y="180"/>
                  </a:lnTo>
                  <a:lnTo>
                    <a:pt x="29" y="184"/>
                  </a:lnTo>
                  <a:lnTo>
                    <a:pt x="29" y="189"/>
                  </a:lnTo>
                  <a:lnTo>
                    <a:pt x="31" y="192"/>
                  </a:lnTo>
                  <a:lnTo>
                    <a:pt x="33" y="192"/>
                  </a:lnTo>
                  <a:lnTo>
                    <a:pt x="33" y="194"/>
                  </a:lnTo>
                  <a:lnTo>
                    <a:pt x="33" y="194"/>
                  </a:lnTo>
                  <a:lnTo>
                    <a:pt x="33" y="194"/>
                  </a:lnTo>
                  <a:lnTo>
                    <a:pt x="31" y="196"/>
                  </a:lnTo>
                  <a:lnTo>
                    <a:pt x="31" y="199"/>
                  </a:lnTo>
                  <a:lnTo>
                    <a:pt x="31" y="201"/>
                  </a:lnTo>
                  <a:lnTo>
                    <a:pt x="31" y="203"/>
                  </a:lnTo>
                  <a:lnTo>
                    <a:pt x="31" y="203"/>
                  </a:lnTo>
                  <a:lnTo>
                    <a:pt x="33" y="206"/>
                  </a:lnTo>
                  <a:lnTo>
                    <a:pt x="33" y="206"/>
                  </a:lnTo>
                  <a:lnTo>
                    <a:pt x="33" y="206"/>
                  </a:lnTo>
                  <a:lnTo>
                    <a:pt x="33" y="206"/>
                  </a:lnTo>
                  <a:lnTo>
                    <a:pt x="33" y="206"/>
                  </a:lnTo>
                  <a:lnTo>
                    <a:pt x="33" y="208"/>
                  </a:lnTo>
                  <a:lnTo>
                    <a:pt x="36" y="208"/>
                  </a:lnTo>
                  <a:lnTo>
                    <a:pt x="36" y="208"/>
                  </a:lnTo>
                  <a:lnTo>
                    <a:pt x="38" y="210"/>
                  </a:lnTo>
                  <a:lnTo>
                    <a:pt x="38" y="210"/>
                  </a:lnTo>
                  <a:lnTo>
                    <a:pt x="38" y="213"/>
                  </a:lnTo>
                  <a:lnTo>
                    <a:pt x="41" y="215"/>
                  </a:lnTo>
                  <a:lnTo>
                    <a:pt x="41" y="218"/>
                  </a:lnTo>
                  <a:lnTo>
                    <a:pt x="38" y="220"/>
                  </a:lnTo>
                  <a:lnTo>
                    <a:pt x="38" y="222"/>
                  </a:lnTo>
                  <a:lnTo>
                    <a:pt x="38" y="222"/>
                  </a:lnTo>
                  <a:lnTo>
                    <a:pt x="38" y="222"/>
                  </a:lnTo>
                  <a:lnTo>
                    <a:pt x="38" y="222"/>
                  </a:lnTo>
                  <a:lnTo>
                    <a:pt x="38" y="225"/>
                  </a:lnTo>
                  <a:lnTo>
                    <a:pt x="41" y="227"/>
                  </a:lnTo>
                  <a:lnTo>
                    <a:pt x="41" y="232"/>
                  </a:lnTo>
                  <a:lnTo>
                    <a:pt x="38" y="234"/>
                  </a:lnTo>
                  <a:lnTo>
                    <a:pt x="38" y="239"/>
                  </a:lnTo>
                  <a:lnTo>
                    <a:pt x="41" y="241"/>
                  </a:lnTo>
                  <a:lnTo>
                    <a:pt x="43" y="244"/>
                  </a:lnTo>
                  <a:lnTo>
                    <a:pt x="45" y="244"/>
                  </a:lnTo>
                  <a:lnTo>
                    <a:pt x="48" y="246"/>
                  </a:lnTo>
                  <a:lnTo>
                    <a:pt x="50" y="248"/>
                  </a:lnTo>
                  <a:lnTo>
                    <a:pt x="52" y="253"/>
                  </a:lnTo>
                  <a:lnTo>
                    <a:pt x="57" y="258"/>
                  </a:lnTo>
                  <a:lnTo>
                    <a:pt x="59" y="258"/>
                  </a:lnTo>
                  <a:lnTo>
                    <a:pt x="62" y="258"/>
                  </a:lnTo>
                  <a:lnTo>
                    <a:pt x="64" y="258"/>
                  </a:lnTo>
                  <a:lnTo>
                    <a:pt x="67" y="258"/>
                  </a:lnTo>
                  <a:lnTo>
                    <a:pt x="69" y="260"/>
                  </a:lnTo>
                  <a:lnTo>
                    <a:pt x="69" y="260"/>
                  </a:lnTo>
                  <a:lnTo>
                    <a:pt x="71" y="260"/>
                  </a:lnTo>
                  <a:lnTo>
                    <a:pt x="71" y="263"/>
                  </a:lnTo>
                  <a:lnTo>
                    <a:pt x="71" y="263"/>
                  </a:lnTo>
                  <a:lnTo>
                    <a:pt x="78" y="270"/>
                  </a:lnTo>
                  <a:lnTo>
                    <a:pt x="83" y="274"/>
                  </a:lnTo>
                  <a:lnTo>
                    <a:pt x="88" y="281"/>
                  </a:lnTo>
                  <a:lnTo>
                    <a:pt x="93" y="289"/>
                  </a:lnTo>
                  <a:lnTo>
                    <a:pt x="95" y="291"/>
                  </a:lnTo>
                  <a:lnTo>
                    <a:pt x="95" y="293"/>
                  </a:lnTo>
                  <a:lnTo>
                    <a:pt x="95" y="296"/>
                  </a:lnTo>
                  <a:lnTo>
                    <a:pt x="95" y="296"/>
                  </a:lnTo>
                  <a:lnTo>
                    <a:pt x="95" y="298"/>
                  </a:lnTo>
                  <a:lnTo>
                    <a:pt x="93" y="300"/>
                  </a:lnTo>
                  <a:lnTo>
                    <a:pt x="93" y="303"/>
                  </a:lnTo>
                  <a:lnTo>
                    <a:pt x="93" y="305"/>
                  </a:lnTo>
                  <a:lnTo>
                    <a:pt x="90" y="307"/>
                  </a:lnTo>
                  <a:lnTo>
                    <a:pt x="90" y="310"/>
                  </a:lnTo>
                  <a:lnTo>
                    <a:pt x="88" y="312"/>
                  </a:lnTo>
                  <a:lnTo>
                    <a:pt x="86" y="312"/>
                  </a:lnTo>
                  <a:lnTo>
                    <a:pt x="86" y="315"/>
                  </a:lnTo>
                  <a:lnTo>
                    <a:pt x="86" y="317"/>
                  </a:lnTo>
                  <a:lnTo>
                    <a:pt x="86" y="319"/>
                  </a:lnTo>
                  <a:lnTo>
                    <a:pt x="86" y="322"/>
                  </a:lnTo>
                  <a:lnTo>
                    <a:pt x="86" y="324"/>
                  </a:lnTo>
                  <a:lnTo>
                    <a:pt x="83" y="326"/>
                  </a:lnTo>
                  <a:lnTo>
                    <a:pt x="83" y="331"/>
                  </a:lnTo>
                  <a:lnTo>
                    <a:pt x="83" y="334"/>
                  </a:lnTo>
                  <a:lnTo>
                    <a:pt x="83" y="336"/>
                  </a:lnTo>
                  <a:lnTo>
                    <a:pt x="81" y="338"/>
                  </a:lnTo>
                  <a:lnTo>
                    <a:pt x="81" y="341"/>
                  </a:lnTo>
                  <a:lnTo>
                    <a:pt x="78" y="343"/>
                  </a:lnTo>
                  <a:lnTo>
                    <a:pt x="76" y="343"/>
                  </a:lnTo>
                  <a:lnTo>
                    <a:pt x="76" y="343"/>
                  </a:lnTo>
                  <a:lnTo>
                    <a:pt x="76" y="345"/>
                  </a:lnTo>
                  <a:lnTo>
                    <a:pt x="76" y="345"/>
                  </a:lnTo>
                  <a:lnTo>
                    <a:pt x="76" y="345"/>
                  </a:lnTo>
                  <a:lnTo>
                    <a:pt x="74" y="345"/>
                  </a:lnTo>
                  <a:lnTo>
                    <a:pt x="74" y="348"/>
                  </a:lnTo>
                  <a:lnTo>
                    <a:pt x="71" y="348"/>
                  </a:lnTo>
                  <a:lnTo>
                    <a:pt x="69" y="348"/>
                  </a:lnTo>
                  <a:lnTo>
                    <a:pt x="67" y="350"/>
                  </a:lnTo>
                  <a:lnTo>
                    <a:pt x="67" y="350"/>
                  </a:lnTo>
                  <a:lnTo>
                    <a:pt x="62" y="350"/>
                  </a:lnTo>
                  <a:lnTo>
                    <a:pt x="59" y="350"/>
                  </a:lnTo>
                  <a:lnTo>
                    <a:pt x="59" y="348"/>
                  </a:lnTo>
                  <a:lnTo>
                    <a:pt x="57" y="350"/>
                  </a:lnTo>
                  <a:lnTo>
                    <a:pt x="55" y="350"/>
                  </a:lnTo>
                  <a:lnTo>
                    <a:pt x="55" y="355"/>
                  </a:lnTo>
                  <a:lnTo>
                    <a:pt x="57" y="360"/>
                  </a:lnTo>
                  <a:lnTo>
                    <a:pt x="57" y="364"/>
                  </a:lnTo>
                  <a:lnTo>
                    <a:pt x="57" y="369"/>
                  </a:lnTo>
                  <a:lnTo>
                    <a:pt x="55" y="371"/>
                  </a:lnTo>
                  <a:lnTo>
                    <a:pt x="55" y="371"/>
                  </a:lnTo>
                  <a:lnTo>
                    <a:pt x="55" y="371"/>
                  </a:lnTo>
                  <a:lnTo>
                    <a:pt x="55" y="371"/>
                  </a:lnTo>
                  <a:lnTo>
                    <a:pt x="52" y="374"/>
                  </a:lnTo>
                  <a:lnTo>
                    <a:pt x="48" y="374"/>
                  </a:lnTo>
                  <a:lnTo>
                    <a:pt x="45" y="371"/>
                  </a:lnTo>
                  <a:lnTo>
                    <a:pt x="43" y="371"/>
                  </a:lnTo>
                  <a:lnTo>
                    <a:pt x="38" y="374"/>
                  </a:lnTo>
                  <a:lnTo>
                    <a:pt x="36" y="378"/>
                  </a:lnTo>
                  <a:lnTo>
                    <a:pt x="36" y="381"/>
                  </a:lnTo>
                  <a:lnTo>
                    <a:pt x="38" y="386"/>
                  </a:lnTo>
                  <a:lnTo>
                    <a:pt x="41" y="390"/>
                  </a:lnTo>
                  <a:lnTo>
                    <a:pt x="41" y="397"/>
                  </a:lnTo>
                  <a:lnTo>
                    <a:pt x="36" y="402"/>
                  </a:lnTo>
                  <a:lnTo>
                    <a:pt x="33" y="407"/>
                  </a:lnTo>
                  <a:lnTo>
                    <a:pt x="29" y="409"/>
                  </a:lnTo>
                  <a:lnTo>
                    <a:pt x="24" y="409"/>
                  </a:lnTo>
                  <a:lnTo>
                    <a:pt x="19" y="409"/>
                  </a:lnTo>
                  <a:lnTo>
                    <a:pt x="15" y="409"/>
                  </a:lnTo>
                  <a:lnTo>
                    <a:pt x="10" y="412"/>
                  </a:lnTo>
                  <a:lnTo>
                    <a:pt x="7" y="412"/>
                  </a:lnTo>
                  <a:lnTo>
                    <a:pt x="3" y="414"/>
                  </a:lnTo>
                  <a:lnTo>
                    <a:pt x="0" y="416"/>
                  </a:lnTo>
                  <a:lnTo>
                    <a:pt x="0" y="419"/>
                  </a:lnTo>
                  <a:lnTo>
                    <a:pt x="0" y="419"/>
                  </a:lnTo>
                  <a:lnTo>
                    <a:pt x="3" y="419"/>
                  </a:lnTo>
                  <a:lnTo>
                    <a:pt x="5" y="419"/>
                  </a:lnTo>
                  <a:lnTo>
                    <a:pt x="7" y="421"/>
                  </a:lnTo>
                  <a:lnTo>
                    <a:pt x="19" y="426"/>
                  </a:lnTo>
                  <a:lnTo>
                    <a:pt x="41" y="428"/>
                  </a:lnTo>
                  <a:lnTo>
                    <a:pt x="57" y="435"/>
                  </a:lnTo>
                  <a:lnTo>
                    <a:pt x="62" y="435"/>
                  </a:lnTo>
                  <a:lnTo>
                    <a:pt x="62" y="435"/>
                  </a:lnTo>
                  <a:lnTo>
                    <a:pt x="64" y="433"/>
                  </a:lnTo>
                  <a:lnTo>
                    <a:pt x="64" y="433"/>
                  </a:lnTo>
                  <a:lnTo>
                    <a:pt x="64" y="433"/>
                  </a:lnTo>
                  <a:lnTo>
                    <a:pt x="67" y="433"/>
                  </a:lnTo>
                  <a:lnTo>
                    <a:pt x="67" y="433"/>
                  </a:lnTo>
                  <a:lnTo>
                    <a:pt x="67" y="435"/>
                  </a:lnTo>
                  <a:lnTo>
                    <a:pt x="67" y="435"/>
                  </a:lnTo>
                  <a:lnTo>
                    <a:pt x="71" y="435"/>
                  </a:lnTo>
                  <a:lnTo>
                    <a:pt x="74" y="438"/>
                  </a:lnTo>
                  <a:lnTo>
                    <a:pt x="76" y="435"/>
                  </a:lnTo>
                  <a:lnTo>
                    <a:pt x="78" y="438"/>
                  </a:lnTo>
                  <a:lnTo>
                    <a:pt x="81" y="438"/>
                  </a:lnTo>
                  <a:lnTo>
                    <a:pt x="83" y="438"/>
                  </a:lnTo>
                  <a:lnTo>
                    <a:pt x="81" y="440"/>
                  </a:lnTo>
                  <a:lnTo>
                    <a:pt x="76" y="440"/>
                  </a:lnTo>
                  <a:lnTo>
                    <a:pt x="67" y="438"/>
                  </a:lnTo>
                  <a:lnTo>
                    <a:pt x="69" y="440"/>
                  </a:lnTo>
                  <a:lnTo>
                    <a:pt x="74" y="442"/>
                  </a:lnTo>
                  <a:lnTo>
                    <a:pt x="81" y="445"/>
                  </a:lnTo>
                  <a:lnTo>
                    <a:pt x="97" y="454"/>
                  </a:lnTo>
                  <a:lnTo>
                    <a:pt x="104" y="459"/>
                  </a:lnTo>
                  <a:lnTo>
                    <a:pt x="116" y="466"/>
                  </a:lnTo>
                  <a:lnTo>
                    <a:pt x="119" y="468"/>
                  </a:lnTo>
                  <a:lnTo>
                    <a:pt x="119" y="468"/>
                  </a:lnTo>
                  <a:lnTo>
                    <a:pt x="121" y="471"/>
                  </a:lnTo>
                  <a:lnTo>
                    <a:pt x="123" y="471"/>
                  </a:lnTo>
                  <a:lnTo>
                    <a:pt x="128" y="473"/>
                  </a:lnTo>
                  <a:lnTo>
                    <a:pt x="130" y="476"/>
                  </a:lnTo>
                  <a:lnTo>
                    <a:pt x="133" y="478"/>
                  </a:lnTo>
                  <a:lnTo>
                    <a:pt x="142" y="480"/>
                  </a:lnTo>
                  <a:lnTo>
                    <a:pt x="149" y="480"/>
                  </a:lnTo>
                  <a:lnTo>
                    <a:pt x="152" y="480"/>
                  </a:lnTo>
                  <a:lnTo>
                    <a:pt x="152" y="478"/>
                  </a:lnTo>
                  <a:lnTo>
                    <a:pt x="161" y="478"/>
                  </a:lnTo>
                  <a:lnTo>
                    <a:pt x="171" y="480"/>
                  </a:lnTo>
                  <a:lnTo>
                    <a:pt x="175" y="480"/>
                  </a:lnTo>
                  <a:lnTo>
                    <a:pt x="187" y="483"/>
                  </a:lnTo>
                  <a:lnTo>
                    <a:pt x="201" y="485"/>
                  </a:lnTo>
                  <a:lnTo>
                    <a:pt x="206" y="483"/>
                  </a:lnTo>
                  <a:lnTo>
                    <a:pt x="216" y="485"/>
                  </a:lnTo>
                  <a:lnTo>
                    <a:pt x="220" y="485"/>
                  </a:lnTo>
                  <a:lnTo>
                    <a:pt x="230" y="487"/>
                  </a:lnTo>
                  <a:lnTo>
                    <a:pt x="237" y="490"/>
                  </a:lnTo>
                  <a:lnTo>
                    <a:pt x="249" y="497"/>
                  </a:lnTo>
                  <a:lnTo>
                    <a:pt x="251" y="499"/>
                  </a:lnTo>
                  <a:lnTo>
                    <a:pt x="253" y="499"/>
                  </a:lnTo>
                  <a:lnTo>
                    <a:pt x="258" y="504"/>
                  </a:lnTo>
                  <a:lnTo>
                    <a:pt x="256" y="504"/>
                  </a:lnTo>
                  <a:lnTo>
                    <a:pt x="261" y="509"/>
                  </a:lnTo>
                  <a:lnTo>
                    <a:pt x="265" y="509"/>
                  </a:lnTo>
                  <a:lnTo>
                    <a:pt x="277" y="511"/>
                  </a:lnTo>
                  <a:lnTo>
                    <a:pt x="291" y="521"/>
                  </a:lnTo>
                  <a:lnTo>
                    <a:pt x="298" y="521"/>
                  </a:lnTo>
                  <a:lnTo>
                    <a:pt x="320" y="525"/>
                  </a:lnTo>
                  <a:lnTo>
                    <a:pt x="331" y="530"/>
                  </a:lnTo>
                  <a:lnTo>
                    <a:pt x="341" y="535"/>
                  </a:lnTo>
                  <a:lnTo>
                    <a:pt x="341" y="532"/>
                  </a:lnTo>
                  <a:lnTo>
                    <a:pt x="346" y="535"/>
                  </a:lnTo>
                  <a:lnTo>
                    <a:pt x="348" y="535"/>
                  </a:lnTo>
                  <a:lnTo>
                    <a:pt x="353" y="532"/>
                  </a:lnTo>
                  <a:lnTo>
                    <a:pt x="355" y="532"/>
                  </a:lnTo>
                  <a:lnTo>
                    <a:pt x="360" y="530"/>
                  </a:lnTo>
                  <a:lnTo>
                    <a:pt x="362" y="528"/>
                  </a:lnTo>
                  <a:lnTo>
                    <a:pt x="367" y="528"/>
                  </a:lnTo>
                  <a:lnTo>
                    <a:pt x="374" y="530"/>
                  </a:lnTo>
                  <a:lnTo>
                    <a:pt x="386" y="530"/>
                  </a:lnTo>
                  <a:lnTo>
                    <a:pt x="395" y="530"/>
                  </a:lnTo>
                  <a:lnTo>
                    <a:pt x="400" y="525"/>
                  </a:lnTo>
                  <a:lnTo>
                    <a:pt x="414" y="521"/>
                  </a:lnTo>
                  <a:lnTo>
                    <a:pt x="414" y="518"/>
                  </a:lnTo>
                  <a:lnTo>
                    <a:pt x="414" y="516"/>
                  </a:lnTo>
                  <a:lnTo>
                    <a:pt x="417" y="516"/>
                  </a:lnTo>
                  <a:lnTo>
                    <a:pt x="419" y="516"/>
                  </a:lnTo>
                  <a:lnTo>
                    <a:pt x="419" y="513"/>
                  </a:lnTo>
                  <a:lnTo>
                    <a:pt x="421" y="513"/>
                  </a:lnTo>
                  <a:lnTo>
                    <a:pt x="426" y="511"/>
                  </a:lnTo>
                  <a:lnTo>
                    <a:pt x="431" y="511"/>
                  </a:lnTo>
                  <a:lnTo>
                    <a:pt x="436" y="509"/>
                  </a:lnTo>
                  <a:lnTo>
                    <a:pt x="440" y="506"/>
                  </a:lnTo>
                  <a:lnTo>
                    <a:pt x="443" y="504"/>
                  </a:lnTo>
                  <a:lnTo>
                    <a:pt x="454" y="502"/>
                  </a:lnTo>
                  <a:lnTo>
                    <a:pt x="454" y="499"/>
                  </a:lnTo>
                  <a:lnTo>
                    <a:pt x="462" y="499"/>
                  </a:lnTo>
                  <a:lnTo>
                    <a:pt x="466" y="497"/>
                  </a:lnTo>
                  <a:lnTo>
                    <a:pt x="469" y="497"/>
                  </a:lnTo>
                  <a:lnTo>
                    <a:pt x="473" y="497"/>
                  </a:lnTo>
                  <a:lnTo>
                    <a:pt x="473" y="494"/>
                  </a:lnTo>
                  <a:lnTo>
                    <a:pt x="473" y="492"/>
                  </a:lnTo>
                  <a:lnTo>
                    <a:pt x="476" y="492"/>
                  </a:lnTo>
                  <a:lnTo>
                    <a:pt x="480" y="490"/>
                  </a:lnTo>
                  <a:lnTo>
                    <a:pt x="485" y="490"/>
                  </a:lnTo>
                  <a:lnTo>
                    <a:pt x="492" y="490"/>
                  </a:lnTo>
                  <a:lnTo>
                    <a:pt x="499" y="487"/>
                  </a:lnTo>
                  <a:lnTo>
                    <a:pt x="502" y="485"/>
                  </a:lnTo>
                  <a:lnTo>
                    <a:pt x="506" y="483"/>
                  </a:lnTo>
                  <a:lnTo>
                    <a:pt x="509" y="480"/>
                  </a:lnTo>
                  <a:lnTo>
                    <a:pt x="521" y="480"/>
                  </a:lnTo>
                  <a:lnTo>
                    <a:pt x="521" y="478"/>
                  </a:lnTo>
                  <a:lnTo>
                    <a:pt x="530" y="478"/>
                  </a:lnTo>
                  <a:lnTo>
                    <a:pt x="532" y="476"/>
                  </a:lnTo>
                  <a:lnTo>
                    <a:pt x="532" y="473"/>
                  </a:lnTo>
                  <a:lnTo>
                    <a:pt x="537" y="473"/>
                  </a:lnTo>
                  <a:lnTo>
                    <a:pt x="540" y="471"/>
                  </a:lnTo>
                  <a:lnTo>
                    <a:pt x="542" y="468"/>
                  </a:lnTo>
                  <a:lnTo>
                    <a:pt x="540" y="466"/>
                  </a:lnTo>
                  <a:lnTo>
                    <a:pt x="544" y="459"/>
                  </a:lnTo>
                  <a:lnTo>
                    <a:pt x="547" y="459"/>
                  </a:lnTo>
                  <a:lnTo>
                    <a:pt x="554" y="457"/>
                  </a:lnTo>
                  <a:lnTo>
                    <a:pt x="554" y="457"/>
                  </a:lnTo>
                  <a:lnTo>
                    <a:pt x="556" y="457"/>
                  </a:lnTo>
                  <a:lnTo>
                    <a:pt x="558" y="454"/>
                  </a:lnTo>
                  <a:lnTo>
                    <a:pt x="556" y="452"/>
                  </a:lnTo>
                  <a:lnTo>
                    <a:pt x="558" y="452"/>
                  </a:lnTo>
                  <a:lnTo>
                    <a:pt x="563" y="449"/>
                  </a:lnTo>
                  <a:lnTo>
                    <a:pt x="563" y="447"/>
                  </a:lnTo>
                  <a:lnTo>
                    <a:pt x="566" y="447"/>
                  </a:lnTo>
                  <a:lnTo>
                    <a:pt x="568" y="447"/>
                  </a:lnTo>
                  <a:lnTo>
                    <a:pt x="570" y="447"/>
                  </a:lnTo>
                  <a:lnTo>
                    <a:pt x="573" y="445"/>
                  </a:lnTo>
                  <a:lnTo>
                    <a:pt x="577" y="445"/>
                  </a:lnTo>
                  <a:lnTo>
                    <a:pt x="580" y="445"/>
                  </a:lnTo>
                  <a:lnTo>
                    <a:pt x="580" y="442"/>
                  </a:lnTo>
                  <a:lnTo>
                    <a:pt x="577" y="442"/>
                  </a:lnTo>
                  <a:lnTo>
                    <a:pt x="580" y="440"/>
                  </a:lnTo>
                  <a:lnTo>
                    <a:pt x="582" y="440"/>
                  </a:lnTo>
                  <a:lnTo>
                    <a:pt x="585" y="440"/>
                  </a:lnTo>
                  <a:lnTo>
                    <a:pt x="587" y="442"/>
                  </a:lnTo>
                  <a:lnTo>
                    <a:pt x="594" y="442"/>
                  </a:lnTo>
                  <a:lnTo>
                    <a:pt x="601" y="440"/>
                  </a:lnTo>
                  <a:lnTo>
                    <a:pt x="606" y="440"/>
                  </a:lnTo>
                  <a:lnTo>
                    <a:pt x="613" y="438"/>
                  </a:lnTo>
                  <a:lnTo>
                    <a:pt x="622" y="438"/>
                  </a:lnTo>
                  <a:lnTo>
                    <a:pt x="637" y="435"/>
                  </a:lnTo>
                  <a:lnTo>
                    <a:pt x="644" y="440"/>
                  </a:lnTo>
                  <a:lnTo>
                    <a:pt x="646" y="438"/>
                  </a:lnTo>
                  <a:lnTo>
                    <a:pt x="644" y="433"/>
                  </a:lnTo>
                  <a:lnTo>
                    <a:pt x="639" y="433"/>
                  </a:lnTo>
                  <a:lnTo>
                    <a:pt x="622" y="433"/>
                  </a:lnTo>
                  <a:lnTo>
                    <a:pt x="618" y="431"/>
                  </a:lnTo>
                  <a:lnTo>
                    <a:pt x="622" y="431"/>
                  </a:lnTo>
                  <a:lnTo>
                    <a:pt x="629" y="428"/>
                  </a:lnTo>
                  <a:lnTo>
                    <a:pt x="634" y="426"/>
                  </a:lnTo>
                  <a:lnTo>
                    <a:pt x="634" y="423"/>
                  </a:lnTo>
                  <a:lnTo>
                    <a:pt x="632" y="423"/>
                  </a:lnTo>
                  <a:lnTo>
                    <a:pt x="629" y="428"/>
                  </a:lnTo>
                  <a:lnTo>
                    <a:pt x="627" y="428"/>
                  </a:lnTo>
                  <a:lnTo>
                    <a:pt x="625" y="428"/>
                  </a:lnTo>
                  <a:lnTo>
                    <a:pt x="622" y="431"/>
                  </a:lnTo>
                  <a:lnTo>
                    <a:pt x="618" y="431"/>
                  </a:lnTo>
                  <a:lnTo>
                    <a:pt x="611" y="431"/>
                  </a:lnTo>
                  <a:lnTo>
                    <a:pt x="606" y="431"/>
                  </a:lnTo>
                  <a:lnTo>
                    <a:pt x="599" y="428"/>
                  </a:lnTo>
                  <a:lnTo>
                    <a:pt x="594" y="426"/>
                  </a:lnTo>
                  <a:lnTo>
                    <a:pt x="594" y="426"/>
                  </a:lnTo>
                  <a:lnTo>
                    <a:pt x="596" y="421"/>
                  </a:lnTo>
                  <a:lnTo>
                    <a:pt x="596" y="421"/>
                  </a:lnTo>
                  <a:lnTo>
                    <a:pt x="599" y="421"/>
                  </a:lnTo>
                  <a:lnTo>
                    <a:pt x="601" y="419"/>
                  </a:lnTo>
                  <a:lnTo>
                    <a:pt x="599" y="416"/>
                  </a:lnTo>
                  <a:lnTo>
                    <a:pt x="608" y="416"/>
                  </a:lnTo>
                  <a:lnTo>
                    <a:pt x="611" y="414"/>
                  </a:lnTo>
                  <a:lnTo>
                    <a:pt x="618" y="405"/>
                  </a:lnTo>
                  <a:lnTo>
                    <a:pt x="622" y="402"/>
                  </a:lnTo>
                  <a:lnTo>
                    <a:pt x="625" y="400"/>
                  </a:lnTo>
                  <a:lnTo>
                    <a:pt x="629" y="397"/>
                  </a:lnTo>
                  <a:lnTo>
                    <a:pt x="632" y="400"/>
                  </a:lnTo>
                  <a:lnTo>
                    <a:pt x="634" y="400"/>
                  </a:lnTo>
                  <a:lnTo>
                    <a:pt x="637" y="402"/>
                  </a:lnTo>
                  <a:lnTo>
                    <a:pt x="639" y="405"/>
                  </a:lnTo>
                  <a:lnTo>
                    <a:pt x="639" y="407"/>
                  </a:lnTo>
                  <a:lnTo>
                    <a:pt x="639" y="409"/>
                  </a:lnTo>
                  <a:lnTo>
                    <a:pt x="639" y="412"/>
                  </a:lnTo>
                  <a:lnTo>
                    <a:pt x="641" y="414"/>
                  </a:lnTo>
                  <a:lnTo>
                    <a:pt x="644" y="416"/>
                  </a:lnTo>
                  <a:lnTo>
                    <a:pt x="641" y="419"/>
                  </a:lnTo>
                  <a:lnTo>
                    <a:pt x="639" y="419"/>
                  </a:lnTo>
                  <a:lnTo>
                    <a:pt x="639" y="421"/>
                  </a:lnTo>
                  <a:lnTo>
                    <a:pt x="637" y="423"/>
                  </a:lnTo>
                  <a:lnTo>
                    <a:pt x="639" y="426"/>
                  </a:lnTo>
                  <a:lnTo>
                    <a:pt x="641" y="428"/>
                  </a:lnTo>
                  <a:lnTo>
                    <a:pt x="641" y="426"/>
                  </a:lnTo>
                  <a:lnTo>
                    <a:pt x="646" y="421"/>
                  </a:lnTo>
                  <a:lnTo>
                    <a:pt x="648" y="421"/>
                  </a:lnTo>
                  <a:lnTo>
                    <a:pt x="653" y="419"/>
                  </a:lnTo>
                  <a:lnTo>
                    <a:pt x="653" y="419"/>
                  </a:lnTo>
                  <a:lnTo>
                    <a:pt x="653" y="416"/>
                  </a:lnTo>
                  <a:lnTo>
                    <a:pt x="655" y="416"/>
                  </a:lnTo>
                  <a:lnTo>
                    <a:pt x="655" y="414"/>
                  </a:lnTo>
                  <a:lnTo>
                    <a:pt x="658" y="414"/>
                  </a:lnTo>
                  <a:lnTo>
                    <a:pt x="658" y="414"/>
                  </a:lnTo>
                  <a:lnTo>
                    <a:pt x="660" y="414"/>
                  </a:lnTo>
                  <a:lnTo>
                    <a:pt x="660" y="409"/>
                  </a:lnTo>
                  <a:lnTo>
                    <a:pt x="660" y="409"/>
                  </a:lnTo>
                  <a:lnTo>
                    <a:pt x="663" y="409"/>
                  </a:lnTo>
                  <a:lnTo>
                    <a:pt x="665" y="409"/>
                  </a:lnTo>
                  <a:lnTo>
                    <a:pt x="665" y="412"/>
                  </a:lnTo>
                  <a:lnTo>
                    <a:pt x="667" y="412"/>
                  </a:lnTo>
                  <a:lnTo>
                    <a:pt x="674" y="414"/>
                  </a:lnTo>
                  <a:lnTo>
                    <a:pt x="677" y="416"/>
                  </a:lnTo>
                  <a:lnTo>
                    <a:pt x="674" y="423"/>
                  </a:lnTo>
                  <a:lnTo>
                    <a:pt x="670" y="428"/>
                  </a:lnTo>
                  <a:lnTo>
                    <a:pt x="653" y="433"/>
                  </a:lnTo>
                  <a:lnTo>
                    <a:pt x="651" y="435"/>
                  </a:lnTo>
                  <a:lnTo>
                    <a:pt x="651" y="438"/>
                  </a:lnTo>
                  <a:lnTo>
                    <a:pt x="653" y="438"/>
                  </a:lnTo>
                  <a:lnTo>
                    <a:pt x="655" y="440"/>
                  </a:lnTo>
                  <a:lnTo>
                    <a:pt x="663" y="440"/>
                  </a:lnTo>
                  <a:lnTo>
                    <a:pt x="667" y="440"/>
                  </a:lnTo>
                  <a:lnTo>
                    <a:pt x="670" y="438"/>
                  </a:lnTo>
                  <a:lnTo>
                    <a:pt x="672" y="440"/>
                  </a:lnTo>
                  <a:lnTo>
                    <a:pt x="677" y="440"/>
                  </a:lnTo>
                  <a:lnTo>
                    <a:pt x="686" y="440"/>
                  </a:lnTo>
                  <a:lnTo>
                    <a:pt x="684" y="440"/>
                  </a:lnTo>
                  <a:lnTo>
                    <a:pt x="700" y="440"/>
                  </a:lnTo>
                  <a:lnTo>
                    <a:pt x="707" y="442"/>
                  </a:lnTo>
                  <a:lnTo>
                    <a:pt x="715" y="447"/>
                  </a:lnTo>
                  <a:lnTo>
                    <a:pt x="717" y="447"/>
                  </a:lnTo>
                  <a:lnTo>
                    <a:pt x="755" y="464"/>
                  </a:lnTo>
                  <a:lnTo>
                    <a:pt x="760" y="457"/>
                  </a:lnTo>
                  <a:lnTo>
                    <a:pt x="755" y="454"/>
                  </a:lnTo>
                  <a:lnTo>
                    <a:pt x="743" y="452"/>
                  </a:lnTo>
                  <a:lnTo>
                    <a:pt x="743" y="452"/>
                  </a:lnTo>
                  <a:lnTo>
                    <a:pt x="745" y="452"/>
                  </a:lnTo>
                  <a:lnTo>
                    <a:pt x="745" y="449"/>
                  </a:lnTo>
                  <a:lnTo>
                    <a:pt x="741" y="447"/>
                  </a:lnTo>
                  <a:lnTo>
                    <a:pt x="738" y="445"/>
                  </a:lnTo>
                  <a:lnTo>
                    <a:pt x="736" y="445"/>
                  </a:lnTo>
                  <a:lnTo>
                    <a:pt x="731" y="445"/>
                  </a:lnTo>
                  <a:lnTo>
                    <a:pt x="729" y="445"/>
                  </a:lnTo>
                  <a:lnTo>
                    <a:pt x="722" y="442"/>
                  </a:lnTo>
                  <a:lnTo>
                    <a:pt x="717" y="442"/>
                  </a:lnTo>
                  <a:lnTo>
                    <a:pt x="717" y="442"/>
                  </a:lnTo>
                  <a:lnTo>
                    <a:pt x="729" y="447"/>
                  </a:lnTo>
                  <a:lnTo>
                    <a:pt x="726" y="449"/>
                  </a:lnTo>
                  <a:lnTo>
                    <a:pt x="717" y="445"/>
                  </a:lnTo>
                  <a:lnTo>
                    <a:pt x="700" y="435"/>
                  </a:lnTo>
                  <a:lnTo>
                    <a:pt x="703" y="435"/>
                  </a:lnTo>
                  <a:lnTo>
                    <a:pt x="705" y="433"/>
                  </a:lnTo>
                  <a:lnTo>
                    <a:pt x="705" y="433"/>
                  </a:lnTo>
                  <a:lnTo>
                    <a:pt x="703" y="433"/>
                  </a:lnTo>
                  <a:lnTo>
                    <a:pt x="700" y="431"/>
                  </a:lnTo>
                  <a:lnTo>
                    <a:pt x="700" y="431"/>
                  </a:lnTo>
                  <a:lnTo>
                    <a:pt x="700" y="431"/>
                  </a:lnTo>
                  <a:lnTo>
                    <a:pt x="703" y="431"/>
                  </a:lnTo>
                  <a:lnTo>
                    <a:pt x="705" y="431"/>
                  </a:lnTo>
                  <a:lnTo>
                    <a:pt x="705" y="428"/>
                  </a:lnTo>
                  <a:lnTo>
                    <a:pt x="703" y="426"/>
                  </a:lnTo>
                  <a:lnTo>
                    <a:pt x="705" y="423"/>
                  </a:lnTo>
                  <a:lnTo>
                    <a:pt x="707" y="421"/>
                  </a:lnTo>
                  <a:lnTo>
                    <a:pt x="710" y="421"/>
                  </a:lnTo>
                  <a:lnTo>
                    <a:pt x="712" y="423"/>
                  </a:lnTo>
                  <a:lnTo>
                    <a:pt x="717" y="428"/>
                  </a:lnTo>
                  <a:lnTo>
                    <a:pt x="722" y="433"/>
                  </a:lnTo>
                  <a:lnTo>
                    <a:pt x="729" y="435"/>
                  </a:lnTo>
                  <a:lnTo>
                    <a:pt x="736" y="438"/>
                  </a:lnTo>
                  <a:lnTo>
                    <a:pt x="743" y="438"/>
                  </a:lnTo>
                  <a:lnTo>
                    <a:pt x="748" y="435"/>
                  </a:lnTo>
                  <a:lnTo>
                    <a:pt x="750" y="433"/>
                  </a:lnTo>
                  <a:lnTo>
                    <a:pt x="752" y="435"/>
                  </a:lnTo>
                  <a:lnTo>
                    <a:pt x="755" y="440"/>
                  </a:lnTo>
                  <a:lnTo>
                    <a:pt x="755" y="442"/>
                  </a:lnTo>
                  <a:lnTo>
                    <a:pt x="757" y="445"/>
                  </a:lnTo>
                  <a:lnTo>
                    <a:pt x="762" y="447"/>
                  </a:lnTo>
                  <a:lnTo>
                    <a:pt x="762" y="445"/>
                  </a:lnTo>
                  <a:lnTo>
                    <a:pt x="764" y="442"/>
                  </a:lnTo>
                  <a:lnTo>
                    <a:pt x="764" y="442"/>
                  </a:lnTo>
                  <a:lnTo>
                    <a:pt x="767" y="440"/>
                  </a:lnTo>
                  <a:lnTo>
                    <a:pt x="767" y="435"/>
                  </a:lnTo>
                  <a:lnTo>
                    <a:pt x="769" y="433"/>
                  </a:lnTo>
                  <a:lnTo>
                    <a:pt x="769" y="428"/>
                  </a:lnTo>
                  <a:lnTo>
                    <a:pt x="769" y="426"/>
                  </a:lnTo>
                  <a:lnTo>
                    <a:pt x="769" y="421"/>
                  </a:lnTo>
                  <a:lnTo>
                    <a:pt x="767" y="414"/>
                  </a:lnTo>
                  <a:lnTo>
                    <a:pt x="764" y="409"/>
                  </a:lnTo>
                  <a:lnTo>
                    <a:pt x="762" y="405"/>
                  </a:lnTo>
                  <a:lnTo>
                    <a:pt x="760" y="400"/>
                  </a:lnTo>
                  <a:lnTo>
                    <a:pt x="760" y="397"/>
                  </a:lnTo>
                  <a:lnTo>
                    <a:pt x="757" y="395"/>
                  </a:lnTo>
                  <a:lnTo>
                    <a:pt x="755" y="390"/>
                  </a:lnTo>
                  <a:lnTo>
                    <a:pt x="755" y="383"/>
                  </a:lnTo>
                  <a:lnTo>
                    <a:pt x="757" y="376"/>
                  </a:lnTo>
                  <a:lnTo>
                    <a:pt x="762" y="369"/>
                  </a:lnTo>
                  <a:lnTo>
                    <a:pt x="767" y="364"/>
                  </a:lnTo>
                  <a:lnTo>
                    <a:pt x="769" y="360"/>
                  </a:lnTo>
                  <a:lnTo>
                    <a:pt x="769" y="357"/>
                  </a:lnTo>
                  <a:lnTo>
                    <a:pt x="769" y="352"/>
                  </a:lnTo>
                  <a:lnTo>
                    <a:pt x="769" y="350"/>
                  </a:lnTo>
                  <a:lnTo>
                    <a:pt x="769" y="345"/>
                  </a:lnTo>
                  <a:lnTo>
                    <a:pt x="769" y="341"/>
                  </a:lnTo>
                  <a:lnTo>
                    <a:pt x="767" y="336"/>
                  </a:lnTo>
                  <a:lnTo>
                    <a:pt x="769" y="334"/>
                  </a:lnTo>
                  <a:lnTo>
                    <a:pt x="769" y="331"/>
                  </a:lnTo>
                  <a:lnTo>
                    <a:pt x="774" y="329"/>
                  </a:lnTo>
                  <a:lnTo>
                    <a:pt x="778" y="326"/>
                  </a:lnTo>
                  <a:lnTo>
                    <a:pt x="781" y="324"/>
                  </a:lnTo>
                  <a:lnTo>
                    <a:pt x="783" y="324"/>
                  </a:lnTo>
                  <a:lnTo>
                    <a:pt x="786" y="322"/>
                  </a:lnTo>
                  <a:lnTo>
                    <a:pt x="788" y="319"/>
                  </a:lnTo>
                  <a:lnTo>
                    <a:pt x="790" y="319"/>
                  </a:lnTo>
                  <a:lnTo>
                    <a:pt x="790" y="317"/>
                  </a:lnTo>
                  <a:lnTo>
                    <a:pt x="790" y="312"/>
                  </a:lnTo>
                  <a:lnTo>
                    <a:pt x="790" y="310"/>
                  </a:lnTo>
                  <a:lnTo>
                    <a:pt x="790" y="307"/>
                  </a:lnTo>
                  <a:lnTo>
                    <a:pt x="790" y="303"/>
                  </a:lnTo>
                  <a:lnTo>
                    <a:pt x="790" y="298"/>
                  </a:lnTo>
                  <a:lnTo>
                    <a:pt x="793" y="293"/>
                  </a:lnTo>
                  <a:lnTo>
                    <a:pt x="797" y="296"/>
                  </a:lnTo>
                  <a:lnTo>
                    <a:pt x="797" y="293"/>
                  </a:lnTo>
                  <a:lnTo>
                    <a:pt x="797" y="293"/>
                  </a:lnTo>
                  <a:lnTo>
                    <a:pt x="797" y="291"/>
                  </a:lnTo>
                  <a:lnTo>
                    <a:pt x="797" y="291"/>
                  </a:lnTo>
                  <a:lnTo>
                    <a:pt x="797" y="286"/>
                  </a:lnTo>
                  <a:lnTo>
                    <a:pt x="797" y="281"/>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5" name="Freeform 18"/>
            <p:cNvSpPr>
              <a:spLocks noEditPoints="1"/>
            </p:cNvSpPr>
            <p:nvPr/>
          </p:nvSpPr>
          <p:spPr bwMode="auto">
            <a:xfrm>
              <a:off x="4973637" y="3695702"/>
              <a:ext cx="742950" cy="681038"/>
            </a:xfrm>
            <a:custGeom>
              <a:avLst/>
              <a:gdLst>
                <a:gd name="T0" fmla="*/ 42 w 468"/>
                <a:gd name="T1" fmla="*/ 284 h 429"/>
                <a:gd name="T2" fmla="*/ 45 w 468"/>
                <a:gd name="T3" fmla="*/ 294 h 429"/>
                <a:gd name="T4" fmla="*/ 54 w 468"/>
                <a:gd name="T5" fmla="*/ 287 h 429"/>
                <a:gd name="T6" fmla="*/ 2 w 468"/>
                <a:gd name="T7" fmla="*/ 232 h 429"/>
                <a:gd name="T8" fmla="*/ 31 w 468"/>
                <a:gd name="T9" fmla="*/ 263 h 429"/>
                <a:gd name="T10" fmla="*/ 24 w 468"/>
                <a:gd name="T11" fmla="*/ 251 h 429"/>
                <a:gd name="T12" fmla="*/ 7 w 468"/>
                <a:gd name="T13" fmla="*/ 251 h 429"/>
                <a:gd name="T14" fmla="*/ 12 w 468"/>
                <a:gd name="T15" fmla="*/ 263 h 429"/>
                <a:gd name="T16" fmla="*/ 26 w 468"/>
                <a:gd name="T17" fmla="*/ 272 h 429"/>
                <a:gd name="T18" fmla="*/ 31 w 468"/>
                <a:gd name="T19" fmla="*/ 270 h 429"/>
                <a:gd name="T20" fmla="*/ 456 w 468"/>
                <a:gd name="T21" fmla="*/ 298 h 429"/>
                <a:gd name="T22" fmla="*/ 433 w 468"/>
                <a:gd name="T23" fmla="*/ 258 h 429"/>
                <a:gd name="T24" fmla="*/ 440 w 468"/>
                <a:gd name="T25" fmla="*/ 232 h 429"/>
                <a:gd name="T26" fmla="*/ 409 w 468"/>
                <a:gd name="T27" fmla="*/ 194 h 429"/>
                <a:gd name="T28" fmla="*/ 395 w 468"/>
                <a:gd name="T29" fmla="*/ 161 h 429"/>
                <a:gd name="T30" fmla="*/ 404 w 468"/>
                <a:gd name="T31" fmla="*/ 133 h 429"/>
                <a:gd name="T32" fmla="*/ 383 w 468"/>
                <a:gd name="T33" fmla="*/ 111 h 429"/>
                <a:gd name="T34" fmla="*/ 350 w 468"/>
                <a:gd name="T35" fmla="*/ 97 h 429"/>
                <a:gd name="T36" fmla="*/ 340 w 468"/>
                <a:gd name="T37" fmla="*/ 74 h 429"/>
                <a:gd name="T38" fmla="*/ 305 w 468"/>
                <a:gd name="T39" fmla="*/ 83 h 429"/>
                <a:gd name="T40" fmla="*/ 288 w 468"/>
                <a:gd name="T41" fmla="*/ 76 h 429"/>
                <a:gd name="T42" fmla="*/ 303 w 468"/>
                <a:gd name="T43" fmla="*/ 52 h 429"/>
                <a:gd name="T44" fmla="*/ 298 w 468"/>
                <a:gd name="T45" fmla="*/ 24 h 429"/>
                <a:gd name="T46" fmla="*/ 258 w 468"/>
                <a:gd name="T47" fmla="*/ 3 h 429"/>
                <a:gd name="T48" fmla="*/ 210 w 468"/>
                <a:gd name="T49" fmla="*/ 3 h 429"/>
                <a:gd name="T50" fmla="*/ 213 w 468"/>
                <a:gd name="T51" fmla="*/ 22 h 429"/>
                <a:gd name="T52" fmla="*/ 196 w 468"/>
                <a:gd name="T53" fmla="*/ 38 h 429"/>
                <a:gd name="T54" fmla="*/ 194 w 468"/>
                <a:gd name="T55" fmla="*/ 55 h 429"/>
                <a:gd name="T56" fmla="*/ 203 w 468"/>
                <a:gd name="T57" fmla="*/ 64 h 429"/>
                <a:gd name="T58" fmla="*/ 206 w 468"/>
                <a:gd name="T59" fmla="*/ 71 h 429"/>
                <a:gd name="T60" fmla="*/ 213 w 468"/>
                <a:gd name="T61" fmla="*/ 97 h 429"/>
                <a:gd name="T62" fmla="*/ 187 w 468"/>
                <a:gd name="T63" fmla="*/ 93 h 429"/>
                <a:gd name="T64" fmla="*/ 175 w 468"/>
                <a:gd name="T65" fmla="*/ 102 h 429"/>
                <a:gd name="T66" fmla="*/ 163 w 468"/>
                <a:gd name="T67" fmla="*/ 100 h 429"/>
                <a:gd name="T68" fmla="*/ 177 w 468"/>
                <a:gd name="T69" fmla="*/ 192 h 429"/>
                <a:gd name="T70" fmla="*/ 234 w 468"/>
                <a:gd name="T71" fmla="*/ 275 h 429"/>
                <a:gd name="T72" fmla="*/ 253 w 468"/>
                <a:gd name="T73" fmla="*/ 282 h 429"/>
                <a:gd name="T74" fmla="*/ 248 w 468"/>
                <a:gd name="T75" fmla="*/ 303 h 429"/>
                <a:gd name="T76" fmla="*/ 248 w 468"/>
                <a:gd name="T77" fmla="*/ 351 h 429"/>
                <a:gd name="T78" fmla="*/ 236 w 468"/>
                <a:gd name="T79" fmla="*/ 367 h 429"/>
                <a:gd name="T80" fmla="*/ 225 w 468"/>
                <a:gd name="T81" fmla="*/ 381 h 429"/>
                <a:gd name="T82" fmla="*/ 208 w 468"/>
                <a:gd name="T83" fmla="*/ 403 h 429"/>
                <a:gd name="T84" fmla="*/ 196 w 468"/>
                <a:gd name="T85" fmla="*/ 414 h 429"/>
                <a:gd name="T86" fmla="*/ 225 w 468"/>
                <a:gd name="T87" fmla="*/ 417 h 429"/>
                <a:gd name="T88" fmla="*/ 246 w 468"/>
                <a:gd name="T89" fmla="*/ 422 h 429"/>
                <a:gd name="T90" fmla="*/ 279 w 468"/>
                <a:gd name="T91" fmla="*/ 384 h 429"/>
                <a:gd name="T92" fmla="*/ 284 w 468"/>
                <a:gd name="T93" fmla="*/ 386 h 429"/>
                <a:gd name="T94" fmla="*/ 307 w 468"/>
                <a:gd name="T95" fmla="*/ 381 h 429"/>
                <a:gd name="T96" fmla="*/ 333 w 468"/>
                <a:gd name="T97" fmla="*/ 369 h 429"/>
                <a:gd name="T98" fmla="*/ 343 w 468"/>
                <a:gd name="T99" fmla="*/ 379 h 429"/>
                <a:gd name="T100" fmla="*/ 369 w 468"/>
                <a:gd name="T101" fmla="*/ 391 h 429"/>
                <a:gd name="T102" fmla="*/ 390 w 468"/>
                <a:gd name="T103" fmla="*/ 410 h 429"/>
                <a:gd name="T104" fmla="*/ 409 w 468"/>
                <a:gd name="T105" fmla="*/ 424 h 429"/>
                <a:gd name="T106" fmla="*/ 411 w 468"/>
                <a:gd name="T107" fmla="*/ 403 h 429"/>
                <a:gd name="T108" fmla="*/ 421 w 468"/>
                <a:gd name="T109" fmla="*/ 381 h 429"/>
                <a:gd name="T110" fmla="*/ 423 w 468"/>
                <a:gd name="T111" fmla="*/ 365 h 429"/>
                <a:gd name="T112" fmla="*/ 421 w 468"/>
                <a:gd name="T113" fmla="*/ 341 h 429"/>
                <a:gd name="T114" fmla="*/ 452 w 468"/>
                <a:gd name="T115" fmla="*/ 334 h 429"/>
                <a:gd name="T116" fmla="*/ 466 w 468"/>
                <a:gd name="T117" fmla="*/ 303 h 429"/>
                <a:gd name="T118" fmla="*/ 78 w 468"/>
                <a:gd name="T119" fmla="*/ 32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8" h="429">
                  <a:moveTo>
                    <a:pt x="54" y="287"/>
                  </a:moveTo>
                  <a:lnTo>
                    <a:pt x="54" y="284"/>
                  </a:lnTo>
                  <a:lnTo>
                    <a:pt x="52" y="284"/>
                  </a:lnTo>
                  <a:lnTo>
                    <a:pt x="50" y="284"/>
                  </a:lnTo>
                  <a:lnTo>
                    <a:pt x="45" y="284"/>
                  </a:lnTo>
                  <a:lnTo>
                    <a:pt x="42" y="282"/>
                  </a:lnTo>
                  <a:lnTo>
                    <a:pt x="42" y="284"/>
                  </a:lnTo>
                  <a:lnTo>
                    <a:pt x="40" y="282"/>
                  </a:lnTo>
                  <a:lnTo>
                    <a:pt x="38" y="284"/>
                  </a:lnTo>
                  <a:lnTo>
                    <a:pt x="33" y="287"/>
                  </a:lnTo>
                  <a:lnTo>
                    <a:pt x="35" y="291"/>
                  </a:lnTo>
                  <a:lnTo>
                    <a:pt x="40" y="291"/>
                  </a:lnTo>
                  <a:lnTo>
                    <a:pt x="42" y="294"/>
                  </a:lnTo>
                  <a:lnTo>
                    <a:pt x="45" y="294"/>
                  </a:lnTo>
                  <a:lnTo>
                    <a:pt x="50" y="296"/>
                  </a:lnTo>
                  <a:lnTo>
                    <a:pt x="52" y="296"/>
                  </a:lnTo>
                  <a:lnTo>
                    <a:pt x="52" y="294"/>
                  </a:lnTo>
                  <a:lnTo>
                    <a:pt x="54" y="291"/>
                  </a:lnTo>
                  <a:lnTo>
                    <a:pt x="57" y="289"/>
                  </a:lnTo>
                  <a:lnTo>
                    <a:pt x="57" y="289"/>
                  </a:lnTo>
                  <a:lnTo>
                    <a:pt x="54" y="287"/>
                  </a:lnTo>
                  <a:close/>
                  <a:moveTo>
                    <a:pt x="5" y="237"/>
                  </a:moveTo>
                  <a:lnTo>
                    <a:pt x="7" y="235"/>
                  </a:lnTo>
                  <a:lnTo>
                    <a:pt x="7" y="232"/>
                  </a:lnTo>
                  <a:lnTo>
                    <a:pt x="5" y="232"/>
                  </a:lnTo>
                  <a:lnTo>
                    <a:pt x="5" y="232"/>
                  </a:lnTo>
                  <a:lnTo>
                    <a:pt x="5" y="232"/>
                  </a:lnTo>
                  <a:lnTo>
                    <a:pt x="2" y="232"/>
                  </a:lnTo>
                  <a:lnTo>
                    <a:pt x="2" y="235"/>
                  </a:lnTo>
                  <a:lnTo>
                    <a:pt x="0" y="237"/>
                  </a:lnTo>
                  <a:lnTo>
                    <a:pt x="2" y="242"/>
                  </a:lnTo>
                  <a:lnTo>
                    <a:pt x="7" y="239"/>
                  </a:lnTo>
                  <a:lnTo>
                    <a:pt x="5" y="237"/>
                  </a:lnTo>
                  <a:close/>
                  <a:moveTo>
                    <a:pt x="33" y="263"/>
                  </a:moveTo>
                  <a:lnTo>
                    <a:pt x="31" y="263"/>
                  </a:lnTo>
                  <a:lnTo>
                    <a:pt x="31" y="263"/>
                  </a:lnTo>
                  <a:lnTo>
                    <a:pt x="31" y="261"/>
                  </a:lnTo>
                  <a:lnTo>
                    <a:pt x="28" y="261"/>
                  </a:lnTo>
                  <a:lnTo>
                    <a:pt x="26" y="258"/>
                  </a:lnTo>
                  <a:lnTo>
                    <a:pt x="26" y="256"/>
                  </a:lnTo>
                  <a:lnTo>
                    <a:pt x="26" y="253"/>
                  </a:lnTo>
                  <a:lnTo>
                    <a:pt x="24" y="251"/>
                  </a:lnTo>
                  <a:lnTo>
                    <a:pt x="19" y="249"/>
                  </a:lnTo>
                  <a:lnTo>
                    <a:pt x="16" y="246"/>
                  </a:lnTo>
                  <a:lnTo>
                    <a:pt x="12" y="246"/>
                  </a:lnTo>
                  <a:lnTo>
                    <a:pt x="9" y="246"/>
                  </a:lnTo>
                  <a:lnTo>
                    <a:pt x="5" y="246"/>
                  </a:lnTo>
                  <a:lnTo>
                    <a:pt x="7" y="249"/>
                  </a:lnTo>
                  <a:lnTo>
                    <a:pt x="7" y="251"/>
                  </a:lnTo>
                  <a:lnTo>
                    <a:pt x="7" y="253"/>
                  </a:lnTo>
                  <a:lnTo>
                    <a:pt x="7" y="253"/>
                  </a:lnTo>
                  <a:lnTo>
                    <a:pt x="7" y="253"/>
                  </a:lnTo>
                  <a:lnTo>
                    <a:pt x="9" y="256"/>
                  </a:lnTo>
                  <a:lnTo>
                    <a:pt x="9" y="258"/>
                  </a:lnTo>
                  <a:lnTo>
                    <a:pt x="12" y="261"/>
                  </a:lnTo>
                  <a:lnTo>
                    <a:pt x="12" y="263"/>
                  </a:lnTo>
                  <a:lnTo>
                    <a:pt x="12" y="263"/>
                  </a:lnTo>
                  <a:lnTo>
                    <a:pt x="12" y="263"/>
                  </a:lnTo>
                  <a:lnTo>
                    <a:pt x="16" y="268"/>
                  </a:lnTo>
                  <a:lnTo>
                    <a:pt x="24" y="270"/>
                  </a:lnTo>
                  <a:lnTo>
                    <a:pt x="26" y="270"/>
                  </a:lnTo>
                  <a:lnTo>
                    <a:pt x="26" y="272"/>
                  </a:lnTo>
                  <a:lnTo>
                    <a:pt x="26" y="272"/>
                  </a:lnTo>
                  <a:lnTo>
                    <a:pt x="26" y="275"/>
                  </a:lnTo>
                  <a:lnTo>
                    <a:pt x="26" y="275"/>
                  </a:lnTo>
                  <a:lnTo>
                    <a:pt x="28" y="275"/>
                  </a:lnTo>
                  <a:lnTo>
                    <a:pt x="28" y="272"/>
                  </a:lnTo>
                  <a:lnTo>
                    <a:pt x="28" y="272"/>
                  </a:lnTo>
                  <a:lnTo>
                    <a:pt x="28" y="270"/>
                  </a:lnTo>
                  <a:lnTo>
                    <a:pt x="31" y="270"/>
                  </a:lnTo>
                  <a:lnTo>
                    <a:pt x="31" y="270"/>
                  </a:lnTo>
                  <a:lnTo>
                    <a:pt x="31" y="268"/>
                  </a:lnTo>
                  <a:lnTo>
                    <a:pt x="31" y="265"/>
                  </a:lnTo>
                  <a:lnTo>
                    <a:pt x="31" y="265"/>
                  </a:lnTo>
                  <a:lnTo>
                    <a:pt x="33" y="263"/>
                  </a:lnTo>
                  <a:close/>
                  <a:moveTo>
                    <a:pt x="466" y="303"/>
                  </a:moveTo>
                  <a:lnTo>
                    <a:pt x="456" y="298"/>
                  </a:lnTo>
                  <a:lnTo>
                    <a:pt x="444" y="291"/>
                  </a:lnTo>
                  <a:lnTo>
                    <a:pt x="433" y="284"/>
                  </a:lnTo>
                  <a:lnTo>
                    <a:pt x="423" y="280"/>
                  </a:lnTo>
                  <a:lnTo>
                    <a:pt x="426" y="275"/>
                  </a:lnTo>
                  <a:lnTo>
                    <a:pt x="428" y="270"/>
                  </a:lnTo>
                  <a:lnTo>
                    <a:pt x="430" y="265"/>
                  </a:lnTo>
                  <a:lnTo>
                    <a:pt x="433" y="258"/>
                  </a:lnTo>
                  <a:lnTo>
                    <a:pt x="433" y="256"/>
                  </a:lnTo>
                  <a:lnTo>
                    <a:pt x="433" y="253"/>
                  </a:lnTo>
                  <a:lnTo>
                    <a:pt x="435" y="249"/>
                  </a:lnTo>
                  <a:lnTo>
                    <a:pt x="435" y="246"/>
                  </a:lnTo>
                  <a:lnTo>
                    <a:pt x="437" y="244"/>
                  </a:lnTo>
                  <a:lnTo>
                    <a:pt x="437" y="237"/>
                  </a:lnTo>
                  <a:lnTo>
                    <a:pt x="440" y="232"/>
                  </a:lnTo>
                  <a:lnTo>
                    <a:pt x="442" y="230"/>
                  </a:lnTo>
                  <a:lnTo>
                    <a:pt x="437" y="223"/>
                  </a:lnTo>
                  <a:lnTo>
                    <a:pt x="433" y="218"/>
                  </a:lnTo>
                  <a:lnTo>
                    <a:pt x="426" y="211"/>
                  </a:lnTo>
                  <a:lnTo>
                    <a:pt x="421" y="206"/>
                  </a:lnTo>
                  <a:lnTo>
                    <a:pt x="414" y="199"/>
                  </a:lnTo>
                  <a:lnTo>
                    <a:pt x="409" y="194"/>
                  </a:lnTo>
                  <a:lnTo>
                    <a:pt x="402" y="187"/>
                  </a:lnTo>
                  <a:lnTo>
                    <a:pt x="395" y="182"/>
                  </a:lnTo>
                  <a:lnTo>
                    <a:pt x="390" y="178"/>
                  </a:lnTo>
                  <a:lnTo>
                    <a:pt x="390" y="175"/>
                  </a:lnTo>
                  <a:lnTo>
                    <a:pt x="390" y="173"/>
                  </a:lnTo>
                  <a:lnTo>
                    <a:pt x="392" y="166"/>
                  </a:lnTo>
                  <a:lnTo>
                    <a:pt x="395" y="161"/>
                  </a:lnTo>
                  <a:lnTo>
                    <a:pt x="397" y="154"/>
                  </a:lnTo>
                  <a:lnTo>
                    <a:pt x="400" y="149"/>
                  </a:lnTo>
                  <a:lnTo>
                    <a:pt x="402" y="142"/>
                  </a:lnTo>
                  <a:lnTo>
                    <a:pt x="402" y="140"/>
                  </a:lnTo>
                  <a:lnTo>
                    <a:pt x="404" y="138"/>
                  </a:lnTo>
                  <a:lnTo>
                    <a:pt x="404" y="135"/>
                  </a:lnTo>
                  <a:lnTo>
                    <a:pt x="404" y="133"/>
                  </a:lnTo>
                  <a:lnTo>
                    <a:pt x="404" y="126"/>
                  </a:lnTo>
                  <a:lnTo>
                    <a:pt x="402" y="119"/>
                  </a:lnTo>
                  <a:lnTo>
                    <a:pt x="402" y="111"/>
                  </a:lnTo>
                  <a:lnTo>
                    <a:pt x="402" y="104"/>
                  </a:lnTo>
                  <a:lnTo>
                    <a:pt x="395" y="107"/>
                  </a:lnTo>
                  <a:lnTo>
                    <a:pt x="388" y="109"/>
                  </a:lnTo>
                  <a:lnTo>
                    <a:pt x="383" y="111"/>
                  </a:lnTo>
                  <a:lnTo>
                    <a:pt x="376" y="114"/>
                  </a:lnTo>
                  <a:lnTo>
                    <a:pt x="371" y="114"/>
                  </a:lnTo>
                  <a:lnTo>
                    <a:pt x="366" y="114"/>
                  </a:lnTo>
                  <a:lnTo>
                    <a:pt x="362" y="109"/>
                  </a:lnTo>
                  <a:lnTo>
                    <a:pt x="357" y="107"/>
                  </a:lnTo>
                  <a:lnTo>
                    <a:pt x="355" y="102"/>
                  </a:lnTo>
                  <a:lnTo>
                    <a:pt x="350" y="97"/>
                  </a:lnTo>
                  <a:lnTo>
                    <a:pt x="350" y="93"/>
                  </a:lnTo>
                  <a:lnTo>
                    <a:pt x="348" y="85"/>
                  </a:lnTo>
                  <a:lnTo>
                    <a:pt x="348" y="83"/>
                  </a:lnTo>
                  <a:lnTo>
                    <a:pt x="348" y="81"/>
                  </a:lnTo>
                  <a:lnTo>
                    <a:pt x="345" y="78"/>
                  </a:lnTo>
                  <a:lnTo>
                    <a:pt x="345" y="76"/>
                  </a:lnTo>
                  <a:lnTo>
                    <a:pt x="340" y="74"/>
                  </a:lnTo>
                  <a:lnTo>
                    <a:pt x="336" y="71"/>
                  </a:lnTo>
                  <a:lnTo>
                    <a:pt x="329" y="66"/>
                  </a:lnTo>
                  <a:lnTo>
                    <a:pt x="326" y="66"/>
                  </a:lnTo>
                  <a:lnTo>
                    <a:pt x="322" y="71"/>
                  </a:lnTo>
                  <a:lnTo>
                    <a:pt x="317" y="74"/>
                  </a:lnTo>
                  <a:lnTo>
                    <a:pt x="312" y="78"/>
                  </a:lnTo>
                  <a:lnTo>
                    <a:pt x="305" y="83"/>
                  </a:lnTo>
                  <a:lnTo>
                    <a:pt x="303" y="85"/>
                  </a:lnTo>
                  <a:lnTo>
                    <a:pt x="298" y="90"/>
                  </a:lnTo>
                  <a:lnTo>
                    <a:pt x="293" y="93"/>
                  </a:lnTo>
                  <a:lnTo>
                    <a:pt x="288" y="93"/>
                  </a:lnTo>
                  <a:lnTo>
                    <a:pt x="288" y="88"/>
                  </a:lnTo>
                  <a:lnTo>
                    <a:pt x="288" y="83"/>
                  </a:lnTo>
                  <a:lnTo>
                    <a:pt x="288" y="76"/>
                  </a:lnTo>
                  <a:lnTo>
                    <a:pt x="288" y="71"/>
                  </a:lnTo>
                  <a:lnTo>
                    <a:pt x="288" y="66"/>
                  </a:lnTo>
                  <a:lnTo>
                    <a:pt x="291" y="64"/>
                  </a:lnTo>
                  <a:lnTo>
                    <a:pt x="291" y="62"/>
                  </a:lnTo>
                  <a:lnTo>
                    <a:pt x="296" y="59"/>
                  </a:lnTo>
                  <a:lnTo>
                    <a:pt x="298" y="57"/>
                  </a:lnTo>
                  <a:lnTo>
                    <a:pt x="303" y="52"/>
                  </a:lnTo>
                  <a:lnTo>
                    <a:pt x="305" y="48"/>
                  </a:lnTo>
                  <a:lnTo>
                    <a:pt x="307" y="45"/>
                  </a:lnTo>
                  <a:lnTo>
                    <a:pt x="305" y="40"/>
                  </a:lnTo>
                  <a:lnTo>
                    <a:pt x="303" y="36"/>
                  </a:lnTo>
                  <a:lnTo>
                    <a:pt x="300" y="31"/>
                  </a:lnTo>
                  <a:lnTo>
                    <a:pt x="298" y="26"/>
                  </a:lnTo>
                  <a:lnTo>
                    <a:pt x="298" y="24"/>
                  </a:lnTo>
                  <a:lnTo>
                    <a:pt x="296" y="22"/>
                  </a:lnTo>
                  <a:lnTo>
                    <a:pt x="293" y="19"/>
                  </a:lnTo>
                  <a:lnTo>
                    <a:pt x="288" y="17"/>
                  </a:lnTo>
                  <a:lnTo>
                    <a:pt x="281" y="12"/>
                  </a:lnTo>
                  <a:lnTo>
                    <a:pt x="274" y="10"/>
                  </a:lnTo>
                  <a:lnTo>
                    <a:pt x="265" y="5"/>
                  </a:lnTo>
                  <a:lnTo>
                    <a:pt x="258" y="3"/>
                  </a:lnTo>
                  <a:lnTo>
                    <a:pt x="248" y="0"/>
                  </a:lnTo>
                  <a:lnTo>
                    <a:pt x="239" y="0"/>
                  </a:lnTo>
                  <a:lnTo>
                    <a:pt x="232" y="0"/>
                  </a:lnTo>
                  <a:lnTo>
                    <a:pt x="222" y="3"/>
                  </a:lnTo>
                  <a:lnTo>
                    <a:pt x="217" y="0"/>
                  </a:lnTo>
                  <a:lnTo>
                    <a:pt x="215" y="3"/>
                  </a:lnTo>
                  <a:lnTo>
                    <a:pt x="210" y="3"/>
                  </a:lnTo>
                  <a:lnTo>
                    <a:pt x="208" y="7"/>
                  </a:lnTo>
                  <a:lnTo>
                    <a:pt x="208" y="10"/>
                  </a:lnTo>
                  <a:lnTo>
                    <a:pt x="208" y="12"/>
                  </a:lnTo>
                  <a:lnTo>
                    <a:pt x="208" y="14"/>
                  </a:lnTo>
                  <a:lnTo>
                    <a:pt x="210" y="17"/>
                  </a:lnTo>
                  <a:lnTo>
                    <a:pt x="210" y="19"/>
                  </a:lnTo>
                  <a:lnTo>
                    <a:pt x="213" y="22"/>
                  </a:lnTo>
                  <a:lnTo>
                    <a:pt x="213" y="24"/>
                  </a:lnTo>
                  <a:lnTo>
                    <a:pt x="210" y="26"/>
                  </a:lnTo>
                  <a:lnTo>
                    <a:pt x="208" y="29"/>
                  </a:lnTo>
                  <a:lnTo>
                    <a:pt x="206" y="31"/>
                  </a:lnTo>
                  <a:lnTo>
                    <a:pt x="203" y="33"/>
                  </a:lnTo>
                  <a:lnTo>
                    <a:pt x="199" y="36"/>
                  </a:lnTo>
                  <a:lnTo>
                    <a:pt x="196" y="38"/>
                  </a:lnTo>
                  <a:lnTo>
                    <a:pt x="194" y="43"/>
                  </a:lnTo>
                  <a:lnTo>
                    <a:pt x="191" y="45"/>
                  </a:lnTo>
                  <a:lnTo>
                    <a:pt x="189" y="50"/>
                  </a:lnTo>
                  <a:lnTo>
                    <a:pt x="189" y="52"/>
                  </a:lnTo>
                  <a:lnTo>
                    <a:pt x="191" y="52"/>
                  </a:lnTo>
                  <a:lnTo>
                    <a:pt x="191" y="55"/>
                  </a:lnTo>
                  <a:lnTo>
                    <a:pt x="194" y="55"/>
                  </a:lnTo>
                  <a:lnTo>
                    <a:pt x="196" y="57"/>
                  </a:lnTo>
                  <a:lnTo>
                    <a:pt x="196" y="57"/>
                  </a:lnTo>
                  <a:lnTo>
                    <a:pt x="199" y="59"/>
                  </a:lnTo>
                  <a:lnTo>
                    <a:pt x="199" y="62"/>
                  </a:lnTo>
                  <a:lnTo>
                    <a:pt x="201" y="64"/>
                  </a:lnTo>
                  <a:lnTo>
                    <a:pt x="201" y="64"/>
                  </a:lnTo>
                  <a:lnTo>
                    <a:pt x="203" y="64"/>
                  </a:lnTo>
                  <a:lnTo>
                    <a:pt x="206" y="66"/>
                  </a:lnTo>
                  <a:lnTo>
                    <a:pt x="206" y="66"/>
                  </a:lnTo>
                  <a:lnTo>
                    <a:pt x="206" y="69"/>
                  </a:lnTo>
                  <a:lnTo>
                    <a:pt x="203" y="69"/>
                  </a:lnTo>
                  <a:lnTo>
                    <a:pt x="203" y="71"/>
                  </a:lnTo>
                  <a:lnTo>
                    <a:pt x="206" y="71"/>
                  </a:lnTo>
                  <a:lnTo>
                    <a:pt x="206" y="71"/>
                  </a:lnTo>
                  <a:lnTo>
                    <a:pt x="208" y="71"/>
                  </a:lnTo>
                  <a:lnTo>
                    <a:pt x="208" y="71"/>
                  </a:lnTo>
                  <a:lnTo>
                    <a:pt x="208" y="76"/>
                  </a:lnTo>
                  <a:lnTo>
                    <a:pt x="210" y="81"/>
                  </a:lnTo>
                  <a:lnTo>
                    <a:pt x="213" y="85"/>
                  </a:lnTo>
                  <a:lnTo>
                    <a:pt x="213" y="90"/>
                  </a:lnTo>
                  <a:lnTo>
                    <a:pt x="213" y="97"/>
                  </a:lnTo>
                  <a:lnTo>
                    <a:pt x="208" y="100"/>
                  </a:lnTo>
                  <a:lnTo>
                    <a:pt x="203" y="102"/>
                  </a:lnTo>
                  <a:lnTo>
                    <a:pt x="196" y="100"/>
                  </a:lnTo>
                  <a:lnTo>
                    <a:pt x="194" y="97"/>
                  </a:lnTo>
                  <a:lnTo>
                    <a:pt x="191" y="95"/>
                  </a:lnTo>
                  <a:lnTo>
                    <a:pt x="189" y="93"/>
                  </a:lnTo>
                  <a:lnTo>
                    <a:pt x="187" y="93"/>
                  </a:lnTo>
                  <a:lnTo>
                    <a:pt x="184" y="90"/>
                  </a:lnTo>
                  <a:lnTo>
                    <a:pt x="180" y="90"/>
                  </a:lnTo>
                  <a:lnTo>
                    <a:pt x="177" y="93"/>
                  </a:lnTo>
                  <a:lnTo>
                    <a:pt x="173" y="93"/>
                  </a:lnTo>
                  <a:lnTo>
                    <a:pt x="173" y="97"/>
                  </a:lnTo>
                  <a:lnTo>
                    <a:pt x="175" y="100"/>
                  </a:lnTo>
                  <a:lnTo>
                    <a:pt x="175" y="102"/>
                  </a:lnTo>
                  <a:lnTo>
                    <a:pt x="175" y="107"/>
                  </a:lnTo>
                  <a:lnTo>
                    <a:pt x="173" y="109"/>
                  </a:lnTo>
                  <a:lnTo>
                    <a:pt x="170" y="107"/>
                  </a:lnTo>
                  <a:lnTo>
                    <a:pt x="165" y="102"/>
                  </a:lnTo>
                  <a:lnTo>
                    <a:pt x="165" y="97"/>
                  </a:lnTo>
                  <a:lnTo>
                    <a:pt x="165" y="97"/>
                  </a:lnTo>
                  <a:lnTo>
                    <a:pt x="163" y="100"/>
                  </a:lnTo>
                  <a:lnTo>
                    <a:pt x="165" y="104"/>
                  </a:lnTo>
                  <a:lnTo>
                    <a:pt x="168" y="114"/>
                  </a:lnTo>
                  <a:lnTo>
                    <a:pt x="173" y="128"/>
                  </a:lnTo>
                  <a:lnTo>
                    <a:pt x="177" y="145"/>
                  </a:lnTo>
                  <a:lnTo>
                    <a:pt x="177" y="156"/>
                  </a:lnTo>
                  <a:lnTo>
                    <a:pt x="177" y="182"/>
                  </a:lnTo>
                  <a:lnTo>
                    <a:pt x="177" y="192"/>
                  </a:lnTo>
                  <a:lnTo>
                    <a:pt x="180" y="199"/>
                  </a:lnTo>
                  <a:lnTo>
                    <a:pt x="194" y="223"/>
                  </a:lnTo>
                  <a:lnTo>
                    <a:pt x="208" y="251"/>
                  </a:lnTo>
                  <a:lnTo>
                    <a:pt x="213" y="258"/>
                  </a:lnTo>
                  <a:lnTo>
                    <a:pt x="217" y="263"/>
                  </a:lnTo>
                  <a:lnTo>
                    <a:pt x="222" y="265"/>
                  </a:lnTo>
                  <a:lnTo>
                    <a:pt x="234" y="275"/>
                  </a:lnTo>
                  <a:lnTo>
                    <a:pt x="241" y="277"/>
                  </a:lnTo>
                  <a:lnTo>
                    <a:pt x="243" y="280"/>
                  </a:lnTo>
                  <a:lnTo>
                    <a:pt x="246" y="280"/>
                  </a:lnTo>
                  <a:lnTo>
                    <a:pt x="246" y="277"/>
                  </a:lnTo>
                  <a:lnTo>
                    <a:pt x="248" y="277"/>
                  </a:lnTo>
                  <a:lnTo>
                    <a:pt x="251" y="280"/>
                  </a:lnTo>
                  <a:lnTo>
                    <a:pt x="253" y="282"/>
                  </a:lnTo>
                  <a:lnTo>
                    <a:pt x="253" y="284"/>
                  </a:lnTo>
                  <a:lnTo>
                    <a:pt x="255" y="287"/>
                  </a:lnTo>
                  <a:lnTo>
                    <a:pt x="255" y="291"/>
                  </a:lnTo>
                  <a:lnTo>
                    <a:pt x="255" y="291"/>
                  </a:lnTo>
                  <a:lnTo>
                    <a:pt x="253" y="294"/>
                  </a:lnTo>
                  <a:lnTo>
                    <a:pt x="251" y="298"/>
                  </a:lnTo>
                  <a:lnTo>
                    <a:pt x="248" y="303"/>
                  </a:lnTo>
                  <a:lnTo>
                    <a:pt x="246" y="310"/>
                  </a:lnTo>
                  <a:lnTo>
                    <a:pt x="251" y="322"/>
                  </a:lnTo>
                  <a:lnTo>
                    <a:pt x="251" y="336"/>
                  </a:lnTo>
                  <a:lnTo>
                    <a:pt x="248" y="339"/>
                  </a:lnTo>
                  <a:lnTo>
                    <a:pt x="248" y="343"/>
                  </a:lnTo>
                  <a:lnTo>
                    <a:pt x="248" y="348"/>
                  </a:lnTo>
                  <a:lnTo>
                    <a:pt x="248" y="351"/>
                  </a:lnTo>
                  <a:lnTo>
                    <a:pt x="248" y="355"/>
                  </a:lnTo>
                  <a:lnTo>
                    <a:pt x="248" y="362"/>
                  </a:lnTo>
                  <a:lnTo>
                    <a:pt x="246" y="365"/>
                  </a:lnTo>
                  <a:lnTo>
                    <a:pt x="241" y="367"/>
                  </a:lnTo>
                  <a:lnTo>
                    <a:pt x="241" y="367"/>
                  </a:lnTo>
                  <a:lnTo>
                    <a:pt x="239" y="367"/>
                  </a:lnTo>
                  <a:lnTo>
                    <a:pt x="236" y="367"/>
                  </a:lnTo>
                  <a:lnTo>
                    <a:pt x="236" y="367"/>
                  </a:lnTo>
                  <a:lnTo>
                    <a:pt x="234" y="369"/>
                  </a:lnTo>
                  <a:lnTo>
                    <a:pt x="232" y="372"/>
                  </a:lnTo>
                  <a:lnTo>
                    <a:pt x="232" y="374"/>
                  </a:lnTo>
                  <a:lnTo>
                    <a:pt x="229" y="379"/>
                  </a:lnTo>
                  <a:lnTo>
                    <a:pt x="227" y="381"/>
                  </a:lnTo>
                  <a:lnTo>
                    <a:pt x="225" y="381"/>
                  </a:lnTo>
                  <a:lnTo>
                    <a:pt x="220" y="386"/>
                  </a:lnTo>
                  <a:lnTo>
                    <a:pt x="215" y="393"/>
                  </a:lnTo>
                  <a:lnTo>
                    <a:pt x="213" y="395"/>
                  </a:lnTo>
                  <a:lnTo>
                    <a:pt x="210" y="395"/>
                  </a:lnTo>
                  <a:lnTo>
                    <a:pt x="210" y="398"/>
                  </a:lnTo>
                  <a:lnTo>
                    <a:pt x="210" y="398"/>
                  </a:lnTo>
                  <a:lnTo>
                    <a:pt x="208" y="403"/>
                  </a:lnTo>
                  <a:lnTo>
                    <a:pt x="208" y="405"/>
                  </a:lnTo>
                  <a:lnTo>
                    <a:pt x="206" y="410"/>
                  </a:lnTo>
                  <a:lnTo>
                    <a:pt x="203" y="412"/>
                  </a:lnTo>
                  <a:lnTo>
                    <a:pt x="201" y="412"/>
                  </a:lnTo>
                  <a:lnTo>
                    <a:pt x="199" y="410"/>
                  </a:lnTo>
                  <a:lnTo>
                    <a:pt x="196" y="412"/>
                  </a:lnTo>
                  <a:lnTo>
                    <a:pt x="196" y="414"/>
                  </a:lnTo>
                  <a:lnTo>
                    <a:pt x="196" y="417"/>
                  </a:lnTo>
                  <a:lnTo>
                    <a:pt x="201" y="414"/>
                  </a:lnTo>
                  <a:lnTo>
                    <a:pt x="206" y="417"/>
                  </a:lnTo>
                  <a:lnTo>
                    <a:pt x="213" y="419"/>
                  </a:lnTo>
                  <a:lnTo>
                    <a:pt x="217" y="422"/>
                  </a:lnTo>
                  <a:lnTo>
                    <a:pt x="222" y="419"/>
                  </a:lnTo>
                  <a:lnTo>
                    <a:pt x="225" y="417"/>
                  </a:lnTo>
                  <a:lnTo>
                    <a:pt x="227" y="417"/>
                  </a:lnTo>
                  <a:lnTo>
                    <a:pt x="229" y="417"/>
                  </a:lnTo>
                  <a:lnTo>
                    <a:pt x="234" y="422"/>
                  </a:lnTo>
                  <a:lnTo>
                    <a:pt x="239" y="429"/>
                  </a:lnTo>
                  <a:lnTo>
                    <a:pt x="241" y="429"/>
                  </a:lnTo>
                  <a:lnTo>
                    <a:pt x="243" y="426"/>
                  </a:lnTo>
                  <a:lnTo>
                    <a:pt x="246" y="422"/>
                  </a:lnTo>
                  <a:lnTo>
                    <a:pt x="251" y="417"/>
                  </a:lnTo>
                  <a:lnTo>
                    <a:pt x="255" y="410"/>
                  </a:lnTo>
                  <a:lnTo>
                    <a:pt x="258" y="405"/>
                  </a:lnTo>
                  <a:lnTo>
                    <a:pt x="262" y="398"/>
                  </a:lnTo>
                  <a:lnTo>
                    <a:pt x="267" y="393"/>
                  </a:lnTo>
                  <a:lnTo>
                    <a:pt x="272" y="388"/>
                  </a:lnTo>
                  <a:lnTo>
                    <a:pt x="279" y="384"/>
                  </a:lnTo>
                  <a:lnTo>
                    <a:pt x="281" y="384"/>
                  </a:lnTo>
                  <a:lnTo>
                    <a:pt x="281" y="386"/>
                  </a:lnTo>
                  <a:lnTo>
                    <a:pt x="281" y="386"/>
                  </a:lnTo>
                  <a:lnTo>
                    <a:pt x="281" y="388"/>
                  </a:lnTo>
                  <a:lnTo>
                    <a:pt x="284" y="388"/>
                  </a:lnTo>
                  <a:lnTo>
                    <a:pt x="284" y="388"/>
                  </a:lnTo>
                  <a:lnTo>
                    <a:pt x="284" y="386"/>
                  </a:lnTo>
                  <a:lnTo>
                    <a:pt x="286" y="386"/>
                  </a:lnTo>
                  <a:lnTo>
                    <a:pt x="286" y="386"/>
                  </a:lnTo>
                  <a:lnTo>
                    <a:pt x="288" y="386"/>
                  </a:lnTo>
                  <a:lnTo>
                    <a:pt x="291" y="386"/>
                  </a:lnTo>
                  <a:lnTo>
                    <a:pt x="293" y="386"/>
                  </a:lnTo>
                  <a:lnTo>
                    <a:pt x="300" y="386"/>
                  </a:lnTo>
                  <a:lnTo>
                    <a:pt x="307" y="381"/>
                  </a:lnTo>
                  <a:lnTo>
                    <a:pt x="314" y="374"/>
                  </a:lnTo>
                  <a:lnTo>
                    <a:pt x="322" y="369"/>
                  </a:lnTo>
                  <a:lnTo>
                    <a:pt x="324" y="369"/>
                  </a:lnTo>
                  <a:lnTo>
                    <a:pt x="326" y="369"/>
                  </a:lnTo>
                  <a:lnTo>
                    <a:pt x="326" y="369"/>
                  </a:lnTo>
                  <a:lnTo>
                    <a:pt x="329" y="369"/>
                  </a:lnTo>
                  <a:lnTo>
                    <a:pt x="333" y="369"/>
                  </a:lnTo>
                  <a:lnTo>
                    <a:pt x="333" y="372"/>
                  </a:lnTo>
                  <a:lnTo>
                    <a:pt x="336" y="372"/>
                  </a:lnTo>
                  <a:lnTo>
                    <a:pt x="338" y="374"/>
                  </a:lnTo>
                  <a:lnTo>
                    <a:pt x="340" y="377"/>
                  </a:lnTo>
                  <a:lnTo>
                    <a:pt x="340" y="377"/>
                  </a:lnTo>
                  <a:lnTo>
                    <a:pt x="343" y="379"/>
                  </a:lnTo>
                  <a:lnTo>
                    <a:pt x="343" y="379"/>
                  </a:lnTo>
                  <a:lnTo>
                    <a:pt x="348" y="381"/>
                  </a:lnTo>
                  <a:lnTo>
                    <a:pt x="350" y="384"/>
                  </a:lnTo>
                  <a:lnTo>
                    <a:pt x="352" y="386"/>
                  </a:lnTo>
                  <a:lnTo>
                    <a:pt x="357" y="388"/>
                  </a:lnTo>
                  <a:lnTo>
                    <a:pt x="362" y="386"/>
                  </a:lnTo>
                  <a:lnTo>
                    <a:pt x="366" y="388"/>
                  </a:lnTo>
                  <a:lnTo>
                    <a:pt x="369" y="391"/>
                  </a:lnTo>
                  <a:lnTo>
                    <a:pt x="371" y="393"/>
                  </a:lnTo>
                  <a:lnTo>
                    <a:pt x="374" y="398"/>
                  </a:lnTo>
                  <a:lnTo>
                    <a:pt x="376" y="400"/>
                  </a:lnTo>
                  <a:lnTo>
                    <a:pt x="378" y="403"/>
                  </a:lnTo>
                  <a:lnTo>
                    <a:pt x="383" y="405"/>
                  </a:lnTo>
                  <a:lnTo>
                    <a:pt x="385" y="407"/>
                  </a:lnTo>
                  <a:lnTo>
                    <a:pt x="390" y="410"/>
                  </a:lnTo>
                  <a:lnTo>
                    <a:pt x="392" y="412"/>
                  </a:lnTo>
                  <a:lnTo>
                    <a:pt x="395" y="417"/>
                  </a:lnTo>
                  <a:lnTo>
                    <a:pt x="397" y="419"/>
                  </a:lnTo>
                  <a:lnTo>
                    <a:pt x="402" y="422"/>
                  </a:lnTo>
                  <a:lnTo>
                    <a:pt x="407" y="424"/>
                  </a:lnTo>
                  <a:lnTo>
                    <a:pt x="409" y="426"/>
                  </a:lnTo>
                  <a:lnTo>
                    <a:pt x="409" y="424"/>
                  </a:lnTo>
                  <a:lnTo>
                    <a:pt x="409" y="424"/>
                  </a:lnTo>
                  <a:lnTo>
                    <a:pt x="409" y="422"/>
                  </a:lnTo>
                  <a:lnTo>
                    <a:pt x="409" y="422"/>
                  </a:lnTo>
                  <a:lnTo>
                    <a:pt x="409" y="417"/>
                  </a:lnTo>
                  <a:lnTo>
                    <a:pt x="409" y="414"/>
                  </a:lnTo>
                  <a:lnTo>
                    <a:pt x="409" y="410"/>
                  </a:lnTo>
                  <a:lnTo>
                    <a:pt x="411" y="403"/>
                  </a:lnTo>
                  <a:lnTo>
                    <a:pt x="411" y="398"/>
                  </a:lnTo>
                  <a:lnTo>
                    <a:pt x="414" y="393"/>
                  </a:lnTo>
                  <a:lnTo>
                    <a:pt x="416" y="388"/>
                  </a:lnTo>
                  <a:lnTo>
                    <a:pt x="416" y="386"/>
                  </a:lnTo>
                  <a:lnTo>
                    <a:pt x="418" y="384"/>
                  </a:lnTo>
                  <a:lnTo>
                    <a:pt x="418" y="384"/>
                  </a:lnTo>
                  <a:lnTo>
                    <a:pt x="421" y="381"/>
                  </a:lnTo>
                  <a:lnTo>
                    <a:pt x="421" y="377"/>
                  </a:lnTo>
                  <a:lnTo>
                    <a:pt x="423" y="374"/>
                  </a:lnTo>
                  <a:lnTo>
                    <a:pt x="423" y="369"/>
                  </a:lnTo>
                  <a:lnTo>
                    <a:pt x="423" y="367"/>
                  </a:lnTo>
                  <a:lnTo>
                    <a:pt x="423" y="365"/>
                  </a:lnTo>
                  <a:lnTo>
                    <a:pt x="423" y="365"/>
                  </a:lnTo>
                  <a:lnTo>
                    <a:pt x="423" y="365"/>
                  </a:lnTo>
                  <a:lnTo>
                    <a:pt x="423" y="362"/>
                  </a:lnTo>
                  <a:lnTo>
                    <a:pt x="423" y="360"/>
                  </a:lnTo>
                  <a:lnTo>
                    <a:pt x="423" y="355"/>
                  </a:lnTo>
                  <a:lnTo>
                    <a:pt x="423" y="353"/>
                  </a:lnTo>
                  <a:lnTo>
                    <a:pt x="421" y="351"/>
                  </a:lnTo>
                  <a:lnTo>
                    <a:pt x="421" y="346"/>
                  </a:lnTo>
                  <a:lnTo>
                    <a:pt x="421" y="341"/>
                  </a:lnTo>
                  <a:lnTo>
                    <a:pt x="421" y="339"/>
                  </a:lnTo>
                  <a:lnTo>
                    <a:pt x="423" y="336"/>
                  </a:lnTo>
                  <a:lnTo>
                    <a:pt x="426" y="336"/>
                  </a:lnTo>
                  <a:lnTo>
                    <a:pt x="430" y="336"/>
                  </a:lnTo>
                  <a:lnTo>
                    <a:pt x="444" y="336"/>
                  </a:lnTo>
                  <a:lnTo>
                    <a:pt x="447" y="334"/>
                  </a:lnTo>
                  <a:lnTo>
                    <a:pt x="452" y="334"/>
                  </a:lnTo>
                  <a:lnTo>
                    <a:pt x="461" y="324"/>
                  </a:lnTo>
                  <a:lnTo>
                    <a:pt x="463" y="320"/>
                  </a:lnTo>
                  <a:lnTo>
                    <a:pt x="463" y="317"/>
                  </a:lnTo>
                  <a:lnTo>
                    <a:pt x="463" y="310"/>
                  </a:lnTo>
                  <a:lnTo>
                    <a:pt x="466" y="306"/>
                  </a:lnTo>
                  <a:lnTo>
                    <a:pt x="468" y="306"/>
                  </a:lnTo>
                  <a:lnTo>
                    <a:pt x="466" y="303"/>
                  </a:lnTo>
                  <a:close/>
                  <a:moveTo>
                    <a:pt x="78" y="313"/>
                  </a:moveTo>
                  <a:lnTo>
                    <a:pt x="76" y="313"/>
                  </a:lnTo>
                  <a:lnTo>
                    <a:pt x="73" y="313"/>
                  </a:lnTo>
                  <a:lnTo>
                    <a:pt x="71" y="315"/>
                  </a:lnTo>
                  <a:lnTo>
                    <a:pt x="71" y="317"/>
                  </a:lnTo>
                  <a:lnTo>
                    <a:pt x="76" y="320"/>
                  </a:lnTo>
                  <a:lnTo>
                    <a:pt x="78" y="320"/>
                  </a:lnTo>
                  <a:lnTo>
                    <a:pt x="80" y="320"/>
                  </a:lnTo>
                  <a:lnTo>
                    <a:pt x="80" y="317"/>
                  </a:lnTo>
                  <a:lnTo>
                    <a:pt x="80" y="313"/>
                  </a:lnTo>
                  <a:lnTo>
                    <a:pt x="80" y="313"/>
                  </a:lnTo>
                  <a:lnTo>
                    <a:pt x="78" y="313"/>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6" name="Freeform 19"/>
            <p:cNvSpPr>
              <a:spLocks/>
            </p:cNvSpPr>
            <p:nvPr/>
          </p:nvSpPr>
          <p:spPr bwMode="auto">
            <a:xfrm>
              <a:off x="6910388" y="4819651"/>
              <a:ext cx="236538" cy="225425"/>
            </a:xfrm>
            <a:custGeom>
              <a:avLst/>
              <a:gdLst>
                <a:gd name="T0" fmla="*/ 144 w 149"/>
                <a:gd name="T1" fmla="*/ 21 h 142"/>
                <a:gd name="T2" fmla="*/ 137 w 149"/>
                <a:gd name="T3" fmla="*/ 28 h 142"/>
                <a:gd name="T4" fmla="*/ 130 w 149"/>
                <a:gd name="T5" fmla="*/ 31 h 142"/>
                <a:gd name="T6" fmla="*/ 123 w 149"/>
                <a:gd name="T7" fmla="*/ 31 h 142"/>
                <a:gd name="T8" fmla="*/ 118 w 149"/>
                <a:gd name="T9" fmla="*/ 28 h 142"/>
                <a:gd name="T10" fmla="*/ 118 w 149"/>
                <a:gd name="T11" fmla="*/ 26 h 142"/>
                <a:gd name="T12" fmla="*/ 116 w 149"/>
                <a:gd name="T13" fmla="*/ 21 h 142"/>
                <a:gd name="T14" fmla="*/ 116 w 149"/>
                <a:gd name="T15" fmla="*/ 19 h 142"/>
                <a:gd name="T16" fmla="*/ 111 w 149"/>
                <a:gd name="T17" fmla="*/ 17 h 142"/>
                <a:gd name="T18" fmla="*/ 107 w 149"/>
                <a:gd name="T19" fmla="*/ 12 h 142"/>
                <a:gd name="T20" fmla="*/ 104 w 149"/>
                <a:gd name="T21" fmla="*/ 12 h 142"/>
                <a:gd name="T22" fmla="*/ 95 w 149"/>
                <a:gd name="T23" fmla="*/ 9 h 142"/>
                <a:gd name="T24" fmla="*/ 85 w 149"/>
                <a:gd name="T25" fmla="*/ 9 h 142"/>
                <a:gd name="T26" fmla="*/ 78 w 149"/>
                <a:gd name="T27" fmla="*/ 14 h 142"/>
                <a:gd name="T28" fmla="*/ 66 w 149"/>
                <a:gd name="T29" fmla="*/ 7 h 142"/>
                <a:gd name="T30" fmla="*/ 62 w 149"/>
                <a:gd name="T31" fmla="*/ 7 h 142"/>
                <a:gd name="T32" fmla="*/ 40 w 149"/>
                <a:gd name="T33" fmla="*/ 0 h 142"/>
                <a:gd name="T34" fmla="*/ 33 w 149"/>
                <a:gd name="T35" fmla="*/ 7 h 142"/>
                <a:gd name="T36" fmla="*/ 36 w 149"/>
                <a:gd name="T37" fmla="*/ 17 h 142"/>
                <a:gd name="T38" fmla="*/ 31 w 149"/>
                <a:gd name="T39" fmla="*/ 26 h 142"/>
                <a:gd name="T40" fmla="*/ 36 w 149"/>
                <a:gd name="T41" fmla="*/ 28 h 142"/>
                <a:gd name="T42" fmla="*/ 29 w 149"/>
                <a:gd name="T43" fmla="*/ 40 h 142"/>
                <a:gd name="T44" fmla="*/ 21 w 149"/>
                <a:gd name="T45" fmla="*/ 43 h 142"/>
                <a:gd name="T46" fmla="*/ 14 w 149"/>
                <a:gd name="T47" fmla="*/ 54 h 142"/>
                <a:gd name="T48" fmla="*/ 7 w 149"/>
                <a:gd name="T49" fmla="*/ 61 h 142"/>
                <a:gd name="T50" fmla="*/ 7 w 149"/>
                <a:gd name="T51" fmla="*/ 61 h 142"/>
                <a:gd name="T52" fmla="*/ 5 w 149"/>
                <a:gd name="T53" fmla="*/ 83 h 142"/>
                <a:gd name="T54" fmla="*/ 3 w 149"/>
                <a:gd name="T55" fmla="*/ 83 h 142"/>
                <a:gd name="T56" fmla="*/ 5 w 149"/>
                <a:gd name="T57" fmla="*/ 92 h 142"/>
                <a:gd name="T58" fmla="*/ 14 w 149"/>
                <a:gd name="T59" fmla="*/ 102 h 142"/>
                <a:gd name="T60" fmla="*/ 19 w 149"/>
                <a:gd name="T61" fmla="*/ 109 h 142"/>
                <a:gd name="T62" fmla="*/ 26 w 149"/>
                <a:gd name="T63" fmla="*/ 114 h 142"/>
                <a:gd name="T64" fmla="*/ 31 w 149"/>
                <a:gd name="T65" fmla="*/ 123 h 142"/>
                <a:gd name="T66" fmla="*/ 47 w 149"/>
                <a:gd name="T67" fmla="*/ 123 h 142"/>
                <a:gd name="T68" fmla="*/ 47 w 149"/>
                <a:gd name="T69" fmla="*/ 114 h 142"/>
                <a:gd name="T70" fmla="*/ 59 w 149"/>
                <a:gd name="T71" fmla="*/ 104 h 142"/>
                <a:gd name="T72" fmla="*/ 62 w 149"/>
                <a:gd name="T73" fmla="*/ 109 h 142"/>
                <a:gd name="T74" fmla="*/ 64 w 149"/>
                <a:gd name="T75" fmla="*/ 116 h 142"/>
                <a:gd name="T76" fmla="*/ 69 w 149"/>
                <a:gd name="T77" fmla="*/ 123 h 142"/>
                <a:gd name="T78" fmla="*/ 81 w 149"/>
                <a:gd name="T79" fmla="*/ 142 h 142"/>
                <a:gd name="T80" fmla="*/ 95 w 149"/>
                <a:gd name="T81" fmla="*/ 132 h 142"/>
                <a:gd name="T82" fmla="*/ 102 w 149"/>
                <a:gd name="T83" fmla="*/ 123 h 142"/>
                <a:gd name="T84" fmla="*/ 102 w 149"/>
                <a:gd name="T85" fmla="*/ 123 h 142"/>
                <a:gd name="T86" fmla="*/ 109 w 149"/>
                <a:gd name="T87" fmla="*/ 118 h 142"/>
                <a:gd name="T88" fmla="*/ 118 w 149"/>
                <a:gd name="T89" fmla="*/ 116 h 142"/>
                <a:gd name="T90" fmla="*/ 130 w 149"/>
                <a:gd name="T91" fmla="*/ 121 h 142"/>
                <a:gd name="T92" fmla="*/ 142 w 149"/>
                <a:gd name="T93" fmla="*/ 128 h 142"/>
                <a:gd name="T94" fmla="*/ 140 w 149"/>
                <a:gd name="T95" fmla="*/ 116 h 142"/>
                <a:gd name="T96" fmla="*/ 135 w 149"/>
                <a:gd name="T97" fmla="*/ 99 h 142"/>
                <a:gd name="T98" fmla="*/ 135 w 149"/>
                <a:gd name="T99" fmla="*/ 97 h 142"/>
                <a:gd name="T100" fmla="*/ 133 w 149"/>
                <a:gd name="T101" fmla="*/ 88 h 142"/>
                <a:gd name="T102" fmla="*/ 130 w 149"/>
                <a:gd name="T103" fmla="*/ 80 h 142"/>
                <a:gd name="T104" fmla="*/ 144 w 149"/>
                <a:gd name="T105" fmla="*/ 80 h 142"/>
                <a:gd name="T106" fmla="*/ 144 w 149"/>
                <a:gd name="T107" fmla="*/ 78 h 142"/>
                <a:gd name="T108" fmla="*/ 140 w 149"/>
                <a:gd name="T109" fmla="*/ 69 h 142"/>
                <a:gd name="T110" fmla="*/ 137 w 149"/>
                <a:gd name="T111" fmla="*/ 66 h 142"/>
                <a:gd name="T112" fmla="*/ 137 w 149"/>
                <a:gd name="T113" fmla="*/ 61 h 142"/>
                <a:gd name="T114" fmla="*/ 137 w 149"/>
                <a:gd name="T115" fmla="*/ 61 h 142"/>
                <a:gd name="T116" fmla="*/ 133 w 149"/>
                <a:gd name="T117" fmla="*/ 59 h 142"/>
                <a:gd name="T118" fmla="*/ 142 w 149"/>
                <a:gd name="T119" fmla="*/ 47 h 142"/>
                <a:gd name="T120" fmla="*/ 142 w 149"/>
                <a:gd name="T121" fmla="*/ 35 h 142"/>
                <a:gd name="T122" fmla="*/ 147 w 149"/>
                <a:gd name="T123" fmla="*/ 33 h 142"/>
                <a:gd name="T124" fmla="*/ 149 w 149"/>
                <a:gd name="T12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 h="142">
                  <a:moveTo>
                    <a:pt x="147" y="21"/>
                  </a:moveTo>
                  <a:lnTo>
                    <a:pt x="147" y="21"/>
                  </a:lnTo>
                  <a:lnTo>
                    <a:pt x="147" y="21"/>
                  </a:lnTo>
                  <a:lnTo>
                    <a:pt x="144" y="21"/>
                  </a:lnTo>
                  <a:lnTo>
                    <a:pt x="142" y="24"/>
                  </a:lnTo>
                  <a:lnTo>
                    <a:pt x="140" y="24"/>
                  </a:lnTo>
                  <a:lnTo>
                    <a:pt x="140" y="26"/>
                  </a:lnTo>
                  <a:lnTo>
                    <a:pt x="137" y="28"/>
                  </a:lnTo>
                  <a:lnTo>
                    <a:pt x="137" y="31"/>
                  </a:lnTo>
                  <a:lnTo>
                    <a:pt x="135" y="31"/>
                  </a:lnTo>
                  <a:lnTo>
                    <a:pt x="133" y="31"/>
                  </a:lnTo>
                  <a:lnTo>
                    <a:pt x="130" y="31"/>
                  </a:lnTo>
                  <a:lnTo>
                    <a:pt x="128" y="31"/>
                  </a:lnTo>
                  <a:lnTo>
                    <a:pt x="126" y="31"/>
                  </a:lnTo>
                  <a:lnTo>
                    <a:pt x="126" y="31"/>
                  </a:lnTo>
                  <a:lnTo>
                    <a:pt x="123" y="31"/>
                  </a:lnTo>
                  <a:lnTo>
                    <a:pt x="121" y="31"/>
                  </a:lnTo>
                  <a:lnTo>
                    <a:pt x="121" y="31"/>
                  </a:lnTo>
                  <a:lnTo>
                    <a:pt x="118" y="28"/>
                  </a:lnTo>
                  <a:lnTo>
                    <a:pt x="118" y="28"/>
                  </a:lnTo>
                  <a:lnTo>
                    <a:pt x="118" y="28"/>
                  </a:lnTo>
                  <a:lnTo>
                    <a:pt x="118" y="28"/>
                  </a:lnTo>
                  <a:lnTo>
                    <a:pt x="118" y="26"/>
                  </a:lnTo>
                  <a:lnTo>
                    <a:pt x="118" y="26"/>
                  </a:lnTo>
                  <a:lnTo>
                    <a:pt x="118" y="26"/>
                  </a:lnTo>
                  <a:lnTo>
                    <a:pt x="118" y="24"/>
                  </a:lnTo>
                  <a:lnTo>
                    <a:pt x="116" y="21"/>
                  </a:lnTo>
                  <a:lnTo>
                    <a:pt x="116" y="21"/>
                  </a:lnTo>
                  <a:lnTo>
                    <a:pt x="116" y="19"/>
                  </a:lnTo>
                  <a:lnTo>
                    <a:pt x="116" y="19"/>
                  </a:lnTo>
                  <a:lnTo>
                    <a:pt x="116" y="19"/>
                  </a:lnTo>
                  <a:lnTo>
                    <a:pt x="116" y="19"/>
                  </a:lnTo>
                  <a:lnTo>
                    <a:pt x="116" y="17"/>
                  </a:lnTo>
                  <a:lnTo>
                    <a:pt x="114" y="17"/>
                  </a:lnTo>
                  <a:lnTo>
                    <a:pt x="114" y="17"/>
                  </a:lnTo>
                  <a:lnTo>
                    <a:pt x="111" y="17"/>
                  </a:lnTo>
                  <a:lnTo>
                    <a:pt x="111" y="17"/>
                  </a:lnTo>
                  <a:lnTo>
                    <a:pt x="109" y="14"/>
                  </a:lnTo>
                  <a:lnTo>
                    <a:pt x="107" y="14"/>
                  </a:lnTo>
                  <a:lnTo>
                    <a:pt x="107" y="12"/>
                  </a:lnTo>
                  <a:lnTo>
                    <a:pt x="107" y="12"/>
                  </a:lnTo>
                  <a:lnTo>
                    <a:pt x="107" y="12"/>
                  </a:lnTo>
                  <a:lnTo>
                    <a:pt x="104" y="12"/>
                  </a:lnTo>
                  <a:lnTo>
                    <a:pt x="104" y="12"/>
                  </a:lnTo>
                  <a:lnTo>
                    <a:pt x="102" y="9"/>
                  </a:lnTo>
                  <a:lnTo>
                    <a:pt x="100" y="9"/>
                  </a:lnTo>
                  <a:lnTo>
                    <a:pt x="97" y="9"/>
                  </a:lnTo>
                  <a:lnTo>
                    <a:pt x="95" y="9"/>
                  </a:lnTo>
                  <a:lnTo>
                    <a:pt x="92" y="9"/>
                  </a:lnTo>
                  <a:lnTo>
                    <a:pt x="90" y="9"/>
                  </a:lnTo>
                  <a:lnTo>
                    <a:pt x="88" y="9"/>
                  </a:lnTo>
                  <a:lnTo>
                    <a:pt x="85" y="9"/>
                  </a:lnTo>
                  <a:lnTo>
                    <a:pt x="83" y="12"/>
                  </a:lnTo>
                  <a:lnTo>
                    <a:pt x="83" y="14"/>
                  </a:lnTo>
                  <a:lnTo>
                    <a:pt x="81" y="14"/>
                  </a:lnTo>
                  <a:lnTo>
                    <a:pt x="78" y="14"/>
                  </a:lnTo>
                  <a:lnTo>
                    <a:pt x="76" y="12"/>
                  </a:lnTo>
                  <a:lnTo>
                    <a:pt x="74" y="9"/>
                  </a:lnTo>
                  <a:lnTo>
                    <a:pt x="69" y="9"/>
                  </a:lnTo>
                  <a:lnTo>
                    <a:pt x="66" y="7"/>
                  </a:lnTo>
                  <a:lnTo>
                    <a:pt x="64" y="7"/>
                  </a:lnTo>
                  <a:lnTo>
                    <a:pt x="64" y="7"/>
                  </a:lnTo>
                  <a:lnTo>
                    <a:pt x="62" y="7"/>
                  </a:lnTo>
                  <a:lnTo>
                    <a:pt x="62" y="7"/>
                  </a:lnTo>
                  <a:lnTo>
                    <a:pt x="55" y="7"/>
                  </a:lnTo>
                  <a:lnTo>
                    <a:pt x="50" y="5"/>
                  </a:lnTo>
                  <a:lnTo>
                    <a:pt x="43" y="2"/>
                  </a:lnTo>
                  <a:lnTo>
                    <a:pt x="40" y="0"/>
                  </a:lnTo>
                  <a:lnTo>
                    <a:pt x="38" y="0"/>
                  </a:lnTo>
                  <a:lnTo>
                    <a:pt x="36" y="2"/>
                  </a:lnTo>
                  <a:lnTo>
                    <a:pt x="36" y="5"/>
                  </a:lnTo>
                  <a:lnTo>
                    <a:pt x="33" y="7"/>
                  </a:lnTo>
                  <a:lnTo>
                    <a:pt x="31" y="9"/>
                  </a:lnTo>
                  <a:lnTo>
                    <a:pt x="31" y="12"/>
                  </a:lnTo>
                  <a:lnTo>
                    <a:pt x="33" y="14"/>
                  </a:lnTo>
                  <a:lnTo>
                    <a:pt x="36" y="17"/>
                  </a:lnTo>
                  <a:lnTo>
                    <a:pt x="33" y="19"/>
                  </a:lnTo>
                  <a:lnTo>
                    <a:pt x="31" y="19"/>
                  </a:lnTo>
                  <a:lnTo>
                    <a:pt x="31" y="21"/>
                  </a:lnTo>
                  <a:lnTo>
                    <a:pt x="31" y="26"/>
                  </a:lnTo>
                  <a:lnTo>
                    <a:pt x="33" y="26"/>
                  </a:lnTo>
                  <a:lnTo>
                    <a:pt x="33" y="26"/>
                  </a:lnTo>
                  <a:lnTo>
                    <a:pt x="36" y="28"/>
                  </a:lnTo>
                  <a:lnTo>
                    <a:pt x="36" y="28"/>
                  </a:lnTo>
                  <a:lnTo>
                    <a:pt x="36" y="33"/>
                  </a:lnTo>
                  <a:lnTo>
                    <a:pt x="36" y="35"/>
                  </a:lnTo>
                  <a:lnTo>
                    <a:pt x="33" y="38"/>
                  </a:lnTo>
                  <a:lnTo>
                    <a:pt x="29" y="40"/>
                  </a:lnTo>
                  <a:lnTo>
                    <a:pt x="26" y="40"/>
                  </a:lnTo>
                  <a:lnTo>
                    <a:pt x="26" y="43"/>
                  </a:lnTo>
                  <a:lnTo>
                    <a:pt x="24" y="43"/>
                  </a:lnTo>
                  <a:lnTo>
                    <a:pt x="21" y="43"/>
                  </a:lnTo>
                  <a:lnTo>
                    <a:pt x="19" y="45"/>
                  </a:lnTo>
                  <a:lnTo>
                    <a:pt x="17" y="47"/>
                  </a:lnTo>
                  <a:lnTo>
                    <a:pt x="17" y="52"/>
                  </a:lnTo>
                  <a:lnTo>
                    <a:pt x="14" y="54"/>
                  </a:lnTo>
                  <a:lnTo>
                    <a:pt x="14" y="57"/>
                  </a:lnTo>
                  <a:lnTo>
                    <a:pt x="12" y="57"/>
                  </a:lnTo>
                  <a:lnTo>
                    <a:pt x="10" y="59"/>
                  </a:lnTo>
                  <a:lnTo>
                    <a:pt x="7" y="61"/>
                  </a:lnTo>
                  <a:lnTo>
                    <a:pt x="7" y="61"/>
                  </a:lnTo>
                  <a:lnTo>
                    <a:pt x="7" y="61"/>
                  </a:lnTo>
                  <a:lnTo>
                    <a:pt x="7" y="61"/>
                  </a:lnTo>
                  <a:lnTo>
                    <a:pt x="7" y="61"/>
                  </a:lnTo>
                  <a:lnTo>
                    <a:pt x="7" y="66"/>
                  </a:lnTo>
                  <a:lnTo>
                    <a:pt x="7" y="71"/>
                  </a:lnTo>
                  <a:lnTo>
                    <a:pt x="5" y="78"/>
                  </a:lnTo>
                  <a:lnTo>
                    <a:pt x="5" y="83"/>
                  </a:lnTo>
                  <a:lnTo>
                    <a:pt x="5" y="83"/>
                  </a:lnTo>
                  <a:lnTo>
                    <a:pt x="5" y="83"/>
                  </a:lnTo>
                  <a:lnTo>
                    <a:pt x="3" y="83"/>
                  </a:lnTo>
                  <a:lnTo>
                    <a:pt x="3" y="83"/>
                  </a:lnTo>
                  <a:lnTo>
                    <a:pt x="3" y="85"/>
                  </a:lnTo>
                  <a:lnTo>
                    <a:pt x="0" y="90"/>
                  </a:lnTo>
                  <a:lnTo>
                    <a:pt x="3" y="92"/>
                  </a:lnTo>
                  <a:lnTo>
                    <a:pt x="5" y="92"/>
                  </a:lnTo>
                  <a:lnTo>
                    <a:pt x="7" y="95"/>
                  </a:lnTo>
                  <a:lnTo>
                    <a:pt x="10" y="97"/>
                  </a:lnTo>
                  <a:lnTo>
                    <a:pt x="10" y="99"/>
                  </a:lnTo>
                  <a:lnTo>
                    <a:pt x="14" y="102"/>
                  </a:lnTo>
                  <a:lnTo>
                    <a:pt x="14" y="102"/>
                  </a:lnTo>
                  <a:lnTo>
                    <a:pt x="17" y="104"/>
                  </a:lnTo>
                  <a:lnTo>
                    <a:pt x="17" y="106"/>
                  </a:lnTo>
                  <a:lnTo>
                    <a:pt x="19" y="109"/>
                  </a:lnTo>
                  <a:lnTo>
                    <a:pt x="19" y="111"/>
                  </a:lnTo>
                  <a:lnTo>
                    <a:pt x="21" y="114"/>
                  </a:lnTo>
                  <a:lnTo>
                    <a:pt x="24" y="114"/>
                  </a:lnTo>
                  <a:lnTo>
                    <a:pt x="26" y="114"/>
                  </a:lnTo>
                  <a:lnTo>
                    <a:pt x="29" y="114"/>
                  </a:lnTo>
                  <a:lnTo>
                    <a:pt x="31" y="118"/>
                  </a:lnTo>
                  <a:lnTo>
                    <a:pt x="31" y="121"/>
                  </a:lnTo>
                  <a:lnTo>
                    <a:pt x="31" y="123"/>
                  </a:lnTo>
                  <a:lnTo>
                    <a:pt x="36" y="123"/>
                  </a:lnTo>
                  <a:lnTo>
                    <a:pt x="38" y="123"/>
                  </a:lnTo>
                  <a:lnTo>
                    <a:pt x="43" y="123"/>
                  </a:lnTo>
                  <a:lnTo>
                    <a:pt x="47" y="123"/>
                  </a:lnTo>
                  <a:lnTo>
                    <a:pt x="47" y="121"/>
                  </a:lnTo>
                  <a:lnTo>
                    <a:pt x="47" y="118"/>
                  </a:lnTo>
                  <a:lnTo>
                    <a:pt x="47" y="116"/>
                  </a:lnTo>
                  <a:lnTo>
                    <a:pt x="47" y="114"/>
                  </a:lnTo>
                  <a:lnTo>
                    <a:pt x="50" y="109"/>
                  </a:lnTo>
                  <a:lnTo>
                    <a:pt x="52" y="106"/>
                  </a:lnTo>
                  <a:lnTo>
                    <a:pt x="55" y="104"/>
                  </a:lnTo>
                  <a:lnTo>
                    <a:pt x="59" y="104"/>
                  </a:lnTo>
                  <a:lnTo>
                    <a:pt x="62" y="104"/>
                  </a:lnTo>
                  <a:lnTo>
                    <a:pt x="62" y="106"/>
                  </a:lnTo>
                  <a:lnTo>
                    <a:pt x="62" y="106"/>
                  </a:lnTo>
                  <a:lnTo>
                    <a:pt x="62" y="109"/>
                  </a:lnTo>
                  <a:lnTo>
                    <a:pt x="64" y="111"/>
                  </a:lnTo>
                  <a:lnTo>
                    <a:pt x="64" y="114"/>
                  </a:lnTo>
                  <a:lnTo>
                    <a:pt x="64" y="114"/>
                  </a:lnTo>
                  <a:lnTo>
                    <a:pt x="64" y="116"/>
                  </a:lnTo>
                  <a:lnTo>
                    <a:pt x="66" y="118"/>
                  </a:lnTo>
                  <a:lnTo>
                    <a:pt x="66" y="118"/>
                  </a:lnTo>
                  <a:lnTo>
                    <a:pt x="69" y="121"/>
                  </a:lnTo>
                  <a:lnTo>
                    <a:pt x="69" y="123"/>
                  </a:lnTo>
                  <a:lnTo>
                    <a:pt x="71" y="128"/>
                  </a:lnTo>
                  <a:lnTo>
                    <a:pt x="74" y="130"/>
                  </a:lnTo>
                  <a:lnTo>
                    <a:pt x="78" y="135"/>
                  </a:lnTo>
                  <a:lnTo>
                    <a:pt x="81" y="142"/>
                  </a:lnTo>
                  <a:lnTo>
                    <a:pt x="83" y="137"/>
                  </a:lnTo>
                  <a:lnTo>
                    <a:pt x="88" y="135"/>
                  </a:lnTo>
                  <a:lnTo>
                    <a:pt x="90" y="135"/>
                  </a:lnTo>
                  <a:lnTo>
                    <a:pt x="95" y="132"/>
                  </a:lnTo>
                  <a:lnTo>
                    <a:pt x="97" y="130"/>
                  </a:lnTo>
                  <a:lnTo>
                    <a:pt x="100" y="128"/>
                  </a:lnTo>
                  <a:lnTo>
                    <a:pt x="100" y="125"/>
                  </a:lnTo>
                  <a:lnTo>
                    <a:pt x="102" y="123"/>
                  </a:lnTo>
                  <a:lnTo>
                    <a:pt x="102" y="123"/>
                  </a:lnTo>
                  <a:lnTo>
                    <a:pt x="102" y="123"/>
                  </a:lnTo>
                  <a:lnTo>
                    <a:pt x="102" y="123"/>
                  </a:lnTo>
                  <a:lnTo>
                    <a:pt x="102" y="123"/>
                  </a:lnTo>
                  <a:lnTo>
                    <a:pt x="104" y="123"/>
                  </a:lnTo>
                  <a:lnTo>
                    <a:pt x="107" y="121"/>
                  </a:lnTo>
                  <a:lnTo>
                    <a:pt x="107" y="118"/>
                  </a:lnTo>
                  <a:lnTo>
                    <a:pt x="109" y="118"/>
                  </a:lnTo>
                  <a:lnTo>
                    <a:pt x="111" y="116"/>
                  </a:lnTo>
                  <a:lnTo>
                    <a:pt x="114" y="116"/>
                  </a:lnTo>
                  <a:lnTo>
                    <a:pt x="116" y="116"/>
                  </a:lnTo>
                  <a:lnTo>
                    <a:pt x="118" y="116"/>
                  </a:lnTo>
                  <a:lnTo>
                    <a:pt x="121" y="116"/>
                  </a:lnTo>
                  <a:lnTo>
                    <a:pt x="123" y="116"/>
                  </a:lnTo>
                  <a:lnTo>
                    <a:pt x="128" y="118"/>
                  </a:lnTo>
                  <a:lnTo>
                    <a:pt x="130" y="121"/>
                  </a:lnTo>
                  <a:lnTo>
                    <a:pt x="133" y="123"/>
                  </a:lnTo>
                  <a:lnTo>
                    <a:pt x="135" y="125"/>
                  </a:lnTo>
                  <a:lnTo>
                    <a:pt x="140" y="128"/>
                  </a:lnTo>
                  <a:lnTo>
                    <a:pt x="142" y="128"/>
                  </a:lnTo>
                  <a:lnTo>
                    <a:pt x="142" y="125"/>
                  </a:lnTo>
                  <a:lnTo>
                    <a:pt x="142" y="121"/>
                  </a:lnTo>
                  <a:lnTo>
                    <a:pt x="142" y="118"/>
                  </a:lnTo>
                  <a:lnTo>
                    <a:pt x="140" y="116"/>
                  </a:lnTo>
                  <a:lnTo>
                    <a:pt x="140" y="111"/>
                  </a:lnTo>
                  <a:lnTo>
                    <a:pt x="137" y="106"/>
                  </a:lnTo>
                  <a:lnTo>
                    <a:pt x="137" y="102"/>
                  </a:lnTo>
                  <a:lnTo>
                    <a:pt x="135" y="99"/>
                  </a:lnTo>
                  <a:lnTo>
                    <a:pt x="135" y="99"/>
                  </a:lnTo>
                  <a:lnTo>
                    <a:pt x="135" y="99"/>
                  </a:lnTo>
                  <a:lnTo>
                    <a:pt x="135" y="97"/>
                  </a:lnTo>
                  <a:lnTo>
                    <a:pt x="135" y="97"/>
                  </a:lnTo>
                  <a:lnTo>
                    <a:pt x="133" y="95"/>
                  </a:lnTo>
                  <a:lnTo>
                    <a:pt x="133" y="92"/>
                  </a:lnTo>
                  <a:lnTo>
                    <a:pt x="133" y="90"/>
                  </a:lnTo>
                  <a:lnTo>
                    <a:pt x="133" y="88"/>
                  </a:lnTo>
                  <a:lnTo>
                    <a:pt x="130" y="85"/>
                  </a:lnTo>
                  <a:lnTo>
                    <a:pt x="130" y="83"/>
                  </a:lnTo>
                  <a:lnTo>
                    <a:pt x="130" y="83"/>
                  </a:lnTo>
                  <a:lnTo>
                    <a:pt x="130" y="80"/>
                  </a:lnTo>
                  <a:lnTo>
                    <a:pt x="133" y="80"/>
                  </a:lnTo>
                  <a:lnTo>
                    <a:pt x="137" y="80"/>
                  </a:lnTo>
                  <a:lnTo>
                    <a:pt x="140" y="80"/>
                  </a:lnTo>
                  <a:lnTo>
                    <a:pt x="144" y="80"/>
                  </a:lnTo>
                  <a:lnTo>
                    <a:pt x="144" y="80"/>
                  </a:lnTo>
                  <a:lnTo>
                    <a:pt x="144" y="80"/>
                  </a:lnTo>
                  <a:lnTo>
                    <a:pt x="144" y="78"/>
                  </a:lnTo>
                  <a:lnTo>
                    <a:pt x="144" y="78"/>
                  </a:lnTo>
                  <a:lnTo>
                    <a:pt x="144" y="76"/>
                  </a:lnTo>
                  <a:lnTo>
                    <a:pt x="142" y="73"/>
                  </a:lnTo>
                  <a:lnTo>
                    <a:pt x="142" y="71"/>
                  </a:lnTo>
                  <a:lnTo>
                    <a:pt x="140" y="69"/>
                  </a:lnTo>
                  <a:lnTo>
                    <a:pt x="140" y="69"/>
                  </a:lnTo>
                  <a:lnTo>
                    <a:pt x="140" y="69"/>
                  </a:lnTo>
                  <a:lnTo>
                    <a:pt x="137" y="66"/>
                  </a:lnTo>
                  <a:lnTo>
                    <a:pt x="137" y="66"/>
                  </a:lnTo>
                  <a:lnTo>
                    <a:pt x="137" y="66"/>
                  </a:lnTo>
                  <a:lnTo>
                    <a:pt x="137" y="64"/>
                  </a:lnTo>
                  <a:lnTo>
                    <a:pt x="137" y="64"/>
                  </a:lnTo>
                  <a:lnTo>
                    <a:pt x="137" y="61"/>
                  </a:lnTo>
                  <a:lnTo>
                    <a:pt x="137" y="61"/>
                  </a:lnTo>
                  <a:lnTo>
                    <a:pt x="137" y="61"/>
                  </a:lnTo>
                  <a:lnTo>
                    <a:pt x="137" y="61"/>
                  </a:lnTo>
                  <a:lnTo>
                    <a:pt x="137" y="61"/>
                  </a:lnTo>
                  <a:lnTo>
                    <a:pt x="137" y="59"/>
                  </a:lnTo>
                  <a:lnTo>
                    <a:pt x="135" y="59"/>
                  </a:lnTo>
                  <a:lnTo>
                    <a:pt x="135" y="59"/>
                  </a:lnTo>
                  <a:lnTo>
                    <a:pt x="133" y="59"/>
                  </a:lnTo>
                  <a:lnTo>
                    <a:pt x="135" y="54"/>
                  </a:lnTo>
                  <a:lnTo>
                    <a:pt x="137" y="52"/>
                  </a:lnTo>
                  <a:lnTo>
                    <a:pt x="140" y="50"/>
                  </a:lnTo>
                  <a:lnTo>
                    <a:pt x="142" y="47"/>
                  </a:lnTo>
                  <a:lnTo>
                    <a:pt x="147" y="45"/>
                  </a:lnTo>
                  <a:lnTo>
                    <a:pt x="144" y="43"/>
                  </a:lnTo>
                  <a:lnTo>
                    <a:pt x="142" y="38"/>
                  </a:lnTo>
                  <a:lnTo>
                    <a:pt x="142" y="35"/>
                  </a:lnTo>
                  <a:lnTo>
                    <a:pt x="144" y="33"/>
                  </a:lnTo>
                  <a:lnTo>
                    <a:pt x="144" y="35"/>
                  </a:lnTo>
                  <a:lnTo>
                    <a:pt x="147" y="35"/>
                  </a:lnTo>
                  <a:lnTo>
                    <a:pt x="147" y="33"/>
                  </a:lnTo>
                  <a:lnTo>
                    <a:pt x="147" y="28"/>
                  </a:lnTo>
                  <a:lnTo>
                    <a:pt x="147" y="26"/>
                  </a:lnTo>
                  <a:lnTo>
                    <a:pt x="147" y="24"/>
                  </a:lnTo>
                  <a:lnTo>
                    <a:pt x="149" y="21"/>
                  </a:lnTo>
                  <a:lnTo>
                    <a:pt x="147" y="21"/>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7" name="Freeform 20"/>
            <p:cNvSpPr>
              <a:spLocks/>
            </p:cNvSpPr>
            <p:nvPr/>
          </p:nvSpPr>
          <p:spPr bwMode="auto">
            <a:xfrm>
              <a:off x="5768976" y="4459288"/>
              <a:ext cx="976313" cy="706438"/>
            </a:xfrm>
            <a:custGeom>
              <a:avLst/>
              <a:gdLst>
                <a:gd name="T0" fmla="*/ 589 w 615"/>
                <a:gd name="T1" fmla="*/ 33 h 445"/>
                <a:gd name="T2" fmla="*/ 570 w 615"/>
                <a:gd name="T3" fmla="*/ 52 h 445"/>
                <a:gd name="T4" fmla="*/ 570 w 615"/>
                <a:gd name="T5" fmla="*/ 78 h 445"/>
                <a:gd name="T6" fmla="*/ 544 w 615"/>
                <a:gd name="T7" fmla="*/ 83 h 445"/>
                <a:gd name="T8" fmla="*/ 513 w 615"/>
                <a:gd name="T9" fmla="*/ 90 h 445"/>
                <a:gd name="T10" fmla="*/ 485 w 615"/>
                <a:gd name="T11" fmla="*/ 85 h 445"/>
                <a:gd name="T12" fmla="*/ 471 w 615"/>
                <a:gd name="T13" fmla="*/ 64 h 445"/>
                <a:gd name="T14" fmla="*/ 452 w 615"/>
                <a:gd name="T15" fmla="*/ 57 h 445"/>
                <a:gd name="T16" fmla="*/ 421 w 615"/>
                <a:gd name="T17" fmla="*/ 64 h 445"/>
                <a:gd name="T18" fmla="*/ 400 w 615"/>
                <a:gd name="T19" fmla="*/ 66 h 445"/>
                <a:gd name="T20" fmla="*/ 395 w 615"/>
                <a:gd name="T21" fmla="*/ 40 h 445"/>
                <a:gd name="T22" fmla="*/ 402 w 615"/>
                <a:gd name="T23" fmla="*/ 23 h 445"/>
                <a:gd name="T24" fmla="*/ 374 w 615"/>
                <a:gd name="T25" fmla="*/ 12 h 445"/>
                <a:gd name="T26" fmla="*/ 357 w 615"/>
                <a:gd name="T27" fmla="*/ 30 h 445"/>
                <a:gd name="T28" fmla="*/ 327 w 615"/>
                <a:gd name="T29" fmla="*/ 35 h 445"/>
                <a:gd name="T30" fmla="*/ 308 w 615"/>
                <a:gd name="T31" fmla="*/ 12 h 445"/>
                <a:gd name="T32" fmla="*/ 263 w 615"/>
                <a:gd name="T33" fmla="*/ 9 h 445"/>
                <a:gd name="T34" fmla="*/ 211 w 615"/>
                <a:gd name="T35" fmla="*/ 16 h 445"/>
                <a:gd name="T36" fmla="*/ 159 w 615"/>
                <a:gd name="T37" fmla="*/ 40 h 445"/>
                <a:gd name="T38" fmla="*/ 130 w 615"/>
                <a:gd name="T39" fmla="*/ 47 h 445"/>
                <a:gd name="T40" fmla="*/ 121 w 615"/>
                <a:gd name="T41" fmla="*/ 78 h 445"/>
                <a:gd name="T42" fmla="*/ 147 w 615"/>
                <a:gd name="T43" fmla="*/ 80 h 445"/>
                <a:gd name="T44" fmla="*/ 168 w 615"/>
                <a:gd name="T45" fmla="*/ 83 h 445"/>
                <a:gd name="T46" fmla="*/ 173 w 615"/>
                <a:gd name="T47" fmla="*/ 101 h 445"/>
                <a:gd name="T48" fmla="*/ 163 w 615"/>
                <a:gd name="T49" fmla="*/ 132 h 445"/>
                <a:gd name="T50" fmla="*/ 171 w 615"/>
                <a:gd name="T51" fmla="*/ 154 h 445"/>
                <a:gd name="T52" fmla="*/ 197 w 615"/>
                <a:gd name="T53" fmla="*/ 168 h 445"/>
                <a:gd name="T54" fmla="*/ 194 w 615"/>
                <a:gd name="T55" fmla="*/ 191 h 445"/>
                <a:gd name="T56" fmla="*/ 182 w 615"/>
                <a:gd name="T57" fmla="*/ 213 h 445"/>
                <a:gd name="T58" fmla="*/ 163 w 615"/>
                <a:gd name="T59" fmla="*/ 210 h 445"/>
                <a:gd name="T60" fmla="*/ 133 w 615"/>
                <a:gd name="T61" fmla="*/ 239 h 445"/>
                <a:gd name="T62" fmla="*/ 104 w 615"/>
                <a:gd name="T63" fmla="*/ 258 h 445"/>
                <a:gd name="T64" fmla="*/ 74 w 615"/>
                <a:gd name="T65" fmla="*/ 246 h 445"/>
                <a:gd name="T66" fmla="*/ 45 w 615"/>
                <a:gd name="T67" fmla="*/ 258 h 445"/>
                <a:gd name="T68" fmla="*/ 38 w 615"/>
                <a:gd name="T69" fmla="*/ 267 h 445"/>
                <a:gd name="T70" fmla="*/ 22 w 615"/>
                <a:gd name="T71" fmla="*/ 274 h 445"/>
                <a:gd name="T72" fmla="*/ 12 w 615"/>
                <a:gd name="T73" fmla="*/ 291 h 445"/>
                <a:gd name="T74" fmla="*/ 7 w 615"/>
                <a:gd name="T75" fmla="*/ 324 h 445"/>
                <a:gd name="T76" fmla="*/ 62 w 615"/>
                <a:gd name="T77" fmla="*/ 381 h 445"/>
                <a:gd name="T78" fmla="*/ 130 w 615"/>
                <a:gd name="T79" fmla="*/ 400 h 445"/>
                <a:gd name="T80" fmla="*/ 267 w 615"/>
                <a:gd name="T81" fmla="*/ 445 h 445"/>
                <a:gd name="T82" fmla="*/ 267 w 615"/>
                <a:gd name="T83" fmla="*/ 412 h 445"/>
                <a:gd name="T84" fmla="*/ 286 w 615"/>
                <a:gd name="T85" fmla="*/ 395 h 445"/>
                <a:gd name="T86" fmla="*/ 310 w 615"/>
                <a:gd name="T87" fmla="*/ 390 h 445"/>
                <a:gd name="T88" fmla="*/ 346 w 615"/>
                <a:gd name="T89" fmla="*/ 326 h 445"/>
                <a:gd name="T90" fmla="*/ 379 w 615"/>
                <a:gd name="T91" fmla="*/ 345 h 445"/>
                <a:gd name="T92" fmla="*/ 466 w 615"/>
                <a:gd name="T93" fmla="*/ 341 h 445"/>
                <a:gd name="T94" fmla="*/ 499 w 615"/>
                <a:gd name="T95" fmla="*/ 343 h 445"/>
                <a:gd name="T96" fmla="*/ 518 w 615"/>
                <a:gd name="T97" fmla="*/ 352 h 445"/>
                <a:gd name="T98" fmla="*/ 530 w 615"/>
                <a:gd name="T99" fmla="*/ 369 h 445"/>
                <a:gd name="T100" fmla="*/ 511 w 615"/>
                <a:gd name="T101" fmla="*/ 329 h 445"/>
                <a:gd name="T102" fmla="*/ 504 w 615"/>
                <a:gd name="T103" fmla="*/ 288 h 445"/>
                <a:gd name="T104" fmla="*/ 525 w 615"/>
                <a:gd name="T105" fmla="*/ 281 h 445"/>
                <a:gd name="T106" fmla="*/ 537 w 615"/>
                <a:gd name="T107" fmla="*/ 270 h 445"/>
                <a:gd name="T108" fmla="*/ 556 w 615"/>
                <a:gd name="T109" fmla="*/ 246 h 445"/>
                <a:gd name="T110" fmla="*/ 575 w 615"/>
                <a:gd name="T111" fmla="*/ 220 h 445"/>
                <a:gd name="T112" fmla="*/ 584 w 615"/>
                <a:gd name="T113" fmla="*/ 201 h 445"/>
                <a:gd name="T114" fmla="*/ 606 w 615"/>
                <a:gd name="T115" fmla="*/ 180 h 445"/>
                <a:gd name="T116" fmla="*/ 601 w 615"/>
                <a:gd name="T117" fmla="*/ 154 h 445"/>
                <a:gd name="T118" fmla="*/ 608 w 615"/>
                <a:gd name="T119" fmla="*/ 128 h 445"/>
                <a:gd name="T120" fmla="*/ 613 w 615"/>
                <a:gd name="T121" fmla="*/ 9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5" h="445">
                  <a:moveTo>
                    <a:pt x="613" y="83"/>
                  </a:moveTo>
                  <a:lnTo>
                    <a:pt x="608" y="80"/>
                  </a:lnTo>
                  <a:lnTo>
                    <a:pt x="608" y="75"/>
                  </a:lnTo>
                  <a:lnTo>
                    <a:pt x="608" y="71"/>
                  </a:lnTo>
                  <a:lnTo>
                    <a:pt x="608" y="71"/>
                  </a:lnTo>
                  <a:lnTo>
                    <a:pt x="608" y="68"/>
                  </a:lnTo>
                  <a:lnTo>
                    <a:pt x="608" y="68"/>
                  </a:lnTo>
                  <a:lnTo>
                    <a:pt x="608" y="66"/>
                  </a:lnTo>
                  <a:lnTo>
                    <a:pt x="608" y="57"/>
                  </a:lnTo>
                  <a:lnTo>
                    <a:pt x="603" y="47"/>
                  </a:lnTo>
                  <a:lnTo>
                    <a:pt x="596" y="38"/>
                  </a:lnTo>
                  <a:lnTo>
                    <a:pt x="589" y="33"/>
                  </a:lnTo>
                  <a:lnTo>
                    <a:pt x="587" y="38"/>
                  </a:lnTo>
                  <a:lnTo>
                    <a:pt x="584" y="38"/>
                  </a:lnTo>
                  <a:lnTo>
                    <a:pt x="582" y="40"/>
                  </a:lnTo>
                  <a:lnTo>
                    <a:pt x="582" y="45"/>
                  </a:lnTo>
                  <a:lnTo>
                    <a:pt x="580" y="45"/>
                  </a:lnTo>
                  <a:lnTo>
                    <a:pt x="580" y="47"/>
                  </a:lnTo>
                  <a:lnTo>
                    <a:pt x="577" y="49"/>
                  </a:lnTo>
                  <a:lnTo>
                    <a:pt x="575" y="52"/>
                  </a:lnTo>
                  <a:lnTo>
                    <a:pt x="575" y="52"/>
                  </a:lnTo>
                  <a:lnTo>
                    <a:pt x="573" y="52"/>
                  </a:lnTo>
                  <a:lnTo>
                    <a:pt x="573" y="49"/>
                  </a:lnTo>
                  <a:lnTo>
                    <a:pt x="570" y="52"/>
                  </a:lnTo>
                  <a:lnTo>
                    <a:pt x="570" y="52"/>
                  </a:lnTo>
                  <a:lnTo>
                    <a:pt x="570" y="52"/>
                  </a:lnTo>
                  <a:lnTo>
                    <a:pt x="570" y="54"/>
                  </a:lnTo>
                  <a:lnTo>
                    <a:pt x="570" y="54"/>
                  </a:lnTo>
                  <a:lnTo>
                    <a:pt x="570" y="57"/>
                  </a:lnTo>
                  <a:lnTo>
                    <a:pt x="570" y="57"/>
                  </a:lnTo>
                  <a:lnTo>
                    <a:pt x="570" y="59"/>
                  </a:lnTo>
                  <a:lnTo>
                    <a:pt x="570" y="61"/>
                  </a:lnTo>
                  <a:lnTo>
                    <a:pt x="570" y="66"/>
                  </a:lnTo>
                  <a:lnTo>
                    <a:pt x="573" y="71"/>
                  </a:lnTo>
                  <a:lnTo>
                    <a:pt x="573" y="78"/>
                  </a:lnTo>
                  <a:lnTo>
                    <a:pt x="570" y="78"/>
                  </a:lnTo>
                  <a:lnTo>
                    <a:pt x="565" y="78"/>
                  </a:lnTo>
                  <a:lnTo>
                    <a:pt x="561" y="80"/>
                  </a:lnTo>
                  <a:lnTo>
                    <a:pt x="558" y="80"/>
                  </a:lnTo>
                  <a:lnTo>
                    <a:pt x="554" y="80"/>
                  </a:lnTo>
                  <a:lnTo>
                    <a:pt x="551" y="83"/>
                  </a:lnTo>
                  <a:lnTo>
                    <a:pt x="551" y="85"/>
                  </a:lnTo>
                  <a:lnTo>
                    <a:pt x="549" y="90"/>
                  </a:lnTo>
                  <a:lnTo>
                    <a:pt x="547" y="90"/>
                  </a:lnTo>
                  <a:lnTo>
                    <a:pt x="544" y="87"/>
                  </a:lnTo>
                  <a:lnTo>
                    <a:pt x="544" y="87"/>
                  </a:lnTo>
                  <a:lnTo>
                    <a:pt x="544" y="85"/>
                  </a:lnTo>
                  <a:lnTo>
                    <a:pt x="544" y="83"/>
                  </a:lnTo>
                  <a:lnTo>
                    <a:pt x="542" y="83"/>
                  </a:lnTo>
                  <a:lnTo>
                    <a:pt x="537" y="83"/>
                  </a:lnTo>
                  <a:lnTo>
                    <a:pt x="532" y="83"/>
                  </a:lnTo>
                  <a:lnTo>
                    <a:pt x="530" y="83"/>
                  </a:lnTo>
                  <a:lnTo>
                    <a:pt x="528" y="83"/>
                  </a:lnTo>
                  <a:lnTo>
                    <a:pt x="525" y="83"/>
                  </a:lnTo>
                  <a:lnTo>
                    <a:pt x="521" y="83"/>
                  </a:lnTo>
                  <a:lnTo>
                    <a:pt x="518" y="83"/>
                  </a:lnTo>
                  <a:lnTo>
                    <a:pt x="516" y="83"/>
                  </a:lnTo>
                  <a:lnTo>
                    <a:pt x="513" y="83"/>
                  </a:lnTo>
                  <a:lnTo>
                    <a:pt x="513" y="85"/>
                  </a:lnTo>
                  <a:lnTo>
                    <a:pt x="513" y="90"/>
                  </a:lnTo>
                  <a:lnTo>
                    <a:pt x="509" y="90"/>
                  </a:lnTo>
                  <a:lnTo>
                    <a:pt x="506" y="87"/>
                  </a:lnTo>
                  <a:lnTo>
                    <a:pt x="504" y="87"/>
                  </a:lnTo>
                  <a:lnTo>
                    <a:pt x="502" y="83"/>
                  </a:lnTo>
                  <a:lnTo>
                    <a:pt x="502" y="83"/>
                  </a:lnTo>
                  <a:lnTo>
                    <a:pt x="499" y="80"/>
                  </a:lnTo>
                  <a:lnTo>
                    <a:pt x="497" y="78"/>
                  </a:lnTo>
                  <a:lnTo>
                    <a:pt x="497" y="78"/>
                  </a:lnTo>
                  <a:lnTo>
                    <a:pt x="492" y="80"/>
                  </a:lnTo>
                  <a:lnTo>
                    <a:pt x="490" y="83"/>
                  </a:lnTo>
                  <a:lnTo>
                    <a:pt x="487" y="85"/>
                  </a:lnTo>
                  <a:lnTo>
                    <a:pt x="485" y="85"/>
                  </a:lnTo>
                  <a:lnTo>
                    <a:pt x="480" y="85"/>
                  </a:lnTo>
                  <a:lnTo>
                    <a:pt x="478" y="85"/>
                  </a:lnTo>
                  <a:lnTo>
                    <a:pt x="476" y="85"/>
                  </a:lnTo>
                  <a:lnTo>
                    <a:pt x="473" y="85"/>
                  </a:lnTo>
                  <a:lnTo>
                    <a:pt x="469" y="83"/>
                  </a:lnTo>
                  <a:lnTo>
                    <a:pt x="464" y="80"/>
                  </a:lnTo>
                  <a:lnTo>
                    <a:pt x="459" y="78"/>
                  </a:lnTo>
                  <a:lnTo>
                    <a:pt x="459" y="73"/>
                  </a:lnTo>
                  <a:lnTo>
                    <a:pt x="461" y="71"/>
                  </a:lnTo>
                  <a:lnTo>
                    <a:pt x="466" y="71"/>
                  </a:lnTo>
                  <a:lnTo>
                    <a:pt x="469" y="68"/>
                  </a:lnTo>
                  <a:lnTo>
                    <a:pt x="471" y="64"/>
                  </a:lnTo>
                  <a:lnTo>
                    <a:pt x="469" y="64"/>
                  </a:lnTo>
                  <a:lnTo>
                    <a:pt x="469" y="64"/>
                  </a:lnTo>
                  <a:lnTo>
                    <a:pt x="469" y="64"/>
                  </a:lnTo>
                  <a:lnTo>
                    <a:pt x="466" y="61"/>
                  </a:lnTo>
                  <a:lnTo>
                    <a:pt x="469" y="61"/>
                  </a:lnTo>
                  <a:lnTo>
                    <a:pt x="469" y="59"/>
                  </a:lnTo>
                  <a:lnTo>
                    <a:pt x="469" y="57"/>
                  </a:lnTo>
                  <a:lnTo>
                    <a:pt x="466" y="57"/>
                  </a:lnTo>
                  <a:lnTo>
                    <a:pt x="464" y="54"/>
                  </a:lnTo>
                  <a:lnTo>
                    <a:pt x="459" y="54"/>
                  </a:lnTo>
                  <a:lnTo>
                    <a:pt x="454" y="54"/>
                  </a:lnTo>
                  <a:lnTo>
                    <a:pt x="452" y="57"/>
                  </a:lnTo>
                  <a:lnTo>
                    <a:pt x="450" y="57"/>
                  </a:lnTo>
                  <a:lnTo>
                    <a:pt x="447" y="57"/>
                  </a:lnTo>
                  <a:lnTo>
                    <a:pt x="445" y="54"/>
                  </a:lnTo>
                  <a:lnTo>
                    <a:pt x="442" y="52"/>
                  </a:lnTo>
                  <a:lnTo>
                    <a:pt x="440" y="54"/>
                  </a:lnTo>
                  <a:lnTo>
                    <a:pt x="438" y="59"/>
                  </a:lnTo>
                  <a:lnTo>
                    <a:pt x="435" y="64"/>
                  </a:lnTo>
                  <a:lnTo>
                    <a:pt x="433" y="66"/>
                  </a:lnTo>
                  <a:lnTo>
                    <a:pt x="431" y="66"/>
                  </a:lnTo>
                  <a:lnTo>
                    <a:pt x="426" y="66"/>
                  </a:lnTo>
                  <a:lnTo>
                    <a:pt x="424" y="66"/>
                  </a:lnTo>
                  <a:lnTo>
                    <a:pt x="421" y="64"/>
                  </a:lnTo>
                  <a:lnTo>
                    <a:pt x="419" y="64"/>
                  </a:lnTo>
                  <a:lnTo>
                    <a:pt x="416" y="64"/>
                  </a:lnTo>
                  <a:lnTo>
                    <a:pt x="414" y="66"/>
                  </a:lnTo>
                  <a:lnTo>
                    <a:pt x="412" y="66"/>
                  </a:lnTo>
                  <a:lnTo>
                    <a:pt x="409" y="64"/>
                  </a:lnTo>
                  <a:lnTo>
                    <a:pt x="409" y="64"/>
                  </a:lnTo>
                  <a:lnTo>
                    <a:pt x="407" y="64"/>
                  </a:lnTo>
                  <a:lnTo>
                    <a:pt x="407" y="64"/>
                  </a:lnTo>
                  <a:lnTo>
                    <a:pt x="405" y="64"/>
                  </a:lnTo>
                  <a:lnTo>
                    <a:pt x="405" y="64"/>
                  </a:lnTo>
                  <a:lnTo>
                    <a:pt x="402" y="66"/>
                  </a:lnTo>
                  <a:lnTo>
                    <a:pt x="400" y="66"/>
                  </a:lnTo>
                  <a:lnTo>
                    <a:pt x="395" y="64"/>
                  </a:lnTo>
                  <a:lnTo>
                    <a:pt x="395" y="59"/>
                  </a:lnTo>
                  <a:lnTo>
                    <a:pt x="398" y="52"/>
                  </a:lnTo>
                  <a:lnTo>
                    <a:pt x="398" y="47"/>
                  </a:lnTo>
                  <a:lnTo>
                    <a:pt x="398" y="47"/>
                  </a:lnTo>
                  <a:lnTo>
                    <a:pt x="398" y="45"/>
                  </a:lnTo>
                  <a:lnTo>
                    <a:pt x="395" y="45"/>
                  </a:lnTo>
                  <a:lnTo>
                    <a:pt x="395" y="45"/>
                  </a:lnTo>
                  <a:lnTo>
                    <a:pt x="395" y="42"/>
                  </a:lnTo>
                  <a:lnTo>
                    <a:pt x="395" y="42"/>
                  </a:lnTo>
                  <a:lnTo>
                    <a:pt x="395" y="42"/>
                  </a:lnTo>
                  <a:lnTo>
                    <a:pt x="395" y="40"/>
                  </a:lnTo>
                  <a:lnTo>
                    <a:pt x="395" y="40"/>
                  </a:lnTo>
                  <a:lnTo>
                    <a:pt x="398" y="38"/>
                  </a:lnTo>
                  <a:lnTo>
                    <a:pt x="398" y="38"/>
                  </a:lnTo>
                  <a:lnTo>
                    <a:pt x="398" y="35"/>
                  </a:lnTo>
                  <a:lnTo>
                    <a:pt x="395" y="35"/>
                  </a:lnTo>
                  <a:lnTo>
                    <a:pt x="395" y="35"/>
                  </a:lnTo>
                  <a:lnTo>
                    <a:pt x="393" y="33"/>
                  </a:lnTo>
                  <a:lnTo>
                    <a:pt x="393" y="33"/>
                  </a:lnTo>
                  <a:lnTo>
                    <a:pt x="395" y="28"/>
                  </a:lnTo>
                  <a:lnTo>
                    <a:pt x="398" y="28"/>
                  </a:lnTo>
                  <a:lnTo>
                    <a:pt x="402" y="26"/>
                  </a:lnTo>
                  <a:lnTo>
                    <a:pt x="402" y="23"/>
                  </a:lnTo>
                  <a:lnTo>
                    <a:pt x="402" y="21"/>
                  </a:lnTo>
                  <a:lnTo>
                    <a:pt x="400" y="19"/>
                  </a:lnTo>
                  <a:lnTo>
                    <a:pt x="395" y="19"/>
                  </a:lnTo>
                  <a:lnTo>
                    <a:pt x="393" y="16"/>
                  </a:lnTo>
                  <a:lnTo>
                    <a:pt x="390" y="16"/>
                  </a:lnTo>
                  <a:lnTo>
                    <a:pt x="388" y="16"/>
                  </a:lnTo>
                  <a:lnTo>
                    <a:pt x="388" y="14"/>
                  </a:lnTo>
                  <a:lnTo>
                    <a:pt x="388" y="12"/>
                  </a:lnTo>
                  <a:lnTo>
                    <a:pt x="386" y="12"/>
                  </a:lnTo>
                  <a:lnTo>
                    <a:pt x="379" y="12"/>
                  </a:lnTo>
                  <a:lnTo>
                    <a:pt x="376" y="12"/>
                  </a:lnTo>
                  <a:lnTo>
                    <a:pt x="374" y="12"/>
                  </a:lnTo>
                  <a:lnTo>
                    <a:pt x="372" y="14"/>
                  </a:lnTo>
                  <a:lnTo>
                    <a:pt x="369" y="14"/>
                  </a:lnTo>
                  <a:lnTo>
                    <a:pt x="364" y="14"/>
                  </a:lnTo>
                  <a:lnTo>
                    <a:pt x="362" y="14"/>
                  </a:lnTo>
                  <a:lnTo>
                    <a:pt x="362" y="16"/>
                  </a:lnTo>
                  <a:lnTo>
                    <a:pt x="362" y="19"/>
                  </a:lnTo>
                  <a:lnTo>
                    <a:pt x="362" y="21"/>
                  </a:lnTo>
                  <a:lnTo>
                    <a:pt x="362" y="21"/>
                  </a:lnTo>
                  <a:lnTo>
                    <a:pt x="362" y="23"/>
                  </a:lnTo>
                  <a:lnTo>
                    <a:pt x="360" y="26"/>
                  </a:lnTo>
                  <a:lnTo>
                    <a:pt x="360" y="28"/>
                  </a:lnTo>
                  <a:lnTo>
                    <a:pt x="357" y="30"/>
                  </a:lnTo>
                  <a:lnTo>
                    <a:pt x="353" y="35"/>
                  </a:lnTo>
                  <a:lnTo>
                    <a:pt x="353" y="38"/>
                  </a:lnTo>
                  <a:lnTo>
                    <a:pt x="350" y="35"/>
                  </a:lnTo>
                  <a:lnTo>
                    <a:pt x="346" y="35"/>
                  </a:lnTo>
                  <a:lnTo>
                    <a:pt x="341" y="35"/>
                  </a:lnTo>
                  <a:lnTo>
                    <a:pt x="336" y="35"/>
                  </a:lnTo>
                  <a:lnTo>
                    <a:pt x="334" y="35"/>
                  </a:lnTo>
                  <a:lnTo>
                    <a:pt x="334" y="35"/>
                  </a:lnTo>
                  <a:lnTo>
                    <a:pt x="331" y="35"/>
                  </a:lnTo>
                  <a:lnTo>
                    <a:pt x="329" y="38"/>
                  </a:lnTo>
                  <a:lnTo>
                    <a:pt x="329" y="35"/>
                  </a:lnTo>
                  <a:lnTo>
                    <a:pt x="327" y="35"/>
                  </a:lnTo>
                  <a:lnTo>
                    <a:pt x="324" y="35"/>
                  </a:lnTo>
                  <a:lnTo>
                    <a:pt x="322" y="35"/>
                  </a:lnTo>
                  <a:lnTo>
                    <a:pt x="322" y="35"/>
                  </a:lnTo>
                  <a:lnTo>
                    <a:pt x="320" y="38"/>
                  </a:lnTo>
                  <a:lnTo>
                    <a:pt x="315" y="38"/>
                  </a:lnTo>
                  <a:lnTo>
                    <a:pt x="312" y="35"/>
                  </a:lnTo>
                  <a:lnTo>
                    <a:pt x="312" y="33"/>
                  </a:lnTo>
                  <a:lnTo>
                    <a:pt x="310" y="28"/>
                  </a:lnTo>
                  <a:lnTo>
                    <a:pt x="310" y="28"/>
                  </a:lnTo>
                  <a:lnTo>
                    <a:pt x="310" y="28"/>
                  </a:lnTo>
                  <a:lnTo>
                    <a:pt x="308" y="26"/>
                  </a:lnTo>
                  <a:lnTo>
                    <a:pt x="308" y="12"/>
                  </a:lnTo>
                  <a:lnTo>
                    <a:pt x="305" y="7"/>
                  </a:lnTo>
                  <a:lnTo>
                    <a:pt x="303" y="4"/>
                  </a:lnTo>
                  <a:lnTo>
                    <a:pt x="301" y="7"/>
                  </a:lnTo>
                  <a:lnTo>
                    <a:pt x="298" y="12"/>
                  </a:lnTo>
                  <a:lnTo>
                    <a:pt x="296" y="12"/>
                  </a:lnTo>
                  <a:lnTo>
                    <a:pt x="294" y="9"/>
                  </a:lnTo>
                  <a:lnTo>
                    <a:pt x="296" y="7"/>
                  </a:lnTo>
                  <a:lnTo>
                    <a:pt x="298" y="0"/>
                  </a:lnTo>
                  <a:lnTo>
                    <a:pt x="279" y="2"/>
                  </a:lnTo>
                  <a:lnTo>
                    <a:pt x="277" y="2"/>
                  </a:lnTo>
                  <a:lnTo>
                    <a:pt x="265" y="9"/>
                  </a:lnTo>
                  <a:lnTo>
                    <a:pt x="263" y="9"/>
                  </a:lnTo>
                  <a:lnTo>
                    <a:pt x="260" y="9"/>
                  </a:lnTo>
                  <a:lnTo>
                    <a:pt x="258" y="12"/>
                  </a:lnTo>
                  <a:lnTo>
                    <a:pt x="256" y="12"/>
                  </a:lnTo>
                  <a:lnTo>
                    <a:pt x="253" y="9"/>
                  </a:lnTo>
                  <a:lnTo>
                    <a:pt x="249" y="7"/>
                  </a:lnTo>
                  <a:lnTo>
                    <a:pt x="246" y="7"/>
                  </a:lnTo>
                  <a:lnTo>
                    <a:pt x="244" y="7"/>
                  </a:lnTo>
                  <a:lnTo>
                    <a:pt x="237" y="9"/>
                  </a:lnTo>
                  <a:lnTo>
                    <a:pt x="230" y="9"/>
                  </a:lnTo>
                  <a:lnTo>
                    <a:pt x="225" y="12"/>
                  </a:lnTo>
                  <a:lnTo>
                    <a:pt x="213" y="16"/>
                  </a:lnTo>
                  <a:lnTo>
                    <a:pt x="211" y="16"/>
                  </a:lnTo>
                  <a:lnTo>
                    <a:pt x="208" y="21"/>
                  </a:lnTo>
                  <a:lnTo>
                    <a:pt x="206" y="21"/>
                  </a:lnTo>
                  <a:lnTo>
                    <a:pt x="197" y="23"/>
                  </a:lnTo>
                  <a:lnTo>
                    <a:pt x="189" y="30"/>
                  </a:lnTo>
                  <a:lnTo>
                    <a:pt x="187" y="33"/>
                  </a:lnTo>
                  <a:lnTo>
                    <a:pt x="182" y="33"/>
                  </a:lnTo>
                  <a:lnTo>
                    <a:pt x="173" y="33"/>
                  </a:lnTo>
                  <a:lnTo>
                    <a:pt x="168" y="35"/>
                  </a:lnTo>
                  <a:lnTo>
                    <a:pt x="166" y="38"/>
                  </a:lnTo>
                  <a:lnTo>
                    <a:pt x="163" y="38"/>
                  </a:lnTo>
                  <a:lnTo>
                    <a:pt x="161" y="40"/>
                  </a:lnTo>
                  <a:lnTo>
                    <a:pt x="159" y="40"/>
                  </a:lnTo>
                  <a:lnTo>
                    <a:pt x="159" y="40"/>
                  </a:lnTo>
                  <a:lnTo>
                    <a:pt x="159" y="40"/>
                  </a:lnTo>
                  <a:lnTo>
                    <a:pt x="159" y="40"/>
                  </a:lnTo>
                  <a:lnTo>
                    <a:pt x="156" y="40"/>
                  </a:lnTo>
                  <a:lnTo>
                    <a:pt x="149" y="42"/>
                  </a:lnTo>
                  <a:lnTo>
                    <a:pt x="145" y="45"/>
                  </a:lnTo>
                  <a:lnTo>
                    <a:pt x="137" y="45"/>
                  </a:lnTo>
                  <a:lnTo>
                    <a:pt x="130" y="47"/>
                  </a:lnTo>
                  <a:lnTo>
                    <a:pt x="130" y="47"/>
                  </a:lnTo>
                  <a:lnTo>
                    <a:pt x="130" y="47"/>
                  </a:lnTo>
                  <a:lnTo>
                    <a:pt x="130" y="47"/>
                  </a:lnTo>
                  <a:lnTo>
                    <a:pt x="130" y="47"/>
                  </a:lnTo>
                  <a:lnTo>
                    <a:pt x="126" y="49"/>
                  </a:lnTo>
                  <a:lnTo>
                    <a:pt x="119" y="52"/>
                  </a:lnTo>
                  <a:lnTo>
                    <a:pt x="114" y="54"/>
                  </a:lnTo>
                  <a:lnTo>
                    <a:pt x="111" y="57"/>
                  </a:lnTo>
                  <a:lnTo>
                    <a:pt x="111" y="61"/>
                  </a:lnTo>
                  <a:lnTo>
                    <a:pt x="114" y="68"/>
                  </a:lnTo>
                  <a:lnTo>
                    <a:pt x="114" y="73"/>
                  </a:lnTo>
                  <a:lnTo>
                    <a:pt x="116" y="75"/>
                  </a:lnTo>
                  <a:lnTo>
                    <a:pt x="119" y="75"/>
                  </a:lnTo>
                  <a:lnTo>
                    <a:pt x="119" y="75"/>
                  </a:lnTo>
                  <a:lnTo>
                    <a:pt x="121" y="78"/>
                  </a:lnTo>
                  <a:lnTo>
                    <a:pt x="121" y="78"/>
                  </a:lnTo>
                  <a:lnTo>
                    <a:pt x="123" y="78"/>
                  </a:lnTo>
                  <a:lnTo>
                    <a:pt x="126" y="78"/>
                  </a:lnTo>
                  <a:lnTo>
                    <a:pt x="128" y="78"/>
                  </a:lnTo>
                  <a:lnTo>
                    <a:pt x="130" y="75"/>
                  </a:lnTo>
                  <a:lnTo>
                    <a:pt x="130" y="75"/>
                  </a:lnTo>
                  <a:lnTo>
                    <a:pt x="133" y="75"/>
                  </a:lnTo>
                  <a:lnTo>
                    <a:pt x="133" y="75"/>
                  </a:lnTo>
                  <a:lnTo>
                    <a:pt x="135" y="75"/>
                  </a:lnTo>
                  <a:lnTo>
                    <a:pt x="137" y="73"/>
                  </a:lnTo>
                  <a:lnTo>
                    <a:pt x="140" y="75"/>
                  </a:lnTo>
                  <a:lnTo>
                    <a:pt x="142" y="78"/>
                  </a:lnTo>
                  <a:lnTo>
                    <a:pt x="147" y="80"/>
                  </a:lnTo>
                  <a:lnTo>
                    <a:pt x="147" y="80"/>
                  </a:lnTo>
                  <a:lnTo>
                    <a:pt x="149" y="80"/>
                  </a:lnTo>
                  <a:lnTo>
                    <a:pt x="152" y="80"/>
                  </a:lnTo>
                  <a:lnTo>
                    <a:pt x="154" y="80"/>
                  </a:lnTo>
                  <a:lnTo>
                    <a:pt x="156" y="80"/>
                  </a:lnTo>
                  <a:lnTo>
                    <a:pt x="159" y="80"/>
                  </a:lnTo>
                  <a:lnTo>
                    <a:pt x="163" y="80"/>
                  </a:lnTo>
                  <a:lnTo>
                    <a:pt x="166" y="80"/>
                  </a:lnTo>
                  <a:lnTo>
                    <a:pt x="166" y="80"/>
                  </a:lnTo>
                  <a:lnTo>
                    <a:pt x="168" y="80"/>
                  </a:lnTo>
                  <a:lnTo>
                    <a:pt x="168" y="83"/>
                  </a:lnTo>
                  <a:lnTo>
                    <a:pt x="168" y="83"/>
                  </a:lnTo>
                  <a:lnTo>
                    <a:pt x="168" y="85"/>
                  </a:lnTo>
                  <a:lnTo>
                    <a:pt x="168" y="87"/>
                  </a:lnTo>
                  <a:lnTo>
                    <a:pt x="168" y="90"/>
                  </a:lnTo>
                  <a:lnTo>
                    <a:pt x="168" y="92"/>
                  </a:lnTo>
                  <a:lnTo>
                    <a:pt x="171" y="92"/>
                  </a:lnTo>
                  <a:lnTo>
                    <a:pt x="173" y="94"/>
                  </a:lnTo>
                  <a:lnTo>
                    <a:pt x="175" y="94"/>
                  </a:lnTo>
                  <a:lnTo>
                    <a:pt x="178" y="97"/>
                  </a:lnTo>
                  <a:lnTo>
                    <a:pt x="175" y="99"/>
                  </a:lnTo>
                  <a:lnTo>
                    <a:pt x="175" y="99"/>
                  </a:lnTo>
                  <a:lnTo>
                    <a:pt x="175" y="101"/>
                  </a:lnTo>
                  <a:lnTo>
                    <a:pt x="173" y="101"/>
                  </a:lnTo>
                  <a:lnTo>
                    <a:pt x="168" y="104"/>
                  </a:lnTo>
                  <a:lnTo>
                    <a:pt x="163" y="104"/>
                  </a:lnTo>
                  <a:lnTo>
                    <a:pt x="159" y="104"/>
                  </a:lnTo>
                  <a:lnTo>
                    <a:pt x="159" y="111"/>
                  </a:lnTo>
                  <a:lnTo>
                    <a:pt x="159" y="113"/>
                  </a:lnTo>
                  <a:lnTo>
                    <a:pt x="159" y="118"/>
                  </a:lnTo>
                  <a:lnTo>
                    <a:pt x="159" y="120"/>
                  </a:lnTo>
                  <a:lnTo>
                    <a:pt x="161" y="125"/>
                  </a:lnTo>
                  <a:lnTo>
                    <a:pt x="161" y="125"/>
                  </a:lnTo>
                  <a:lnTo>
                    <a:pt x="161" y="128"/>
                  </a:lnTo>
                  <a:lnTo>
                    <a:pt x="163" y="130"/>
                  </a:lnTo>
                  <a:lnTo>
                    <a:pt x="163" y="132"/>
                  </a:lnTo>
                  <a:lnTo>
                    <a:pt x="163" y="132"/>
                  </a:lnTo>
                  <a:lnTo>
                    <a:pt x="166" y="132"/>
                  </a:lnTo>
                  <a:lnTo>
                    <a:pt x="166" y="135"/>
                  </a:lnTo>
                  <a:lnTo>
                    <a:pt x="168" y="135"/>
                  </a:lnTo>
                  <a:lnTo>
                    <a:pt x="168" y="137"/>
                  </a:lnTo>
                  <a:lnTo>
                    <a:pt x="168" y="139"/>
                  </a:lnTo>
                  <a:lnTo>
                    <a:pt x="168" y="139"/>
                  </a:lnTo>
                  <a:lnTo>
                    <a:pt x="171" y="142"/>
                  </a:lnTo>
                  <a:lnTo>
                    <a:pt x="171" y="144"/>
                  </a:lnTo>
                  <a:lnTo>
                    <a:pt x="171" y="146"/>
                  </a:lnTo>
                  <a:lnTo>
                    <a:pt x="171" y="151"/>
                  </a:lnTo>
                  <a:lnTo>
                    <a:pt x="171" y="154"/>
                  </a:lnTo>
                  <a:lnTo>
                    <a:pt x="171" y="154"/>
                  </a:lnTo>
                  <a:lnTo>
                    <a:pt x="171" y="156"/>
                  </a:lnTo>
                  <a:lnTo>
                    <a:pt x="171" y="158"/>
                  </a:lnTo>
                  <a:lnTo>
                    <a:pt x="171" y="158"/>
                  </a:lnTo>
                  <a:lnTo>
                    <a:pt x="171" y="165"/>
                  </a:lnTo>
                  <a:lnTo>
                    <a:pt x="178" y="168"/>
                  </a:lnTo>
                  <a:lnTo>
                    <a:pt x="185" y="165"/>
                  </a:lnTo>
                  <a:lnTo>
                    <a:pt x="192" y="163"/>
                  </a:lnTo>
                  <a:lnTo>
                    <a:pt x="194" y="163"/>
                  </a:lnTo>
                  <a:lnTo>
                    <a:pt x="194" y="165"/>
                  </a:lnTo>
                  <a:lnTo>
                    <a:pt x="194" y="165"/>
                  </a:lnTo>
                  <a:lnTo>
                    <a:pt x="197" y="168"/>
                  </a:lnTo>
                  <a:lnTo>
                    <a:pt x="197" y="170"/>
                  </a:lnTo>
                  <a:lnTo>
                    <a:pt x="197" y="172"/>
                  </a:lnTo>
                  <a:lnTo>
                    <a:pt x="199" y="175"/>
                  </a:lnTo>
                  <a:lnTo>
                    <a:pt x="199" y="177"/>
                  </a:lnTo>
                  <a:lnTo>
                    <a:pt x="201" y="180"/>
                  </a:lnTo>
                  <a:lnTo>
                    <a:pt x="204" y="180"/>
                  </a:lnTo>
                  <a:lnTo>
                    <a:pt x="204" y="180"/>
                  </a:lnTo>
                  <a:lnTo>
                    <a:pt x="204" y="182"/>
                  </a:lnTo>
                  <a:lnTo>
                    <a:pt x="201" y="184"/>
                  </a:lnTo>
                  <a:lnTo>
                    <a:pt x="199" y="187"/>
                  </a:lnTo>
                  <a:lnTo>
                    <a:pt x="197" y="189"/>
                  </a:lnTo>
                  <a:lnTo>
                    <a:pt x="194" y="191"/>
                  </a:lnTo>
                  <a:lnTo>
                    <a:pt x="194" y="191"/>
                  </a:lnTo>
                  <a:lnTo>
                    <a:pt x="197" y="194"/>
                  </a:lnTo>
                  <a:lnTo>
                    <a:pt x="197" y="194"/>
                  </a:lnTo>
                  <a:lnTo>
                    <a:pt x="197" y="196"/>
                  </a:lnTo>
                  <a:lnTo>
                    <a:pt x="194" y="196"/>
                  </a:lnTo>
                  <a:lnTo>
                    <a:pt x="194" y="199"/>
                  </a:lnTo>
                  <a:lnTo>
                    <a:pt x="192" y="199"/>
                  </a:lnTo>
                  <a:lnTo>
                    <a:pt x="192" y="201"/>
                  </a:lnTo>
                  <a:lnTo>
                    <a:pt x="189" y="203"/>
                  </a:lnTo>
                  <a:lnTo>
                    <a:pt x="187" y="208"/>
                  </a:lnTo>
                  <a:lnTo>
                    <a:pt x="185" y="210"/>
                  </a:lnTo>
                  <a:lnTo>
                    <a:pt x="182" y="213"/>
                  </a:lnTo>
                  <a:lnTo>
                    <a:pt x="182" y="210"/>
                  </a:lnTo>
                  <a:lnTo>
                    <a:pt x="180" y="210"/>
                  </a:lnTo>
                  <a:lnTo>
                    <a:pt x="180" y="210"/>
                  </a:lnTo>
                  <a:lnTo>
                    <a:pt x="180" y="208"/>
                  </a:lnTo>
                  <a:lnTo>
                    <a:pt x="178" y="208"/>
                  </a:lnTo>
                  <a:lnTo>
                    <a:pt x="173" y="206"/>
                  </a:lnTo>
                  <a:lnTo>
                    <a:pt x="168" y="206"/>
                  </a:lnTo>
                  <a:lnTo>
                    <a:pt x="166" y="206"/>
                  </a:lnTo>
                  <a:lnTo>
                    <a:pt x="166" y="208"/>
                  </a:lnTo>
                  <a:lnTo>
                    <a:pt x="163" y="208"/>
                  </a:lnTo>
                  <a:lnTo>
                    <a:pt x="163" y="210"/>
                  </a:lnTo>
                  <a:lnTo>
                    <a:pt x="163" y="210"/>
                  </a:lnTo>
                  <a:lnTo>
                    <a:pt x="161" y="210"/>
                  </a:lnTo>
                  <a:lnTo>
                    <a:pt x="159" y="213"/>
                  </a:lnTo>
                  <a:lnTo>
                    <a:pt x="156" y="213"/>
                  </a:lnTo>
                  <a:lnTo>
                    <a:pt x="154" y="213"/>
                  </a:lnTo>
                  <a:lnTo>
                    <a:pt x="149" y="215"/>
                  </a:lnTo>
                  <a:lnTo>
                    <a:pt x="147" y="215"/>
                  </a:lnTo>
                  <a:lnTo>
                    <a:pt x="142" y="217"/>
                  </a:lnTo>
                  <a:lnTo>
                    <a:pt x="140" y="220"/>
                  </a:lnTo>
                  <a:lnTo>
                    <a:pt x="137" y="225"/>
                  </a:lnTo>
                  <a:lnTo>
                    <a:pt x="135" y="229"/>
                  </a:lnTo>
                  <a:lnTo>
                    <a:pt x="135" y="234"/>
                  </a:lnTo>
                  <a:lnTo>
                    <a:pt x="133" y="239"/>
                  </a:lnTo>
                  <a:lnTo>
                    <a:pt x="128" y="241"/>
                  </a:lnTo>
                  <a:lnTo>
                    <a:pt x="123" y="244"/>
                  </a:lnTo>
                  <a:lnTo>
                    <a:pt x="119" y="246"/>
                  </a:lnTo>
                  <a:lnTo>
                    <a:pt x="116" y="246"/>
                  </a:lnTo>
                  <a:lnTo>
                    <a:pt x="114" y="248"/>
                  </a:lnTo>
                  <a:lnTo>
                    <a:pt x="111" y="248"/>
                  </a:lnTo>
                  <a:lnTo>
                    <a:pt x="109" y="251"/>
                  </a:lnTo>
                  <a:lnTo>
                    <a:pt x="107" y="251"/>
                  </a:lnTo>
                  <a:lnTo>
                    <a:pt x="104" y="251"/>
                  </a:lnTo>
                  <a:lnTo>
                    <a:pt x="104" y="253"/>
                  </a:lnTo>
                  <a:lnTo>
                    <a:pt x="104" y="255"/>
                  </a:lnTo>
                  <a:lnTo>
                    <a:pt x="104" y="258"/>
                  </a:lnTo>
                  <a:lnTo>
                    <a:pt x="102" y="260"/>
                  </a:lnTo>
                  <a:lnTo>
                    <a:pt x="100" y="258"/>
                  </a:lnTo>
                  <a:lnTo>
                    <a:pt x="95" y="255"/>
                  </a:lnTo>
                  <a:lnTo>
                    <a:pt x="95" y="251"/>
                  </a:lnTo>
                  <a:lnTo>
                    <a:pt x="90" y="248"/>
                  </a:lnTo>
                  <a:lnTo>
                    <a:pt x="88" y="248"/>
                  </a:lnTo>
                  <a:lnTo>
                    <a:pt x="85" y="251"/>
                  </a:lnTo>
                  <a:lnTo>
                    <a:pt x="83" y="246"/>
                  </a:lnTo>
                  <a:lnTo>
                    <a:pt x="81" y="244"/>
                  </a:lnTo>
                  <a:lnTo>
                    <a:pt x="78" y="241"/>
                  </a:lnTo>
                  <a:lnTo>
                    <a:pt x="76" y="244"/>
                  </a:lnTo>
                  <a:lnTo>
                    <a:pt x="74" y="246"/>
                  </a:lnTo>
                  <a:lnTo>
                    <a:pt x="74" y="248"/>
                  </a:lnTo>
                  <a:lnTo>
                    <a:pt x="71" y="251"/>
                  </a:lnTo>
                  <a:lnTo>
                    <a:pt x="69" y="253"/>
                  </a:lnTo>
                  <a:lnTo>
                    <a:pt x="69" y="255"/>
                  </a:lnTo>
                  <a:lnTo>
                    <a:pt x="64" y="255"/>
                  </a:lnTo>
                  <a:lnTo>
                    <a:pt x="62" y="255"/>
                  </a:lnTo>
                  <a:lnTo>
                    <a:pt x="59" y="255"/>
                  </a:lnTo>
                  <a:lnTo>
                    <a:pt x="55" y="255"/>
                  </a:lnTo>
                  <a:lnTo>
                    <a:pt x="52" y="255"/>
                  </a:lnTo>
                  <a:lnTo>
                    <a:pt x="50" y="255"/>
                  </a:lnTo>
                  <a:lnTo>
                    <a:pt x="48" y="258"/>
                  </a:lnTo>
                  <a:lnTo>
                    <a:pt x="45" y="258"/>
                  </a:lnTo>
                  <a:lnTo>
                    <a:pt x="43" y="258"/>
                  </a:lnTo>
                  <a:lnTo>
                    <a:pt x="43" y="258"/>
                  </a:lnTo>
                  <a:lnTo>
                    <a:pt x="43" y="260"/>
                  </a:lnTo>
                  <a:lnTo>
                    <a:pt x="40" y="262"/>
                  </a:lnTo>
                  <a:lnTo>
                    <a:pt x="40" y="262"/>
                  </a:lnTo>
                  <a:lnTo>
                    <a:pt x="40" y="262"/>
                  </a:lnTo>
                  <a:lnTo>
                    <a:pt x="38" y="262"/>
                  </a:lnTo>
                  <a:lnTo>
                    <a:pt x="38" y="265"/>
                  </a:lnTo>
                  <a:lnTo>
                    <a:pt x="38" y="265"/>
                  </a:lnTo>
                  <a:lnTo>
                    <a:pt x="38" y="265"/>
                  </a:lnTo>
                  <a:lnTo>
                    <a:pt x="38" y="267"/>
                  </a:lnTo>
                  <a:lnTo>
                    <a:pt x="38" y="267"/>
                  </a:lnTo>
                  <a:lnTo>
                    <a:pt x="36" y="267"/>
                  </a:lnTo>
                  <a:lnTo>
                    <a:pt x="33" y="270"/>
                  </a:lnTo>
                  <a:lnTo>
                    <a:pt x="31" y="270"/>
                  </a:lnTo>
                  <a:lnTo>
                    <a:pt x="31" y="272"/>
                  </a:lnTo>
                  <a:lnTo>
                    <a:pt x="29" y="272"/>
                  </a:lnTo>
                  <a:lnTo>
                    <a:pt x="26" y="272"/>
                  </a:lnTo>
                  <a:lnTo>
                    <a:pt x="26" y="272"/>
                  </a:lnTo>
                  <a:lnTo>
                    <a:pt x="24" y="272"/>
                  </a:lnTo>
                  <a:lnTo>
                    <a:pt x="24" y="272"/>
                  </a:lnTo>
                  <a:lnTo>
                    <a:pt x="22" y="272"/>
                  </a:lnTo>
                  <a:lnTo>
                    <a:pt x="22" y="274"/>
                  </a:lnTo>
                  <a:lnTo>
                    <a:pt x="22" y="274"/>
                  </a:lnTo>
                  <a:lnTo>
                    <a:pt x="22" y="274"/>
                  </a:lnTo>
                  <a:lnTo>
                    <a:pt x="22" y="277"/>
                  </a:lnTo>
                  <a:lnTo>
                    <a:pt x="22" y="277"/>
                  </a:lnTo>
                  <a:lnTo>
                    <a:pt x="22" y="277"/>
                  </a:lnTo>
                  <a:lnTo>
                    <a:pt x="22" y="279"/>
                  </a:lnTo>
                  <a:lnTo>
                    <a:pt x="22" y="281"/>
                  </a:lnTo>
                  <a:lnTo>
                    <a:pt x="22" y="284"/>
                  </a:lnTo>
                  <a:lnTo>
                    <a:pt x="19" y="286"/>
                  </a:lnTo>
                  <a:lnTo>
                    <a:pt x="19" y="288"/>
                  </a:lnTo>
                  <a:lnTo>
                    <a:pt x="17" y="291"/>
                  </a:lnTo>
                  <a:lnTo>
                    <a:pt x="14" y="291"/>
                  </a:lnTo>
                  <a:lnTo>
                    <a:pt x="12" y="291"/>
                  </a:lnTo>
                  <a:lnTo>
                    <a:pt x="10" y="293"/>
                  </a:lnTo>
                  <a:lnTo>
                    <a:pt x="10" y="296"/>
                  </a:lnTo>
                  <a:lnTo>
                    <a:pt x="7" y="298"/>
                  </a:lnTo>
                  <a:lnTo>
                    <a:pt x="7" y="300"/>
                  </a:lnTo>
                  <a:lnTo>
                    <a:pt x="7" y="303"/>
                  </a:lnTo>
                  <a:lnTo>
                    <a:pt x="5" y="305"/>
                  </a:lnTo>
                  <a:lnTo>
                    <a:pt x="3" y="305"/>
                  </a:lnTo>
                  <a:lnTo>
                    <a:pt x="0" y="307"/>
                  </a:lnTo>
                  <a:lnTo>
                    <a:pt x="3" y="307"/>
                  </a:lnTo>
                  <a:lnTo>
                    <a:pt x="7" y="315"/>
                  </a:lnTo>
                  <a:lnTo>
                    <a:pt x="10" y="319"/>
                  </a:lnTo>
                  <a:lnTo>
                    <a:pt x="7" y="324"/>
                  </a:lnTo>
                  <a:lnTo>
                    <a:pt x="7" y="324"/>
                  </a:lnTo>
                  <a:lnTo>
                    <a:pt x="10" y="326"/>
                  </a:lnTo>
                  <a:lnTo>
                    <a:pt x="14" y="329"/>
                  </a:lnTo>
                  <a:lnTo>
                    <a:pt x="17" y="331"/>
                  </a:lnTo>
                  <a:lnTo>
                    <a:pt x="19" y="333"/>
                  </a:lnTo>
                  <a:lnTo>
                    <a:pt x="22" y="333"/>
                  </a:lnTo>
                  <a:lnTo>
                    <a:pt x="24" y="336"/>
                  </a:lnTo>
                  <a:lnTo>
                    <a:pt x="29" y="343"/>
                  </a:lnTo>
                  <a:lnTo>
                    <a:pt x="38" y="364"/>
                  </a:lnTo>
                  <a:lnTo>
                    <a:pt x="43" y="371"/>
                  </a:lnTo>
                  <a:lnTo>
                    <a:pt x="55" y="376"/>
                  </a:lnTo>
                  <a:lnTo>
                    <a:pt x="62" y="381"/>
                  </a:lnTo>
                  <a:lnTo>
                    <a:pt x="66" y="383"/>
                  </a:lnTo>
                  <a:lnTo>
                    <a:pt x="69" y="381"/>
                  </a:lnTo>
                  <a:lnTo>
                    <a:pt x="74" y="383"/>
                  </a:lnTo>
                  <a:lnTo>
                    <a:pt x="78" y="386"/>
                  </a:lnTo>
                  <a:lnTo>
                    <a:pt x="85" y="388"/>
                  </a:lnTo>
                  <a:lnTo>
                    <a:pt x="90" y="388"/>
                  </a:lnTo>
                  <a:lnTo>
                    <a:pt x="102" y="395"/>
                  </a:lnTo>
                  <a:lnTo>
                    <a:pt x="107" y="393"/>
                  </a:lnTo>
                  <a:lnTo>
                    <a:pt x="107" y="395"/>
                  </a:lnTo>
                  <a:lnTo>
                    <a:pt x="116" y="397"/>
                  </a:lnTo>
                  <a:lnTo>
                    <a:pt x="123" y="397"/>
                  </a:lnTo>
                  <a:lnTo>
                    <a:pt x="130" y="400"/>
                  </a:lnTo>
                  <a:lnTo>
                    <a:pt x="147" y="409"/>
                  </a:lnTo>
                  <a:lnTo>
                    <a:pt x="171" y="419"/>
                  </a:lnTo>
                  <a:lnTo>
                    <a:pt x="180" y="421"/>
                  </a:lnTo>
                  <a:lnTo>
                    <a:pt x="197" y="421"/>
                  </a:lnTo>
                  <a:lnTo>
                    <a:pt x="208" y="426"/>
                  </a:lnTo>
                  <a:lnTo>
                    <a:pt x="215" y="428"/>
                  </a:lnTo>
                  <a:lnTo>
                    <a:pt x="225" y="430"/>
                  </a:lnTo>
                  <a:lnTo>
                    <a:pt x="249" y="438"/>
                  </a:lnTo>
                  <a:lnTo>
                    <a:pt x="258" y="442"/>
                  </a:lnTo>
                  <a:lnTo>
                    <a:pt x="265" y="445"/>
                  </a:lnTo>
                  <a:lnTo>
                    <a:pt x="267" y="445"/>
                  </a:lnTo>
                  <a:lnTo>
                    <a:pt x="267" y="445"/>
                  </a:lnTo>
                  <a:lnTo>
                    <a:pt x="267" y="445"/>
                  </a:lnTo>
                  <a:lnTo>
                    <a:pt x="270" y="442"/>
                  </a:lnTo>
                  <a:lnTo>
                    <a:pt x="270" y="440"/>
                  </a:lnTo>
                  <a:lnTo>
                    <a:pt x="270" y="440"/>
                  </a:lnTo>
                  <a:lnTo>
                    <a:pt x="272" y="438"/>
                  </a:lnTo>
                  <a:lnTo>
                    <a:pt x="270" y="435"/>
                  </a:lnTo>
                  <a:lnTo>
                    <a:pt x="270" y="433"/>
                  </a:lnTo>
                  <a:lnTo>
                    <a:pt x="267" y="430"/>
                  </a:lnTo>
                  <a:lnTo>
                    <a:pt x="267" y="426"/>
                  </a:lnTo>
                  <a:lnTo>
                    <a:pt x="267" y="421"/>
                  </a:lnTo>
                  <a:lnTo>
                    <a:pt x="267" y="416"/>
                  </a:lnTo>
                  <a:lnTo>
                    <a:pt x="267" y="412"/>
                  </a:lnTo>
                  <a:lnTo>
                    <a:pt x="267" y="407"/>
                  </a:lnTo>
                  <a:lnTo>
                    <a:pt x="267" y="404"/>
                  </a:lnTo>
                  <a:lnTo>
                    <a:pt x="270" y="402"/>
                  </a:lnTo>
                  <a:lnTo>
                    <a:pt x="270" y="402"/>
                  </a:lnTo>
                  <a:lnTo>
                    <a:pt x="272" y="400"/>
                  </a:lnTo>
                  <a:lnTo>
                    <a:pt x="272" y="397"/>
                  </a:lnTo>
                  <a:lnTo>
                    <a:pt x="275" y="397"/>
                  </a:lnTo>
                  <a:lnTo>
                    <a:pt x="277" y="397"/>
                  </a:lnTo>
                  <a:lnTo>
                    <a:pt x="279" y="397"/>
                  </a:lnTo>
                  <a:lnTo>
                    <a:pt x="282" y="397"/>
                  </a:lnTo>
                  <a:lnTo>
                    <a:pt x="284" y="395"/>
                  </a:lnTo>
                  <a:lnTo>
                    <a:pt x="286" y="395"/>
                  </a:lnTo>
                  <a:lnTo>
                    <a:pt x="291" y="395"/>
                  </a:lnTo>
                  <a:lnTo>
                    <a:pt x="294" y="395"/>
                  </a:lnTo>
                  <a:lnTo>
                    <a:pt x="296" y="395"/>
                  </a:lnTo>
                  <a:lnTo>
                    <a:pt x="298" y="395"/>
                  </a:lnTo>
                  <a:lnTo>
                    <a:pt x="301" y="393"/>
                  </a:lnTo>
                  <a:lnTo>
                    <a:pt x="303" y="393"/>
                  </a:lnTo>
                  <a:lnTo>
                    <a:pt x="303" y="393"/>
                  </a:lnTo>
                  <a:lnTo>
                    <a:pt x="305" y="393"/>
                  </a:lnTo>
                  <a:lnTo>
                    <a:pt x="308" y="393"/>
                  </a:lnTo>
                  <a:lnTo>
                    <a:pt x="308" y="393"/>
                  </a:lnTo>
                  <a:lnTo>
                    <a:pt x="310" y="393"/>
                  </a:lnTo>
                  <a:lnTo>
                    <a:pt x="310" y="390"/>
                  </a:lnTo>
                  <a:lnTo>
                    <a:pt x="310" y="388"/>
                  </a:lnTo>
                  <a:lnTo>
                    <a:pt x="312" y="386"/>
                  </a:lnTo>
                  <a:lnTo>
                    <a:pt x="315" y="381"/>
                  </a:lnTo>
                  <a:lnTo>
                    <a:pt x="317" y="378"/>
                  </a:lnTo>
                  <a:lnTo>
                    <a:pt x="317" y="374"/>
                  </a:lnTo>
                  <a:lnTo>
                    <a:pt x="317" y="362"/>
                  </a:lnTo>
                  <a:lnTo>
                    <a:pt x="315" y="348"/>
                  </a:lnTo>
                  <a:lnTo>
                    <a:pt x="317" y="336"/>
                  </a:lnTo>
                  <a:lnTo>
                    <a:pt x="324" y="326"/>
                  </a:lnTo>
                  <a:lnTo>
                    <a:pt x="331" y="326"/>
                  </a:lnTo>
                  <a:lnTo>
                    <a:pt x="338" y="324"/>
                  </a:lnTo>
                  <a:lnTo>
                    <a:pt x="346" y="326"/>
                  </a:lnTo>
                  <a:lnTo>
                    <a:pt x="353" y="326"/>
                  </a:lnTo>
                  <a:lnTo>
                    <a:pt x="355" y="326"/>
                  </a:lnTo>
                  <a:lnTo>
                    <a:pt x="357" y="326"/>
                  </a:lnTo>
                  <a:lnTo>
                    <a:pt x="360" y="329"/>
                  </a:lnTo>
                  <a:lnTo>
                    <a:pt x="362" y="331"/>
                  </a:lnTo>
                  <a:lnTo>
                    <a:pt x="364" y="333"/>
                  </a:lnTo>
                  <a:lnTo>
                    <a:pt x="364" y="336"/>
                  </a:lnTo>
                  <a:lnTo>
                    <a:pt x="367" y="338"/>
                  </a:lnTo>
                  <a:lnTo>
                    <a:pt x="369" y="341"/>
                  </a:lnTo>
                  <a:lnTo>
                    <a:pt x="372" y="343"/>
                  </a:lnTo>
                  <a:lnTo>
                    <a:pt x="376" y="343"/>
                  </a:lnTo>
                  <a:lnTo>
                    <a:pt x="379" y="345"/>
                  </a:lnTo>
                  <a:lnTo>
                    <a:pt x="383" y="345"/>
                  </a:lnTo>
                  <a:lnTo>
                    <a:pt x="393" y="343"/>
                  </a:lnTo>
                  <a:lnTo>
                    <a:pt x="402" y="341"/>
                  </a:lnTo>
                  <a:lnTo>
                    <a:pt x="409" y="338"/>
                  </a:lnTo>
                  <a:lnTo>
                    <a:pt x="419" y="336"/>
                  </a:lnTo>
                  <a:lnTo>
                    <a:pt x="424" y="333"/>
                  </a:lnTo>
                  <a:lnTo>
                    <a:pt x="450" y="336"/>
                  </a:lnTo>
                  <a:lnTo>
                    <a:pt x="459" y="333"/>
                  </a:lnTo>
                  <a:lnTo>
                    <a:pt x="464" y="333"/>
                  </a:lnTo>
                  <a:lnTo>
                    <a:pt x="466" y="336"/>
                  </a:lnTo>
                  <a:lnTo>
                    <a:pt x="466" y="336"/>
                  </a:lnTo>
                  <a:lnTo>
                    <a:pt x="466" y="341"/>
                  </a:lnTo>
                  <a:lnTo>
                    <a:pt x="469" y="341"/>
                  </a:lnTo>
                  <a:lnTo>
                    <a:pt x="469" y="341"/>
                  </a:lnTo>
                  <a:lnTo>
                    <a:pt x="469" y="341"/>
                  </a:lnTo>
                  <a:lnTo>
                    <a:pt x="471" y="341"/>
                  </a:lnTo>
                  <a:lnTo>
                    <a:pt x="473" y="341"/>
                  </a:lnTo>
                  <a:lnTo>
                    <a:pt x="473" y="343"/>
                  </a:lnTo>
                  <a:lnTo>
                    <a:pt x="476" y="348"/>
                  </a:lnTo>
                  <a:lnTo>
                    <a:pt x="480" y="345"/>
                  </a:lnTo>
                  <a:lnTo>
                    <a:pt x="483" y="343"/>
                  </a:lnTo>
                  <a:lnTo>
                    <a:pt x="480" y="341"/>
                  </a:lnTo>
                  <a:lnTo>
                    <a:pt x="497" y="341"/>
                  </a:lnTo>
                  <a:lnTo>
                    <a:pt x="499" y="343"/>
                  </a:lnTo>
                  <a:lnTo>
                    <a:pt x="506" y="350"/>
                  </a:lnTo>
                  <a:lnTo>
                    <a:pt x="509" y="350"/>
                  </a:lnTo>
                  <a:lnTo>
                    <a:pt x="511" y="352"/>
                  </a:lnTo>
                  <a:lnTo>
                    <a:pt x="513" y="352"/>
                  </a:lnTo>
                  <a:lnTo>
                    <a:pt x="513" y="352"/>
                  </a:lnTo>
                  <a:lnTo>
                    <a:pt x="513" y="350"/>
                  </a:lnTo>
                  <a:lnTo>
                    <a:pt x="513" y="350"/>
                  </a:lnTo>
                  <a:lnTo>
                    <a:pt x="516" y="350"/>
                  </a:lnTo>
                  <a:lnTo>
                    <a:pt x="516" y="350"/>
                  </a:lnTo>
                  <a:lnTo>
                    <a:pt x="518" y="350"/>
                  </a:lnTo>
                  <a:lnTo>
                    <a:pt x="518" y="352"/>
                  </a:lnTo>
                  <a:lnTo>
                    <a:pt x="518" y="352"/>
                  </a:lnTo>
                  <a:lnTo>
                    <a:pt x="518" y="357"/>
                  </a:lnTo>
                  <a:lnTo>
                    <a:pt x="518" y="357"/>
                  </a:lnTo>
                  <a:lnTo>
                    <a:pt x="518" y="359"/>
                  </a:lnTo>
                  <a:lnTo>
                    <a:pt x="516" y="362"/>
                  </a:lnTo>
                  <a:lnTo>
                    <a:pt x="513" y="362"/>
                  </a:lnTo>
                  <a:lnTo>
                    <a:pt x="516" y="367"/>
                  </a:lnTo>
                  <a:lnTo>
                    <a:pt x="516" y="369"/>
                  </a:lnTo>
                  <a:lnTo>
                    <a:pt x="521" y="371"/>
                  </a:lnTo>
                  <a:lnTo>
                    <a:pt x="525" y="367"/>
                  </a:lnTo>
                  <a:lnTo>
                    <a:pt x="525" y="367"/>
                  </a:lnTo>
                  <a:lnTo>
                    <a:pt x="528" y="367"/>
                  </a:lnTo>
                  <a:lnTo>
                    <a:pt x="530" y="369"/>
                  </a:lnTo>
                  <a:lnTo>
                    <a:pt x="532" y="367"/>
                  </a:lnTo>
                  <a:lnTo>
                    <a:pt x="535" y="362"/>
                  </a:lnTo>
                  <a:lnTo>
                    <a:pt x="535" y="359"/>
                  </a:lnTo>
                  <a:lnTo>
                    <a:pt x="532" y="355"/>
                  </a:lnTo>
                  <a:lnTo>
                    <a:pt x="530" y="352"/>
                  </a:lnTo>
                  <a:lnTo>
                    <a:pt x="525" y="350"/>
                  </a:lnTo>
                  <a:lnTo>
                    <a:pt x="521" y="345"/>
                  </a:lnTo>
                  <a:lnTo>
                    <a:pt x="516" y="343"/>
                  </a:lnTo>
                  <a:lnTo>
                    <a:pt x="513" y="341"/>
                  </a:lnTo>
                  <a:lnTo>
                    <a:pt x="511" y="336"/>
                  </a:lnTo>
                  <a:lnTo>
                    <a:pt x="511" y="333"/>
                  </a:lnTo>
                  <a:lnTo>
                    <a:pt x="511" y="329"/>
                  </a:lnTo>
                  <a:lnTo>
                    <a:pt x="511" y="324"/>
                  </a:lnTo>
                  <a:lnTo>
                    <a:pt x="509" y="319"/>
                  </a:lnTo>
                  <a:lnTo>
                    <a:pt x="509" y="317"/>
                  </a:lnTo>
                  <a:lnTo>
                    <a:pt x="506" y="312"/>
                  </a:lnTo>
                  <a:lnTo>
                    <a:pt x="506" y="307"/>
                  </a:lnTo>
                  <a:lnTo>
                    <a:pt x="506" y="305"/>
                  </a:lnTo>
                  <a:lnTo>
                    <a:pt x="509" y="303"/>
                  </a:lnTo>
                  <a:lnTo>
                    <a:pt x="511" y="300"/>
                  </a:lnTo>
                  <a:lnTo>
                    <a:pt x="509" y="296"/>
                  </a:lnTo>
                  <a:lnTo>
                    <a:pt x="506" y="293"/>
                  </a:lnTo>
                  <a:lnTo>
                    <a:pt x="504" y="291"/>
                  </a:lnTo>
                  <a:lnTo>
                    <a:pt x="504" y="288"/>
                  </a:lnTo>
                  <a:lnTo>
                    <a:pt x="504" y="284"/>
                  </a:lnTo>
                  <a:lnTo>
                    <a:pt x="506" y="281"/>
                  </a:lnTo>
                  <a:lnTo>
                    <a:pt x="509" y="279"/>
                  </a:lnTo>
                  <a:lnTo>
                    <a:pt x="511" y="277"/>
                  </a:lnTo>
                  <a:lnTo>
                    <a:pt x="516" y="277"/>
                  </a:lnTo>
                  <a:lnTo>
                    <a:pt x="518" y="281"/>
                  </a:lnTo>
                  <a:lnTo>
                    <a:pt x="521" y="284"/>
                  </a:lnTo>
                  <a:lnTo>
                    <a:pt x="521" y="288"/>
                  </a:lnTo>
                  <a:lnTo>
                    <a:pt x="523" y="286"/>
                  </a:lnTo>
                  <a:lnTo>
                    <a:pt x="525" y="286"/>
                  </a:lnTo>
                  <a:lnTo>
                    <a:pt x="525" y="284"/>
                  </a:lnTo>
                  <a:lnTo>
                    <a:pt x="525" y="281"/>
                  </a:lnTo>
                  <a:lnTo>
                    <a:pt x="525" y="279"/>
                  </a:lnTo>
                  <a:lnTo>
                    <a:pt x="528" y="279"/>
                  </a:lnTo>
                  <a:lnTo>
                    <a:pt x="530" y="277"/>
                  </a:lnTo>
                  <a:lnTo>
                    <a:pt x="530" y="274"/>
                  </a:lnTo>
                  <a:lnTo>
                    <a:pt x="532" y="274"/>
                  </a:lnTo>
                  <a:lnTo>
                    <a:pt x="532" y="272"/>
                  </a:lnTo>
                  <a:lnTo>
                    <a:pt x="532" y="272"/>
                  </a:lnTo>
                  <a:lnTo>
                    <a:pt x="535" y="270"/>
                  </a:lnTo>
                  <a:lnTo>
                    <a:pt x="535" y="270"/>
                  </a:lnTo>
                  <a:lnTo>
                    <a:pt x="535" y="270"/>
                  </a:lnTo>
                  <a:lnTo>
                    <a:pt x="537" y="270"/>
                  </a:lnTo>
                  <a:lnTo>
                    <a:pt x="537" y="270"/>
                  </a:lnTo>
                  <a:lnTo>
                    <a:pt x="539" y="267"/>
                  </a:lnTo>
                  <a:lnTo>
                    <a:pt x="542" y="265"/>
                  </a:lnTo>
                  <a:lnTo>
                    <a:pt x="544" y="262"/>
                  </a:lnTo>
                  <a:lnTo>
                    <a:pt x="544" y="262"/>
                  </a:lnTo>
                  <a:lnTo>
                    <a:pt x="547" y="260"/>
                  </a:lnTo>
                  <a:lnTo>
                    <a:pt x="549" y="258"/>
                  </a:lnTo>
                  <a:lnTo>
                    <a:pt x="549" y="255"/>
                  </a:lnTo>
                  <a:lnTo>
                    <a:pt x="549" y="253"/>
                  </a:lnTo>
                  <a:lnTo>
                    <a:pt x="549" y="251"/>
                  </a:lnTo>
                  <a:lnTo>
                    <a:pt x="551" y="248"/>
                  </a:lnTo>
                  <a:lnTo>
                    <a:pt x="554" y="246"/>
                  </a:lnTo>
                  <a:lnTo>
                    <a:pt x="556" y="246"/>
                  </a:lnTo>
                  <a:lnTo>
                    <a:pt x="556" y="244"/>
                  </a:lnTo>
                  <a:lnTo>
                    <a:pt x="558" y="241"/>
                  </a:lnTo>
                  <a:lnTo>
                    <a:pt x="561" y="239"/>
                  </a:lnTo>
                  <a:lnTo>
                    <a:pt x="563" y="236"/>
                  </a:lnTo>
                  <a:lnTo>
                    <a:pt x="563" y="234"/>
                  </a:lnTo>
                  <a:lnTo>
                    <a:pt x="565" y="232"/>
                  </a:lnTo>
                  <a:lnTo>
                    <a:pt x="568" y="229"/>
                  </a:lnTo>
                  <a:lnTo>
                    <a:pt x="570" y="227"/>
                  </a:lnTo>
                  <a:lnTo>
                    <a:pt x="570" y="225"/>
                  </a:lnTo>
                  <a:lnTo>
                    <a:pt x="573" y="225"/>
                  </a:lnTo>
                  <a:lnTo>
                    <a:pt x="573" y="222"/>
                  </a:lnTo>
                  <a:lnTo>
                    <a:pt x="575" y="220"/>
                  </a:lnTo>
                  <a:lnTo>
                    <a:pt x="577" y="217"/>
                  </a:lnTo>
                  <a:lnTo>
                    <a:pt x="580" y="215"/>
                  </a:lnTo>
                  <a:lnTo>
                    <a:pt x="582" y="213"/>
                  </a:lnTo>
                  <a:lnTo>
                    <a:pt x="584" y="208"/>
                  </a:lnTo>
                  <a:lnTo>
                    <a:pt x="584" y="208"/>
                  </a:lnTo>
                  <a:lnTo>
                    <a:pt x="587" y="206"/>
                  </a:lnTo>
                  <a:lnTo>
                    <a:pt x="587" y="203"/>
                  </a:lnTo>
                  <a:lnTo>
                    <a:pt x="587" y="201"/>
                  </a:lnTo>
                  <a:lnTo>
                    <a:pt x="584" y="201"/>
                  </a:lnTo>
                  <a:lnTo>
                    <a:pt x="584" y="201"/>
                  </a:lnTo>
                  <a:lnTo>
                    <a:pt x="584" y="201"/>
                  </a:lnTo>
                  <a:lnTo>
                    <a:pt x="584" y="201"/>
                  </a:lnTo>
                  <a:lnTo>
                    <a:pt x="584" y="199"/>
                  </a:lnTo>
                  <a:lnTo>
                    <a:pt x="582" y="196"/>
                  </a:lnTo>
                  <a:lnTo>
                    <a:pt x="580" y="194"/>
                  </a:lnTo>
                  <a:lnTo>
                    <a:pt x="582" y="194"/>
                  </a:lnTo>
                  <a:lnTo>
                    <a:pt x="582" y="191"/>
                  </a:lnTo>
                  <a:lnTo>
                    <a:pt x="584" y="191"/>
                  </a:lnTo>
                  <a:lnTo>
                    <a:pt x="584" y="191"/>
                  </a:lnTo>
                  <a:lnTo>
                    <a:pt x="589" y="189"/>
                  </a:lnTo>
                  <a:lnTo>
                    <a:pt x="594" y="187"/>
                  </a:lnTo>
                  <a:lnTo>
                    <a:pt x="599" y="184"/>
                  </a:lnTo>
                  <a:lnTo>
                    <a:pt x="603" y="180"/>
                  </a:lnTo>
                  <a:lnTo>
                    <a:pt x="606" y="180"/>
                  </a:lnTo>
                  <a:lnTo>
                    <a:pt x="610" y="177"/>
                  </a:lnTo>
                  <a:lnTo>
                    <a:pt x="613" y="175"/>
                  </a:lnTo>
                  <a:lnTo>
                    <a:pt x="610" y="170"/>
                  </a:lnTo>
                  <a:lnTo>
                    <a:pt x="608" y="168"/>
                  </a:lnTo>
                  <a:lnTo>
                    <a:pt x="606" y="165"/>
                  </a:lnTo>
                  <a:lnTo>
                    <a:pt x="606" y="163"/>
                  </a:lnTo>
                  <a:lnTo>
                    <a:pt x="603" y="158"/>
                  </a:lnTo>
                  <a:lnTo>
                    <a:pt x="603" y="158"/>
                  </a:lnTo>
                  <a:lnTo>
                    <a:pt x="603" y="158"/>
                  </a:lnTo>
                  <a:lnTo>
                    <a:pt x="603" y="156"/>
                  </a:lnTo>
                  <a:lnTo>
                    <a:pt x="601" y="156"/>
                  </a:lnTo>
                  <a:lnTo>
                    <a:pt x="601" y="154"/>
                  </a:lnTo>
                  <a:lnTo>
                    <a:pt x="601" y="151"/>
                  </a:lnTo>
                  <a:lnTo>
                    <a:pt x="601" y="151"/>
                  </a:lnTo>
                  <a:lnTo>
                    <a:pt x="601" y="146"/>
                  </a:lnTo>
                  <a:lnTo>
                    <a:pt x="603" y="144"/>
                  </a:lnTo>
                  <a:lnTo>
                    <a:pt x="603" y="142"/>
                  </a:lnTo>
                  <a:lnTo>
                    <a:pt x="603" y="137"/>
                  </a:lnTo>
                  <a:lnTo>
                    <a:pt x="603" y="137"/>
                  </a:lnTo>
                  <a:lnTo>
                    <a:pt x="606" y="135"/>
                  </a:lnTo>
                  <a:lnTo>
                    <a:pt x="606" y="135"/>
                  </a:lnTo>
                  <a:lnTo>
                    <a:pt x="606" y="132"/>
                  </a:lnTo>
                  <a:lnTo>
                    <a:pt x="606" y="130"/>
                  </a:lnTo>
                  <a:lnTo>
                    <a:pt x="608" y="128"/>
                  </a:lnTo>
                  <a:lnTo>
                    <a:pt x="608" y="128"/>
                  </a:lnTo>
                  <a:lnTo>
                    <a:pt x="608" y="125"/>
                  </a:lnTo>
                  <a:lnTo>
                    <a:pt x="608" y="123"/>
                  </a:lnTo>
                  <a:lnTo>
                    <a:pt x="608" y="120"/>
                  </a:lnTo>
                  <a:lnTo>
                    <a:pt x="608" y="118"/>
                  </a:lnTo>
                  <a:lnTo>
                    <a:pt x="608" y="116"/>
                  </a:lnTo>
                  <a:lnTo>
                    <a:pt x="608" y="113"/>
                  </a:lnTo>
                  <a:lnTo>
                    <a:pt x="610" y="111"/>
                  </a:lnTo>
                  <a:lnTo>
                    <a:pt x="610" y="109"/>
                  </a:lnTo>
                  <a:lnTo>
                    <a:pt x="610" y="104"/>
                  </a:lnTo>
                  <a:lnTo>
                    <a:pt x="613" y="99"/>
                  </a:lnTo>
                  <a:lnTo>
                    <a:pt x="613" y="97"/>
                  </a:lnTo>
                  <a:lnTo>
                    <a:pt x="615" y="92"/>
                  </a:lnTo>
                  <a:lnTo>
                    <a:pt x="615" y="90"/>
                  </a:lnTo>
                  <a:lnTo>
                    <a:pt x="615" y="87"/>
                  </a:lnTo>
                  <a:lnTo>
                    <a:pt x="615" y="85"/>
                  </a:lnTo>
                  <a:lnTo>
                    <a:pt x="615" y="83"/>
                  </a:lnTo>
                  <a:lnTo>
                    <a:pt x="613" y="83"/>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8" name="Freeform 21"/>
            <p:cNvSpPr>
              <a:spLocks/>
            </p:cNvSpPr>
            <p:nvPr/>
          </p:nvSpPr>
          <p:spPr bwMode="auto">
            <a:xfrm>
              <a:off x="6610351" y="4484688"/>
              <a:ext cx="547688" cy="549275"/>
            </a:xfrm>
            <a:custGeom>
              <a:avLst/>
              <a:gdLst>
                <a:gd name="T0" fmla="*/ 336 w 345"/>
                <a:gd name="T1" fmla="*/ 90 h 346"/>
                <a:gd name="T2" fmla="*/ 326 w 345"/>
                <a:gd name="T3" fmla="*/ 83 h 346"/>
                <a:gd name="T4" fmla="*/ 284 w 345"/>
                <a:gd name="T5" fmla="*/ 90 h 346"/>
                <a:gd name="T6" fmla="*/ 289 w 345"/>
                <a:gd name="T7" fmla="*/ 69 h 346"/>
                <a:gd name="T8" fmla="*/ 284 w 345"/>
                <a:gd name="T9" fmla="*/ 52 h 346"/>
                <a:gd name="T10" fmla="*/ 258 w 345"/>
                <a:gd name="T11" fmla="*/ 57 h 346"/>
                <a:gd name="T12" fmla="*/ 236 w 345"/>
                <a:gd name="T13" fmla="*/ 76 h 346"/>
                <a:gd name="T14" fmla="*/ 210 w 345"/>
                <a:gd name="T15" fmla="*/ 93 h 346"/>
                <a:gd name="T16" fmla="*/ 196 w 345"/>
                <a:gd name="T17" fmla="*/ 71 h 346"/>
                <a:gd name="T18" fmla="*/ 194 w 345"/>
                <a:gd name="T19" fmla="*/ 45 h 346"/>
                <a:gd name="T20" fmla="*/ 173 w 345"/>
                <a:gd name="T21" fmla="*/ 26 h 346"/>
                <a:gd name="T22" fmla="*/ 144 w 345"/>
                <a:gd name="T23" fmla="*/ 10 h 346"/>
                <a:gd name="T24" fmla="*/ 121 w 345"/>
                <a:gd name="T25" fmla="*/ 14 h 346"/>
                <a:gd name="T26" fmla="*/ 104 w 345"/>
                <a:gd name="T27" fmla="*/ 38 h 346"/>
                <a:gd name="T28" fmla="*/ 87 w 345"/>
                <a:gd name="T29" fmla="*/ 64 h 346"/>
                <a:gd name="T30" fmla="*/ 78 w 345"/>
                <a:gd name="T31" fmla="*/ 97 h 346"/>
                <a:gd name="T32" fmla="*/ 76 w 345"/>
                <a:gd name="T33" fmla="*/ 119 h 346"/>
                <a:gd name="T34" fmla="*/ 73 w 345"/>
                <a:gd name="T35" fmla="*/ 142 h 346"/>
                <a:gd name="T36" fmla="*/ 69 w 345"/>
                <a:gd name="T37" fmla="*/ 168 h 346"/>
                <a:gd name="T38" fmla="*/ 54 w 345"/>
                <a:gd name="T39" fmla="*/ 185 h 346"/>
                <a:gd name="T40" fmla="*/ 45 w 345"/>
                <a:gd name="T41" fmla="*/ 204 h 346"/>
                <a:gd name="T42" fmla="*/ 26 w 345"/>
                <a:gd name="T43" fmla="*/ 228 h 346"/>
                <a:gd name="T44" fmla="*/ 12 w 345"/>
                <a:gd name="T45" fmla="*/ 249 h 346"/>
                <a:gd name="T46" fmla="*/ 7 w 345"/>
                <a:gd name="T47" fmla="*/ 261 h 346"/>
                <a:gd name="T48" fmla="*/ 35 w 345"/>
                <a:gd name="T49" fmla="*/ 275 h 346"/>
                <a:gd name="T50" fmla="*/ 35 w 345"/>
                <a:gd name="T51" fmla="*/ 303 h 346"/>
                <a:gd name="T52" fmla="*/ 50 w 345"/>
                <a:gd name="T53" fmla="*/ 339 h 346"/>
                <a:gd name="T54" fmla="*/ 71 w 345"/>
                <a:gd name="T55" fmla="*/ 336 h 346"/>
                <a:gd name="T56" fmla="*/ 95 w 345"/>
                <a:gd name="T57" fmla="*/ 306 h 346"/>
                <a:gd name="T58" fmla="*/ 125 w 345"/>
                <a:gd name="T59" fmla="*/ 296 h 346"/>
                <a:gd name="T60" fmla="*/ 149 w 345"/>
                <a:gd name="T61" fmla="*/ 296 h 346"/>
                <a:gd name="T62" fmla="*/ 166 w 345"/>
                <a:gd name="T63" fmla="*/ 277 h 346"/>
                <a:gd name="T64" fmla="*/ 192 w 345"/>
                <a:gd name="T65" fmla="*/ 294 h 346"/>
                <a:gd name="T66" fmla="*/ 196 w 345"/>
                <a:gd name="T67" fmla="*/ 272 h 346"/>
                <a:gd name="T68" fmla="*/ 215 w 345"/>
                <a:gd name="T69" fmla="*/ 254 h 346"/>
                <a:gd name="T70" fmla="*/ 220 w 345"/>
                <a:gd name="T71" fmla="*/ 232 h 346"/>
                <a:gd name="T72" fmla="*/ 229 w 345"/>
                <a:gd name="T73" fmla="*/ 211 h 346"/>
                <a:gd name="T74" fmla="*/ 225 w 345"/>
                <a:gd name="T75" fmla="*/ 197 h 346"/>
                <a:gd name="T76" fmla="*/ 222 w 345"/>
                <a:gd name="T77" fmla="*/ 187 h 346"/>
                <a:gd name="T78" fmla="*/ 234 w 345"/>
                <a:gd name="T79" fmla="*/ 168 h 346"/>
                <a:gd name="T80" fmla="*/ 246 w 345"/>
                <a:gd name="T81" fmla="*/ 152 h 346"/>
                <a:gd name="T82" fmla="*/ 251 w 345"/>
                <a:gd name="T83" fmla="*/ 140 h 346"/>
                <a:gd name="T84" fmla="*/ 260 w 345"/>
                <a:gd name="T85" fmla="*/ 138 h 346"/>
                <a:gd name="T86" fmla="*/ 265 w 345"/>
                <a:gd name="T87" fmla="*/ 149 h 346"/>
                <a:gd name="T88" fmla="*/ 270 w 345"/>
                <a:gd name="T89" fmla="*/ 156 h 346"/>
                <a:gd name="T90" fmla="*/ 267 w 345"/>
                <a:gd name="T91" fmla="*/ 168 h 346"/>
                <a:gd name="T92" fmla="*/ 281 w 345"/>
                <a:gd name="T93" fmla="*/ 180 h 346"/>
                <a:gd name="T94" fmla="*/ 284 w 345"/>
                <a:gd name="T95" fmla="*/ 201 h 346"/>
                <a:gd name="T96" fmla="*/ 284 w 345"/>
                <a:gd name="T97" fmla="*/ 220 h 346"/>
                <a:gd name="T98" fmla="*/ 300 w 345"/>
                <a:gd name="T99" fmla="*/ 228 h 346"/>
                <a:gd name="T100" fmla="*/ 307 w 345"/>
                <a:gd name="T101" fmla="*/ 235 h 346"/>
                <a:gd name="T102" fmla="*/ 315 w 345"/>
                <a:gd name="T103" fmla="*/ 242 h 346"/>
                <a:gd name="T104" fmla="*/ 333 w 345"/>
                <a:gd name="T105" fmla="*/ 232 h 346"/>
                <a:gd name="T106" fmla="*/ 338 w 345"/>
                <a:gd name="T107" fmla="*/ 225 h 346"/>
                <a:gd name="T108" fmla="*/ 338 w 345"/>
                <a:gd name="T109" fmla="*/ 204 h 346"/>
                <a:gd name="T110" fmla="*/ 336 w 345"/>
                <a:gd name="T111" fmla="*/ 183 h 346"/>
                <a:gd name="T112" fmla="*/ 338 w 345"/>
                <a:gd name="T113" fmla="*/ 154 h 346"/>
                <a:gd name="T114" fmla="*/ 333 w 345"/>
                <a:gd name="T115" fmla="*/ 130 h 346"/>
                <a:gd name="T116" fmla="*/ 343 w 345"/>
                <a:gd name="T117" fmla="*/ 11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 h="346">
                  <a:moveTo>
                    <a:pt x="345" y="104"/>
                  </a:moveTo>
                  <a:lnTo>
                    <a:pt x="345" y="102"/>
                  </a:lnTo>
                  <a:lnTo>
                    <a:pt x="343" y="100"/>
                  </a:lnTo>
                  <a:lnTo>
                    <a:pt x="341" y="100"/>
                  </a:lnTo>
                  <a:lnTo>
                    <a:pt x="341" y="97"/>
                  </a:lnTo>
                  <a:lnTo>
                    <a:pt x="341" y="97"/>
                  </a:lnTo>
                  <a:lnTo>
                    <a:pt x="338" y="95"/>
                  </a:lnTo>
                  <a:lnTo>
                    <a:pt x="338" y="95"/>
                  </a:lnTo>
                  <a:lnTo>
                    <a:pt x="338" y="93"/>
                  </a:lnTo>
                  <a:lnTo>
                    <a:pt x="336" y="93"/>
                  </a:lnTo>
                  <a:lnTo>
                    <a:pt x="336" y="90"/>
                  </a:lnTo>
                  <a:lnTo>
                    <a:pt x="336" y="90"/>
                  </a:lnTo>
                  <a:lnTo>
                    <a:pt x="333" y="90"/>
                  </a:lnTo>
                  <a:lnTo>
                    <a:pt x="333" y="88"/>
                  </a:lnTo>
                  <a:lnTo>
                    <a:pt x="333" y="88"/>
                  </a:lnTo>
                  <a:lnTo>
                    <a:pt x="333" y="88"/>
                  </a:lnTo>
                  <a:lnTo>
                    <a:pt x="331" y="88"/>
                  </a:lnTo>
                  <a:lnTo>
                    <a:pt x="331" y="85"/>
                  </a:lnTo>
                  <a:lnTo>
                    <a:pt x="331" y="85"/>
                  </a:lnTo>
                  <a:lnTo>
                    <a:pt x="329" y="83"/>
                  </a:lnTo>
                  <a:lnTo>
                    <a:pt x="329" y="83"/>
                  </a:lnTo>
                  <a:lnTo>
                    <a:pt x="326" y="83"/>
                  </a:lnTo>
                  <a:lnTo>
                    <a:pt x="324" y="83"/>
                  </a:lnTo>
                  <a:lnTo>
                    <a:pt x="319" y="85"/>
                  </a:lnTo>
                  <a:lnTo>
                    <a:pt x="317" y="85"/>
                  </a:lnTo>
                  <a:lnTo>
                    <a:pt x="315" y="83"/>
                  </a:lnTo>
                  <a:lnTo>
                    <a:pt x="310" y="78"/>
                  </a:lnTo>
                  <a:lnTo>
                    <a:pt x="305" y="76"/>
                  </a:lnTo>
                  <a:lnTo>
                    <a:pt x="298" y="83"/>
                  </a:lnTo>
                  <a:lnTo>
                    <a:pt x="291" y="93"/>
                  </a:lnTo>
                  <a:lnTo>
                    <a:pt x="284" y="90"/>
                  </a:lnTo>
                  <a:lnTo>
                    <a:pt x="284" y="90"/>
                  </a:lnTo>
                  <a:lnTo>
                    <a:pt x="284" y="90"/>
                  </a:lnTo>
                  <a:lnTo>
                    <a:pt x="284" y="90"/>
                  </a:lnTo>
                  <a:lnTo>
                    <a:pt x="284" y="88"/>
                  </a:lnTo>
                  <a:lnTo>
                    <a:pt x="284" y="88"/>
                  </a:lnTo>
                  <a:lnTo>
                    <a:pt x="284" y="85"/>
                  </a:lnTo>
                  <a:lnTo>
                    <a:pt x="284" y="83"/>
                  </a:lnTo>
                  <a:lnTo>
                    <a:pt x="284" y="83"/>
                  </a:lnTo>
                  <a:lnTo>
                    <a:pt x="284" y="78"/>
                  </a:lnTo>
                  <a:lnTo>
                    <a:pt x="286" y="76"/>
                  </a:lnTo>
                  <a:lnTo>
                    <a:pt x="289" y="71"/>
                  </a:lnTo>
                  <a:lnTo>
                    <a:pt x="289" y="69"/>
                  </a:lnTo>
                  <a:lnTo>
                    <a:pt x="289" y="69"/>
                  </a:lnTo>
                  <a:lnTo>
                    <a:pt x="289" y="69"/>
                  </a:lnTo>
                  <a:lnTo>
                    <a:pt x="286" y="69"/>
                  </a:lnTo>
                  <a:lnTo>
                    <a:pt x="286" y="69"/>
                  </a:lnTo>
                  <a:lnTo>
                    <a:pt x="286" y="67"/>
                  </a:lnTo>
                  <a:lnTo>
                    <a:pt x="286" y="64"/>
                  </a:lnTo>
                  <a:lnTo>
                    <a:pt x="286" y="62"/>
                  </a:lnTo>
                  <a:lnTo>
                    <a:pt x="286" y="59"/>
                  </a:lnTo>
                  <a:lnTo>
                    <a:pt x="286" y="57"/>
                  </a:lnTo>
                  <a:lnTo>
                    <a:pt x="286" y="57"/>
                  </a:lnTo>
                  <a:lnTo>
                    <a:pt x="284" y="55"/>
                  </a:lnTo>
                  <a:lnTo>
                    <a:pt x="284" y="52"/>
                  </a:lnTo>
                  <a:lnTo>
                    <a:pt x="281" y="52"/>
                  </a:lnTo>
                  <a:lnTo>
                    <a:pt x="281" y="50"/>
                  </a:lnTo>
                  <a:lnTo>
                    <a:pt x="281" y="50"/>
                  </a:lnTo>
                  <a:lnTo>
                    <a:pt x="279" y="50"/>
                  </a:lnTo>
                  <a:lnTo>
                    <a:pt x="277" y="50"/>
                  </a:lnTo>
                  <a:lnTo>
                    <a:pt x="274" y="48"/>
                  </a:lnTo>
                  <a:lnTo>
                    <a:pt x="272" y="50"/>
                  </a:lnTo>
                  <a:lnTo>
                    <a:pt x="270" y="50"/>
                  </a:lnTo>
                  <a:lnTo>
                    <a:pt x="265" y="52"/>
                  </a:lnTo>
                  <a:lnTo>
                    <a:pt x="260" y="55"/>
                  </a:lnTo>
                  <a:lnTo>
                    <a:pt x="258" y="57"/>
                  </a:lnTo>
                  <a:lnTo>
                    <a:pt x="253" y="57"/>
                  </a:lnTo>
                  <a:lnTo>
                    <a:pt x="251" y="57"/>
                  </a:lnTo>
                  <a:lnTo>
                    <a:pt x="248" y="57"/>
                  </a:lnTo>
                  <a:lnTo>
                    <a:pt x="246" y="59"/>
                  </a:lnTo>
                  <a:lnTo>
                    <a:pt x="244" y="59"/>
                  </a:lnTo>
                  <a:lnTo>
                    <a:pt x="241" y="64"/>
                  </a:lnTo>
                  <a:lnTo>
                    <a:pt x="241" y="67"/>
                  </a:lnTo>
                  <a:lnTo>
                    <a:pt x="241" y="69"/>
                  </a:lnTo>
                  <a:lnTo>
                    <a:pt x="241" y="74"/>
                  </a:lnTo>
                  <a:lnTo>
                    <a:pt x="239" y="76"/>
                  </a:lnTo>
                  <a:lnTo>
                    <a:pt x="236" y="76"/>
                  </a:lnTo>
                  <a:lnTo>
                    <a:pt x="236" y="76"/>
                  </a:lnTo>
                  <a:lnTo>
                    <a:pt x="234" y="76"/>
                  </a:lnTo>
                  <a:lnTo>
                    <a:pt x="232" y="78"/>
                  </a:lnTo>
                  <a:lnTo>
                    <a:pt x="229" y="83"/>
                  </a:lnTo>
                  <a:lnTo>
                    <a:pt x="227" y="88"/>
                  </a:lnTo>
                  <a:lnTo>
                    <a:pt x="222" y="88"/>
                  </a:lnTo>
                  <a:lnTo>
                    <a:pt x="218" y="90"/>
                  </a:lnTo>
                  <a:lnTo>
                    <a:pt x="215" y="97"/>
                  </a:lnTo>
                  <a:lnTo>
                    <a:pt x="210" y="100"/>
                  </a:lnTo>
                  <a:lnTo>
                    <a:pt x="210" y="95"/>
                  </a:lnTo>
                  <a:lnTo>
                    <a:pt x="210" y="93"/>
                  </a:lnTo>
                  <a:lnTo>
                    <a:pt x="210" y="90"/>
                  </a:lnTo>
                  <a:lnTo>
                    <a:pt x="208" y="88"/>
                  </a:lnTo>
                  <a:lnTo>
                    <a:pt x="208" y="88"/>
                  </a:lnTo>
                  <a:lnTo>
                    <a:pt x="206" y="85"/>
                  </a:lnTo>
                  <a:lnTo>
                    <a:pt x="206" y="85"/>
                  </a:lnTo>
                  <a:lnTo>
                    <a:pt x="206" y="85"/>
                  </a:lnTo>
                  <a:lnTo>
                    <a:pt x="203" y="83"/>
                  </a:lnTo>
                  <a:lnTo>
                    <a:pt x="206" y="78"/>
                  </a:lnTo>
                  <a:lnTo>
                    <a:pt x="203" y="74"/>
                  </a:lnTo>
                  <a:lnTo>
                    <a:pt x="201" y="74"/>
                  </a:lnTo>
                  <a:lnTo>
                    <a:pt x="196" y="71"/>
                  </a:lnTo>
                  <a:lnTo>
                    <a:pt x="192" y="69"/>
                  </a:lnTo>
                  <a:lnTo>
                    <a:pt x="189" y="69"/>
                  </a:lnTo>
                  <a:lnTo>
                    <a:pt x="189" y="64"/>
                  </a:lnTo>
                  <a:lnTo>
                    <a:pt x="189" y="59"/>
                  </a:lnTo>
                  <a:lnTo>
                    <a:pt x="192" y="57"/>
                  </a:lnTo>
                  <a:lnTo>
                    <a:pt x="192" y="52"/>
                  </a:lnTo>
                  <a:lnTo>
                    <a:pt x="194" y="50"/>
                  </a:lnTo>
                  <a:lnTo>
                    <a:pt x="194" y="45"/>
                  </a:lnTo>
                  <a:lnTo>
                    <a:pt x="194" y="45"/>
                  </a:lnTo>
                  <a:lnTo>
                    <a:pt x="194" y="45"/>
                  </a:lnTo>
                  <a:lnTo>
                    <a:pt x="194" y="45"/>
                  </a:lnTo>
                  <a:lnTo>
                    <a:pt x="194" y="45"/>
                  </a:lnTo>
                  <a:lnTo>
                    <a:pt x="192" y="41"/>
                  </a:lnTo>
                  <a:lnTo>
                    <a:pt x="189" y="38"/>
                  </a:lnTo>
                  <a:lnTo>
                    <a:pt x="187" y="36"/>
                  </a:lnTo>
                  <a:lnTo>
                    <a:pt x="187" y="33"/>
                  </a:lnTo>
                  <a:lnTo>
                    <a:pt x="184" y="31"/>
                  </a:lnTo>
                  <a:lnTo>
                    <a:pt x="184" y="29"/>
                  </a:lnTo>
                  <a:lnTo>
                    <a:pt x="184" y="29"/>
                  </a:lnTo>
                  <a:lnTo>
                    <a:pt x="182" y="26"/>
                  </a:lnTo>
                  <a:lnTo>
                    <a:pt x="177" y="26"/>
                  </a:lnTo>
                  <a:lnTo>
                    <a:pt x="173" y="26"/>
                  </a:lnTo>
                  <a:lnTo>
                    <a:pt x="170" y="29"/>
                  </a:lnTo>
                  <a:lnTo>
                    <a:pt x="170" y="29"/>
                  </a:lnTo>
                  <a:lnTo>
                    <a:pt x="168" y="31"/>
                  </a:lnTo>
                  <a:lnTo>
                    <a:pt x="168" y="33"/>
                  </a:lnTo>
                  <a:lnTo>
                    <a:pt x="166" y="31"/>
                  </a:lnTo>
                  <a:lnTo>
                    <a:pt x="161" y="29"/>
                  </a:lnTo>
                  <a:lnTo>
                    <a:pt x="156" y="24"/>
                  </a:lnTo>
                  <a:lnTo>
                    <a:pt x="151" y="19"/>
                  </a:lnTo>
                  <a:lnTo>
                    <a:pt x="147" y="14"/>
                  </a:lnTo>
                  <a:lnTo>
                    <a:pt x="147" y="12"/>
                  </a:lnTo>
                  <a:lnTo>
                    <a:pt x="144" y="10"/>
                  </a:lnTo>
                  <a:lnTo>
                    <a:pt x="144" y="10"/>
                  </a:lnTo>
                  <a:lnTo>
                    <a:pt x="144" y="7"/>
                  </a:lnTo>
                  <a:lnTo>
                    <a:pt x="142" y="5"/>
                  </a:lnTo>
                  <a:lnTo>
                    <a:pt x="140" y="3"/>
                  </a:lnTo>
                  <a:lnTo>
                    <a:pt x="135" y="3"/>
                  </a:lnTo>
                  <a:lnTo>
                    <a:pt x="132" y="0"/>
                  </a:lnTo>
                  <a:lnTo>
                    <a:pt x="130" y="3"/>
                  </a:lnTo>
                  <a:lnTo>
                    <a:pt x="125" y="5"/>
                  </a:lnTo>
                  <a:lnTo>
                    <a:pt x="121" y="7"/>
                  </a:lnTo>
                  <a:lnTo>
                    <a:pt x="118" y="10"/>
                  </a:lnTo>
                  <a:lnTo>
                    <a:pt x="121" y="14"/>
                  </a:lnTo>
                  <a:lnTo>
                    <a:pt x="123" y="17"/>
                  </a:lnTo>
                  <a:lnTo>
                    <a:pt x="123" y="19"/>
                  </a:lnTo>
                  <a:lnTo>
                    <a:pt x="125" y="22"/>
                  </a:lnTo>
                  <a:lnTo>
                    <a:pt x="121" y="22"/>
                  </a:lnTo>
                  <a:lnTo>
                    <a:pt x="118" y="24"/>
                  </a:lnTo>
                  <a:lnTo>
                    <a:pt x="116" y="26"/>
                  </a:lnTo>
                  <a:lnTo>
                    <a:pt x="111" y="29"/>
                  </a:lnTo>
                  <a:lnTo>
                    <a:pt x="111" y="31"/>
                  </a:lnTo>
                  <a:lnTo>
                    <a:pt x="109" y="33"/>
                  </a:lnTo>
                  <a:lnTo>
                    <a:pt x="106" y="36"/>
                  </a:lnTo>
                  <a:lnTo>
                    <a:pt x="104" y="38"/>
                  </a:lnTo>
                  <a:lnTo>
                    <a:pt x="102" y="43"/>
                  </a:lnTo>
                  <a:lnTo>
                    <a:pt x="99" y="48"/>
                  </a:lnTo>
                  <a:lnTo>
                    <a:pt x="97" y="50"/>
                  </a:lnTo>
                  <a:lnTo>
                    <a:pt x="95" y="55"/>
                  </a:lnTo>
                  <a:lnTo>
                    <a:pt x="95" y="55"/>
                  </a:lnTo>
                  <a:lnTo>
                    <a:pt x="92" y="55"/>
                  </a:lnTo>
                  <a:lnTo>
                    <a:pt x="92" y="55"/>
                  </a:lnTo>
                  <a:lnTo>
                    <a:pt x="92" y="57"/>
                  </a:lnTo>
                  <a:lnTo>
                    <a:pt x="90" y="59"/>
                  </a:lnTo>
                  <a:lnTo>
                    <a:pt x="90" y="62"/>
                  </a:lnTo>
                  <a:lnTo>
                    <a:pt x="87" y="64"/>
                  </a:lnTo>
                  <a:lnTo>
                    <a:pt x="85" y="67"/>
                  </a:lnTo>
                  <a:lnTo>
                    <a:pt x="85" y="69"/>
                  </a:lnTo>
                  <a:lnTo>
                    <a:pt x="85" y="71"/>
                  </a:lnTo>
                  <a:lnTo>
                    <a:pt x="85" y="74"/>
                  </a:lnTo>
                  <a:lnTo>
                    <a:pt x="85" y="76"/>
                  </a:lnTo>
                  <a:lnTo>
                    <a:pt x="83" y="81"/>
                  </a:lnTo>
                  <a:lnTo>
                    <a:pt x="83" y="83"/>
                  </a:lnTo>
                  <a:lnTo>
                    <a:pt x="80" y="88"/>
                  </a:lnTo>
                  <a:lnTo>
                    <a:pt x="80" y="93"/>
                  </a:lnTo>
                  <a:lnTo>
                    <a:pt x="80" y="95"/>
                  </a:lnTo>
                  <a:lnTo>
                    <a:pt x="78" y="97"/>
                  </a:lnTo>
                  <a:lnTo>
                    <a:pt x="78" y="100"/>
                  </a:lnTo>
                  <a:lnTo>
                    <a:pt x="78" y="102"/>
                  </a:lnTo>
                  <a:lnTo>
                    <a:pt x="78" y="104"/>
                  </a:lnTo>
                  <a:lnTo>
                    <a:pt x="78" y="107"/>
                  </a:lnTo>
                  <a:lnTo>
                    <a:pt x="78" y="109"/>
                  </a:lnTo>
                  <a:lnTo>
                    <a:pt x="78" y="112"/>
                  </a:lnTo>
                  <a:lnTo>
                    <a:pt x="78" y="112"/>
                  </a:lnTo>
                  <a:lnTo>
                    <a:pt x="76" y="114"/>
                  </a:lnTo>
                  <a:lnTo>
                    <a:pt x="76" y="116"/>
                  </a:lnTo>
                  <a:lnTo>
                    <a:pt x="76" y="119"/>
                  </a:lnTo>
                  <a:lnTo>
                    <a:pt x="76" y="119"/>
                  </a:lnTo>
                  <a:lnTo>
                    <a:pt x="73" y="121"/>
                  </a:lnTo>
                  <a:lnTo>
                    <a:pt x="73" y="121"/>
                  </a:lnTo>
                  <a:lnTo>
                    <a:pt x="73" y="126"/>
                  </a:lnTo>
                  <a:lnTo>
                    <a:pt x="73" y="128"/>
                  </a:lnTo>
                  <a:lnTo>
                    <a:pt x="71" y="130"/>
                  </a:lnTo>
                  <a:lnTo>
                    <a:pt x="71" y="135"/>
                  </a:lnTo>
                  <a:lnTo>
                    <a:pt x="71" y="135"/>
                  </a:lnTo>
                  <a:lnTo>
                    <a:pt x="71" y="138"/>
                  </a:lnTo>
                  <a:lnTo>
                    <a:pt x="71" y="140"/>
                  </a:lnTo>
                  <a:lnTo>
                    <a:pt x="73" y="140"/>
                  </a:lnTo>
                  <a:lnTo>
                    <a:pt x="73" y="142"/>
                  </a:lnTo>
                  <a:lnTo>
                    <a:pt x="73" y="142"/>
                  </a:lnTo>
                  <a:lnTo>
                    <a:pt x="73" y="142"/>
                  </a:lnTo>
                  <a:lnTo>
                    <a:pt x="76" y="147"/>
                  </a:lnTo>
                  <a:lnTo>
                    <a:pt x="76" y="149"/>
                  </a:lnTo>
                  <a:lnTo>
                    <a:pt x="78" y="152"/>
                  </a:lnTo>
                  <a:lnTo>
                    <a:pt x="80" y="154"/>
                  </a:lnTo>
                  <a:lnTo>
                    <a:pt x="83" y="159"/>
                  </a:lnTo>
                  <a:lnTo>
                    <a:pt x="80" y="161"/>
                  </a:lnTo>
                  <a:lnTo>
                    <a:pt x="76" y="164"/>
                  </a:lnTo>
                  <a:lnTo>
                    <a:pt x="73" y="164"/>
                  </a:lnTo>
                  <a:lnTo>
                    <a:pt x="69" y="168"/>
                  </a:lnTo>
                  <a:lnTo>
                    <a:pt x="64" y="171"/>
                  </a:lnTo>
                  <a:lnTo>
                    <a:pt x="59" y="173"/>
                  </a:lnTo>
                  <a:lnTo>
                    <a:pt x="54" y="175"/>
                  </a:lnTo>
                  <a:lnTo>
                    <a:pt x="54" y="175"/>
                  </a:lnTo>
                  <a:lnTo>
                    <a:pt x="52" y="175"/>
                  </a:lnTo>
                  <a:lnTo>
                    <a:pt x="52" y="178"/>
                  </a:lnTo>
                  <a:lnTo>
                    <a:pt x="50" y="178"/>
                  </a:lnTo>
                  <a:lnTo>
                    <a:pt x="52" y="180"/>
                  </a:lnTo>
                  <a:lnTo>
                    <a:pt x="54" y="183"/>
                  </a:lnTo>
                  <a:lnTo>
                    <a:pt x="54" y="185"/>
                  </a:lnTo>
                  <a:lnTo>
                    <a:pt x="54" y="185"/>
                  </a:lnTo>
                  <a:lnTo>
                    <a:pt x="54" y="185"/>
                  </a:lnTo>
                  <a:lnTo>
                    <a:pt x="54" y="185"/>
                  </a:lnTo>
                  <a:lnTo>
                    <a:pt x="57" y="185"/>
                  </a:lnTo>
                  <a:lnTo>
                    <a:pt x="57" y="187"/>
                  </a:lnTo>
                  <a:lnTo>
                    <a:pt x="57" y="190"/>
                  </a:lnTo>
                  <a:lnTo>
                    <a:pt x="54" y="192"/>
                  </a:lnTo>
                  <a:lnTo>
                    <a:pt x="54" y="192"/>
                  </a:lnTo>
                  <a:lnTo>
                    <a:pt x="52" y="197"/>
                  </a:lnTo>
                  <a:lnTo>
                    <a:pt x="50" y="199"/>
                  </a:lnTo>
                  <a:lnTo>
                    <a:pt x="47" y="201"/>
                  </a:lnTo>
                  <a:lnTo>
                    <a:pt x="45" y="204"/>
                  </a:lnTo>
                  <a:lnTo>
                    <a:pt x="43" y="206"/>
                  </a:lnTo>
                  <a:lnTo>
                    <a:pt x="43" y="209"/>
                  </a:lnTo>
                  <a:lnTo>
                    <a:pt x="40" y="209"/>
                  </a:lnTo>
                  <a:lnTo>
                    <a:pt x="40" y="211"/>
                  </a:lnTo>
                  <a:lnTo>
                    <a:pt x="38" y="213"/>
                  </a:lnTo>
                  <a:lnTo>
                    <a:pt x="35" y="216"/>
                  </a:lnTo>
                  <a:lnTo>
                    <a:pt x="33" y="218"/>
                  </a:lnTo>
                  <a:lnTo>
                    <a:pt x="33" y="220"/>
                  </a:lnTo>
                  <a:lnTo>
                    <a:pt x="31" y="223"/>
                  </a:lnTo>
                  <a:lnTo>
                    <a:pt x="28" y="225"/>
                  </a:lnTo>
                  <a:lnTo>
                    <a:pt x="26" y="228"/>
                  </a:lnTo>
                  <a:lnTo>
                    <a:pt x="26" y="230"/>
                  </a:lnTo>
                  <a:lnTo>
                    <a:pt x="24" y="230"/>
                  </a:lnTo>
                  <a:lnTo>
                    <a:pt x="21" y="232"/>
                  </a:lnTo>
                  <a:lnTo>
                    <a:pt x="19" y="235"/>
                  </a:lnTo>
                  <a:lnTo>
                    <a:pt x="19" y="237"/>
                  </a:lnTo>
                  <a:lnTo>
                    <a:pt x="19" y="239"/>
                  </a:lnTo>
                  <a:lnTo>
                    <a:pt x="19" y="242"/>
                  </a:lnTo>
                  <a:lnTo>
                    <a:pt x="17" y="244"/>
                  </a:lnTo>
                  <a:lnTo>
                    <a:pt x="14" y="246"/>
                  </a:lnTo>
                  <a:lnTo>
                    <a:pt x="14" y="246"/>
                  </a:lnTo>
                  <a:lnTo>
                    <a:pt x="12" y="249"/>
                  </a:lnTo>
                  <a:lnTo>
                    <a:pt x="9" y="251"/>
                  </a:lnTo>
                  <a:lnTo>
                    <a:pt x="7" y="254"/>
                  </a:lnTo>
                  <a:lnTo>
                    <a:pt x="7" y="254"/>
                  </a:lnTo>
                  <a:lnTo>
                    <a:pt x="5" y="254"/>
                  </a:lnTo>
                  <a:lnTo>
                    <a:pt x="5" y="254"/>
                  </a:lnTo>
                  <a:lnTo>
                    <a:pt x="5" y="254"/>
                  </a:lnTo>
                  <a:lnTo>
                    <a:pt x="2" y="256"/>
                  </a:lnTo>
                  <a:lnTo>
                    <a:pt x="2" y="256"/>
                  </a:lnTo>
                  <a:lnTo>
                    <a:pt x="2" y="258"/>
                  </a:lnTo>
                  <a:lnTo>
                    <a:pt x="0" y="258"/>
                  </a:lnTo>
                  <a:lnTo>
                    <a:pt x="7" y="261"/>
                  </a:lnTo>
                  <a:lnTo>
                    <a:pt x="14" y="263"/>
                  </a:lnTo>
                  <a:lnTo>
                    <a:pt x="21" y="263"/>
                  </a:lnTo>
                  <a:lnTo>
                    <a:pt x="26" y="263"/>
                  </a:lnTo>
                  <a:lnTo>
                    <a:pt x="28" y="263"/>
                  </a:lnTo>
                  <a:lnTo>
                    <a:pt x="31" y="265"/>
                  </a:lnTo>
                  <a:lnTo>
                    <a:pt x="31" y="265"/>
                  </a:lnTo>
                  <a:lnTo>
                    <a:pt x="31" y="270"/>
                  </a:lnTo>
                  <a:lnTo>
                    <a:pt x="33" y="270"/>
                  </a:lnTo>
                  <a:lnTo>
                    <a:pt x="33" y="272"/>
                  </a:lnTo>
                  <a:lnTo>
                    <a:pt x="33" y="275"/>
                  </a:lnTo>
                  <a:lnTo>
                    <a:pt x="35" y="275"/>
                  </a:lnTo>
                  <a:lnTo>
                    <a:pt x="33" y="280"/>
                  </a:lnTo>
                  <a:lnTo>
                    <a:pt x="31" y="282"/>
                  </a:lnTo>
                  <a:lnTo>
                    <a:pt x="31" y="287"/>
                  </a:lnTo>
                  <a:lnTo>
                    <a:pt x="33" y="289"/>
                  </a:lnTo>
                  <a:lnTo>
                    <a:pt x="33" y="291"/>
                  </a:lnTo>
                  <a:lnTo>
                    <a:pt x="33" y="294"/>
                  </a:lnTo>
                  <a:lnTo>
                    <a:pt x="33" y="296"/>
                  </a:lnTo>
                  <a:lnTo>
                    <a:pt x="33" y="299"/>
                  </a:lnTo>
                  <a:lnTo>
                    <a:pt x="33" y="301"/>
                  </a:lnTo>
                  <a:lnTo>
                    <a:pt x="35" y="303"/>
                  </a:lnTo>
                  <a:lnTo>
                    <a:pt x="35" y="303"/>
                  </a:lnTo>
                  <a:lnTo>
                    <a:pt x="38" y="306"/>
                  </a:lnTo>
                  <a:lnTo>
                    <a:pt x="40" y="308"/>
                  </a:lnTo>
                  <a:lnTo>
                    <a:pt x="45" y="313"/>
                  </a:lnTo>
                  <a:lnTo>
                    <a:pt x="47" y="315"/>
                  </a:lnTo>
                  <a:lnTo>
                    <a:pt x="47" y="320"/>
                  </a:lnTo>
                  <a:lnTo>
                    <a:pt x="47" y="325"/>
                  </a:lnTo>
                  <a:lnTo>
                    <a:pt x="45" y="329"/>
                  </a:lnTo>
                  <a:lnTo>
                    <a:pt x="45" y="334"/>
                  </a:lnTo>
                  <a:lnTo>
                    <a:pt x="47" y="336"/>
                  </a:lnTo>
                  <a:lnTo>
                    <a:pt x="47" y="339"/>
                  </a:lnTo>
                  <a:lnTo>
                    <a:pt x="50" y="339"/>
                  </a:lnTo>
                  <a:lnTo>
                    <a:pt x="50" y="341"/>
                  </a:lnTo>
                  <a:lnTo>
                    <a:pt x="52" y="343"/>
                  </a:lnTo>
                  <a:lnTo>
                    <a:pt x="52" y="343"/>
                  </a:lnTo>
                  <a:lnTo>
                    <a:pt x="54" y="346"/>
                  </a:lnTo>
                  <a:lnTo>
                    <a:pt x="59" y="346"/>
                  </a:lnTo>
                  <a:lnTo>
                    <a:pt x="59" y="343"/>
                  </a:lnTo>
                  <a:lnTo>
                    <a:pt x="61" y="343"/>
                  </a:lnTo>
                  <a:lnTo>
                    <a:pt x="64" y="341"/>
                  </a:lnTo>
                  <a:lnTo>
                    <a:pt x="64" y="339"/>
                  </a:lnTo>
                  <a:lnTo>
                    <a:pt x="66" y="339"/>
                  </a:lnTo>
                  <a:lnTo>
                    <a:pt x="71" y="336"/>
                  </a:lnTo>
                  <a:lnTo>
                    <a:pt x="73" y="332"/>
                  </a:lnTo>
                  <a:lnTo>
                    <a:pt x="78" y="329"/>
                  </a:lnTo>
                  <a:lnTo>
                    <a:pt x="83" y="327"/>
                  </a:lnTo>
                  <a:lnTo>
                    <a:pt x="85" y="322"/>
                  </a:lnTo>
                  <a:lnTo>
                    <a:pt x="87" y="317"/>
                  </a:lnTo>
                  <a:lnTo>
                    <a:pt x="90" y="313"/>
                  </a:lnTo>
                  <a:lnTo>
                    <a:pt x="92" y="308"/>
                  </a:lnTo>
                  <a:lnTo>
                    <a:pt x="95" y="308"/>
                  </a:lnTo>
                  <a:lnTo>
                    <a:pt x="95" y="306"/>
                  </a:lnTo>
                  <a:lnTo>
                    <a:pt x="95" y="306"/>
                  </a:lnTo>
                  <a:lnTo>
                    <a:pt x="95" y="306"/>
                  </a:lnTo>
                  <a:lnTo>
                    <a:pt x="99" y="306"/>
                  </a:lnTo>
                  <a:lnTo>
                    <a:pt x="102" y="303"/>
                  </a:lnTo>
                  <a:lnTo>
                    <a:pt x="104" y="303"/>
                  </a:lnTo>
                  <a:lnTo>
                    <a:pt x="109" y="303"/>
                  </a:lnTo>
                  <a:lnTo>
                    <a:pt x="111" y="301"/>
                  </a:lnTo>
                  <a:lnTo>
                    <a:pt x="116" y="301"/>
                  </a:lnTo>
                  <a:lnTo>
                    <a:pt x="118" y="299"/>
                  </a:lnTo>
                  <a:lnTo>
                    <a:pt x="123" y="299"/>
                  </a:lnTo>
                  <a:lnTo>
                    <a:pt x="123" y="299"/>
                  </a:lnTo>
                  <a:lnTo>
                    <a:pt x="123" y="299"/>
                  </a:lnTo>
                  <a:lnTo>
                    <a:pt x="125" y="296"/>
                  </a:lnTo>
                  <a:lnTo>
                    <a:pt x="125" y="296"/>
                  </a:lnTo>
                  <a:lnTo>
                    <a:pt x="130" y="296"/>
                  </a:lnTo>
                  <a:lnTo>
                    <a:pt x="132" y="296"/>
                  </a:lnTo>
                  <a:lnTo>
                    <a:pt x="135" y="296"/>
                  </a:lnTo>
                  <a:lnTo>
                    <a:pt x="137" y="299"/>
                  </a:lnTo>
                  <a:lnTo>
                    <a:pt x="140" y="301"/>
                  </a:lnTo>
                  <a:lnTo>
                    <a:pt x="142" y="303"/>
                  </a:lnTo>
                  <a:lnTo>
                    <a:pt x="144" y="303"/>
                  </a:lnTo>
                  <a:lnTo>
                    <a:pt x="147" y="301"/>
                  </a:lnTo>
                  <a:lnTo>
                    <a:pt x="149" y="299"/>
                  </a:lnTo>
                  <a:lnTo>
                    <a:pt x="149" y="296"/>
                  </a:lnTo>
                  <a:lnTo>
                    <a:pt x="149" y="294"/>
                  </a:lnTo>
                  <a:lnTo>
                    <a:pt x="149" y="294"/>
                  </a:lnTo>
                  <a:lnTo>
                    <a:pt x="149" y="291"/>
                  </a:lnTo>
                  <a:lnTo>
                    <a:pt x="151" y="289"/>
                  </a:lnTo>
                  <a:lnTo>
                    <a:pt x="154" y="289"/>
                  </a:lnTo>
                  <a:lnTo>
                    <a:pt x="154" y="287"/>
                  </a:lnTo>
                  <a:lnTo>
                    <a:pt x="156" y="287"/>
                  </a:lnTo>
                  <a:lnTo>
                    <a:pt x="158" y="284"/>
                  </a:lnTo>
                  <a:lnTo>
                    <a:pt x="158" y="282"/>
                  </a:lnTo>
                  <a:lnTo>
                    <a:pt x="161" y="282"/>
                  </a:lnTo>
                  <a:lnTo>
                    <a:pt x="166" y="277"/>
                  </a:lnTo>
                  <a:lnTo>
                    <a:pt x="168" y="280"/>
                  </a:lnTo>
                  <a:lnTo>
                    <a:pt x="170" y="282"/>
                  </a:lnTo>
                  <a:lnTo>
                    <a:pt x="175" y="287"/>
                  </a:lnTo>
                  <a:lnTo>
                    <a:pt x="177" y="287"/>
                  </a:lnTo>
                  <a:lnTo>
                    <a:pt x="177" y="289"/>
                  </a:lnTo>
                  <a:lnTo>
                    <a:pt x="177" y="289"/>
                  </a:lnTo>
                  <a:lnTo>
                    <a:pt x="180" y="291"/>
                  </a:lnTo>
                  <a:lnTo>
                    <a:pt x="182" y="294"/>
                  </a:lnTo>
                  <a:lnTo>
                    <a:pt x="187" y="294"/>
                  </a:lnTo>
                  <a:lnTo>
                    <a:pt x="189" y="294"/>
                  </a:lnTo>
                  <a:lnTo>
                    <a:pt x="192" y="294"/>
                  </a:lnTo>
                  <a:lnTo>
                    <a:pt x="192" y="294"/>
                  </a:lnTo>
                  <a:lnTo>
                    <a:pt x="194" y="294"/>
                  </a:lnTo>
                  <a:lnTo>
                    <a:pt x="194" y="294"/>
                  </a:lnTo>
                  <a:lnTo>
                    <a:pt x="194" y="294"/>
                  </a:lnTo>
                  <a:lnTo>
                    <a:pt x="194" y="289"/>
                  </a:lnTo>
                  <a:lnTo>
                    <a:pt x="196" y="282"/>
                  </a:lnTo>
                  <a:lnTo>
                    <a:pt x="196" y="277"/>
                  </a:lnTo>
                  <a:lnTo>
                    <a:pt x="196" y="272"/>
                  </a:lnTo>
                  <a:lnTo>
                    <a:pt x="196" y="272"/>
                  </a:lnTo>
                  <a:lnTo>
                    <a:pt x="196" y="272"/>
                  </a:lnTo>
                  <a:lnTo>
                    <a:pt x="196" y="272"/>
                  </a:lnTo>
                  <a:lnTo>
                    <a:pt x="196" y="272"/>
                  </a:lnTo>
                  <a:lnTo>
                    <a:pt x="199" y="270"/>
                  </a:lnTo>
                  <a:lnTo>
                    <a:pt x="201" y="268"/>
                  </a:lnTo>
                  <a:lnTo>
                    <a:pt x="203" y="268"/>
                  </a:lnTo>
                  <a:lnTo>
                    <a:pt x="203" y="265"/>
                  </a:lnTo>
                  <a:lnTo>
                    <a:pt x="206" y="263"/>
                  </a:lnTo>
                  <a:lnTo>
                    <a:pt x="206" y="258"/>
                  </a:lnTo>
                  <a:lnTo>
                    <a:pt x="208" y="256"/>
                  </a:lnTo>
                  <a:lnTo>
                    <a:pt x="210" y="254"/>
                  </a:lnTo>
                  <a:lnTo>
                    <a:pt x="213" y="254"/>
                  </a:lnTo>
                  <a:lnTo>
                    <a:pt x="215" y="254"/>
                  </a:lnTo>
                  <a:lnTo>
                    <a:pt x="215" y="251"/>
                  </a:lnTo>
                  <a:lnTo>
                    <a:pt x="218" y="251"/>
                  </a:lnTo>
                  <a:lnTo>
                    <a:pt x="222" y="249"/>
                  </a:lnTo>
                  <a:lnTo>
                    <a:pt x="225" y="246"/>
                  </a:lnTo>
                  <a:lnTo>
                    <a:pt x="225" y="244"/>
                  </a:lnTo>
                  <a:lnTo>
                    <a:pt x="225" y="239"/>
                  </a:lnTo>
                  <a:lnTo>
                    <a:pt x="225" y="239"/>
                  </a:lnTo>
                  <a:lnTo>
                    <a:pt x="222" y="237"/>
                  </a:lnTo>
                  <a:lnTo>
                    <a:pt x="222" y="237"/>
                  </a:lnTo>
                  <a:lnTo>
                    <a:pt x="220" y="237"/>
                  </a:lnTo>
                  <a:lnTo>
                    <a:pt x="220" y="232"/>
                  </a:lnTo>
                  <a:lnTo>
                    <a:pt x="220" y="230"/>
                  </a:lnTo>
                  <a:lnTo>
                    <a:pt x="222" y="230"/>
                  </a:lnTo>
                  <a:lnTo>
                    <a:pt x="225" y="228"/>
                  </a:lnTo>
                  <a:lnTo>
                    <a:pt x="222" y="225"/>
                  </a:lnTo>
                  <a:lnTo>
                    <a:pt x="220" y="223"/>
                  </a:lnTo>
                  <a:lnTo>
                    <a:pt x="220" y="220"/>
                  </a:lnTo>
                  <a:lnTo>
                    <a:pt x="222" y="218"/>
                  </a:lnTo>
                  <a:lnTo>
                    <a:pt x="225" y="216"/>
                  </a:lnTo>
                  <a:lnTo>
                    <a:pt x="225" y="213"/>
                  </a:lnTo>
                  <a:lnTo>
                    <a:pt x="227" y="211"/>
                  </a:lnTo>
                  <a:lnTo>
                    <a:pt x="229" y="211"/>
                  </a:lnTo>
                  <a:lnTo>
                    <a:pt x="227" y="211"/>
                  </a:lnTo>
                  <a:lnTo>
                    <a:pt x="227" y="209"/>
                  </a:lnTo>
                  <a:lnTo>
                    <a:pt x="227" y="209"/>
                  </a:lnTo>
                  <a:lnTo>
                    <a:pt x="227" y="209"/>
                  </a:lnTo>
                  <a:lnTo>
                    <a:pt x="225" y="206"/>
                  </a:lnTo>
                  <a:lnTo>
                    <a:pt x="225" y="201"/>
                  </a:lnTo>
                  <a:lnTo>
                    <a:pt x="225" y="199"/>
                  </a:lnTo>
                  <a:lnTo>
                    <a:pt x="225" y="197"/>
                  </a:lnTo>
                  <a:lnTo>
                    <a:pt x="225" y="197"/>
                  </a:lnTo>
                  <a:lnTo>
                    <a:pt x="225" y="197"/>
                  </a:lnTo>
                  <a:lnTo>
                    <a:pt x="225" y="197"/>
                  </a:lnTo>
                  <a:lnTo>
                    <a:pt x="225" y="197"/>
                  </a:lnTo>
                  <a:lnTo>
                    <a:pt x="225" y="194"/>
                  </a:lnTo>
                  <a:lnTo>
                    <a:pt x="225" y="194"/>
                  </a:lnTo>
                  <a:lnTo>
                    <a:pt x="222" y="194"/>
                  </a:lnTo>
                  <a:lnTo>
                    <a:pt x="222" y="194"/>
                  </a:lnTo>
                  <a:lnTo>
                    <a:pt x="220" y="192"/>
                  </a:lnTo>
                  <a:lnTo>
                    <a:pt x="220" y="192"/>
                  </a:lnTo>
                  <a:lnTo>
                    <a:pt x="220" y="190"/>
                  </a:lnTo>
                  <a:lnTo>
                    <a:pt x="222" y="187"/>
                  </a:lnTo>
                  <a:lnTo>
                    <a:pt x="222" y="187"/>
                  </a:lnTo>
                  <a:lnTo>
                    <a:pt x="222" y="187"/>
                  </a:lnTo>
                  <a:lnTo>
                    <a:pt x="222" y="187"/>
                  </a:lnTo>
                  <a:lnTo>
                    <a:pt x="220" y="185"/>
                  </a:lnTo>
                  <a:lnTo>
                    <a:pt x="220" y="183"/>
                  </a:lnTo>
                  <a:lnTo>
                    <a:pt x="222" y="178"/>
                  </a:lnTo>
                  <a:lnTo>
                    <a:pt x="225" y="175"/>
                  </a:lnTo>
                  <a:lnTo>
                    <a:pt x="225" y="171"/>
                  </a:lnTo>
                  <a:lnTo>
                    <a:pt x="227" y="171"/>
                  </a:lnTo>
                  <a:lnTo>
                    <a:pt x="229" y="173"/>
                  </a:lnTo>
                  <a:lnTo>
                    <a:pt x="232" y="171"/>
                  </a:lnTo>
                  <a:lnTo>
                    <a:pt x="234" y="168"/>
                  </a:lnTo>
                  <a:lnTo>
                    <a:pt x="234" y="168"/>
                  </a:lnTo>
                  <a:lnTo>
                    <a:pt x="234" y="168"/>
                  </a:lnTo>
                  <a:lnTo>
                    <a:pt x="234" y="166"/>
                  </a:lnTo>
                  <a:lnTo>
                    <a:pt x="234" y="166"/>
                  </a:lnTo>
                  <a:lnTo>
                    <a:pt x="236" y="164"/>
                  </a:lnTo>
                  <a:lnTo>
                    <a:pt x="239" y="161"/>
                  </a:lnTo>
                  <a:lnTo>
                    <a:pt x="241" y="156"/>
                  </a:lnTo>
                  <a:lnTo>
                    <a:pt x="244" y="154"/>
                  </a:lnTo>
                  <a:lnTo>
                    <a:pt x="244" y="154"/>
                  </a:lnTo>
                  <a:lnTo>
                    <a:pt x="244" y="154"/>
                  </a:lnTo>
                  <a:lnTo>
                    <a:pt x="246" y="152"/>
                  </a:lnTo>
                  <a:lnTo>
                    <a:pt x="246" y="152"/>
                  </a:lnTo>
                  <a:lnTo>
                    <a:pt x="246" y="149"/>
                  </a:lnTo>
                  <a:lnTo>
                    <a:pt x="248" y="149"/>
                  </a:lnTo>
                  <a:lnTo>
                    <a:pt x="248" y="149"/>
                  </a:lnTo>
                  <a:lnTo>
                    <a:pt x="248" y="149"/>
                  </a:lnTo>
                  <a:lnTo>
                    <a:pt x="251" y="147"/>
                  </a:lnTo>
                  <a:lnTo>
                    <a:pt x="251" y="147"/>
                  </a:lnTo>
                  <a:lnTo>
                    <a:pt x="251" y="145"/>
                  </a:lnTo>
                  <a:lnTo>
                    <a:pt x="248" y="145"/>
                  </a:lnTo>
                  <a:lnTo>
                    <a:pt x="251" y="142"/>
                  </a:lnTo>
                  <a:lnTo>
                    <a:pt x="251" y="140"/>
                  </a:lnTo>
                  <a:lnTo>
                    <a:pt x="251" y="140"/>
                  </a:lnTo>
                  <a:lnTo>
                    <a:pt x="253" y="138"/>
                  </a:lnTo>
                  <a:lnTo>
                    <a:pt x="253" y="138"/>
                  </a:lnTo>
                  <a:lnTo>
                    <a:pt x="253" y="135"/>
                  </a:lnTo>
                  <a:lnTo>
                    <a:pt x="255" y="135"/>
                  </a:lnTo>
                  <a:lnTo>
                    <a:pt x="255" y="133"/>
                  </a:lnTo>
                  <a:lnTo>
                    <a:pt x="255" y="133"/>
                  </a:lnTo>
                  <a:lnTo>
                    <a:pt x="258" y="135"/>
                  </a:lnTo>
                  <a:lnTo>
                    <a:pt x="258" y="135"/>
                  </a:lnTo>
                  <a:lnTo>
                    <a:pt x="258" y="135"/>
                  </a:lnTo>
                  <a:lnTo>
                    <a:pt x="258" y="135"/>
                  </a:lnTo>
                  <a:lnTo>
                    <a:pt x="260" y="138"/>
                  </a:lnTo>
                  <a:lnTo>
                    <a:pt x="260" y="138"/>
                  </a:lnTo>
                  <a:lnTo>
                    <a:pt x="260" y="140"/>
                  </a:lnTo>
                  <a:lnTo>
                    <a:pt x="260" y="140"/>
                  </a:lnTo>
                  <a:lnTo>
                    <a:pt x="260" y="140"/>
                  </a:lnTo>
                  <a:lnTo>
                    <a:pt x="260" y="142"/>
                  </a:lnTo>
                  <a:lnTo>
                    <a:pt x="260" y="142"/>
                  </a:lnTo>
                  <a:lnTo>
                    <a:pt x="260" y="145"/>
                  </a:lnTo>
                  <a:lnTo>
                    <a:pt x="263" y="145"/>
                  </a:lnTo>
                  <a:lnTo>
                    <a:pt x="263" y="147"/>
                  </a:lnTo>
                  <a:lnTo>
                    <a:pt x="265" y="147"/>
                  </a:lnTo>
                  <a:lnTo>
                    <a:pt x="265" y="149"/>
                  </a:lnTo>
                  <a:lnTo>
                    <a:pt x="265" y="152"/>
                  </a:lnTo>
                  <a:lnTo>
                    <a:pt x="267" y="152"/>
                  </a:lnTo>
                  <a:lnTo>
                    <a:pt x="267" y="154"/>
                  </a:lnTo>
                  <a:lnTo>
                    <a:pt x="267" y="154"/>
                  </a:lnTo>
                  <a:lnTo>
                    <a:pt x="267" y="154"/>
                  </a:lnTo>
                  <a:lnTo>
                    <a:pt x="270" y="156"/>
                  </a:lnTo>
                  <a:lnTo>
                    <a:pt x="270" y="156"/>
                  </a:lnTo>
                  <a:lnTo>
                    <a:pt x="270" y="156"/>
                  </a:lnTo>
                  <a:lnTo>
                    <a:pt x="270" y="156"/>
                  </a:lnTo>
                  <a:lnTo>
                    <a:pt x="270" y="156"/>
                  </a:lnTo>
                  <a:lnTo>
                    <a:pt x="270" y="156"/>
                  </a:lnTo>
                  <a:lnTo>
                    <a:pt x="270" y="159"/>
                  </a:lnTo>
                  <a:lnTo>
                    <a:pt x="270" y="161"/>
                  </a:lnTo>
                  <a:lnTo>
                    <a:pt x="270" y="161"/>
                  </a:lnTo>
                  <a:lnTo>
                    <a:pt x="267" y="164"/>
                  </a:lnTo>
                  <a:lnTo>
                    <a:pt x="267" y="164"/>
                  </a:lnTo>
                  <a:lnTo>
                    <a:pt x="270" y="164"/>
                  </a:lnTo>
                  <a:lnTo>
                    <a:pt x="270" y="166"/>
                  </a:lnTo>
                  <a:lnTo>
                    <a:pt x="270" y="166"/>
                  </a:lnTo>
                  <a:lnTo>
                    <a:pt x="270" y="166"/>
                  </a:lnTo>
                  <a:lnTo>
                    <a:pt x="267" y="166"/>
                  </a:lnTo>
                  <a:lnTo>
                    <a:pt x="267" y="168"/>
                  </a:lnTo>
                  <a:lnTo>
                    <a:pt x="267" y="168"/>
                  </a:lnTo>
                  <a:lnTo>
                    <a:pt x="270" y="171"/>
                  </a:lnTo>
                  <a:lnTo>
                    <a:pt x="272" y="173"/>
                  </a:lnTo>
                  <a:lnTo>
                    <a:pt x="277" y="173"/>
                  </a:lnTo>
                  <a:lnTo>
                    <a:pt x="279" y="175"/>
                  </a:lnTo>
                  <a:lnTo>
                    <a:pt x="279" y="175"/>
                  </a:lnTo>
                  <a:lnTo>
                    <a:pt x="281" y="178"/>
                  </a:lnTo>
                  <a:lnTo>
                    <a:pt x="281" y="178"/>
                  </a:lnTo>
                  <a:lnTo>
                    <a:pt x="281" y="180"/>
                  </a:lnTo>
                  <a:lnTo>
                    <a:pt x="281" y="180"/>
                  </a:lnTo>
                  <a:lnTo>
                    <a:pt x="281" y="180"/>
                  </a:lnTo>
                  <a:lnTo>
                    <a:pt x="284" y="183"/>
                  </a:lnTo>
                  <a:lnTo>
                    <a:pt x="284" y="183"/>
                  </a:lnTo>
                  <a:lnTo>
                    <a:pt x="284" y="185"/>
                  </a:lnTo>
                  <a:lnTo>
                    <a:pt x="284" y="187"/>
                  </a:lnTo>
                  <a:lnTo>
                    <a:pt x="284" y="190"/>
                  </a:lnTo>
                  <a:lnTo>
                    <a:pt x="284" y="192"/>
                  </a:lnTo>
                  <a:lnTo>
                    <a:pt x="284" y="194"/>
                  </a:lnTo>
                  <a:lnTo>
                    <a:pt x="284" y="197"/>
                  </a:lnTo>
                  <a:lnTo>
                    <a:pt x="284" y="197"/>
                  </a:lnTo>
                  <a:lnTo>
                    <a:pt x="284" y="199"/>
                  </a:lnTo>
                  <a:lnTo>
                    <a:pt x="284" y="201"/>
                  </a:lnTo>
                  <a:lnTo>
                    <a:pt x="284" y="206"/>
                  </a:lnTo>
                  <a:lnTo>
                    <a:pt x="286" y="209"/>
                  </a:lnTo>
                  <a:lnTo>
                    <a:pt x="286" y="211"/>
                  </a:lnTo>
                  <a:lnTo>
                    <a:pt x="286" y="211"/>
                  </a:lnTo>
                  <a:lnTo>
                    <a:pt x="286" y="211"/>
                  </a:lnTo>
                  <a:lnTo>
                    <a:pt x="286" y="211"/>
                  </a:lnTo>
                  <a:lnTo>
                    <a:pt x="286" y="211"/>
                  </a:lnTo>
                  <a:lnTo>
                    <a:pt x="286" y="213"/>
                  </a:lnTo>
                  <a:lnTo>
                    <a:pt x="286" y="216"/>
                  </a:lnTo>
                  <a:lnTo>
                    <a:pt x="284" y="218"/>
                  </a:lnTo>
                  <a:lnTo>
                    <a:pt x="284" y="220"/>
                  </a:lnTo>
                  <a:lnTo>
                    <a:pt x="286" y="220"/>
                  </a:lnTo>
                  <a:lnTo>
                    <a:pt x="289" y="220"/>
                  </a:lnTo>
                  <a:lnTo>
                    <a:pt x="291" y="220"/>
                  </a:lnTo>
                  <a:lnTo>
                    <a:pt x="293" y="223"/>
                  </a:lnTo>
                  <a:lnTo>
                    <a:pt x="293" y="223"/>
                  </a:lnTo>
                  <a:lnTo>
                    <a:pt x="296" y="223"/>
                  </a:lnTo>
                  <a:lnTo>
                    <a:pt x="296" y="223"/>
                  </a:lnTo>
                  <a:lnTo>
                    <a:pt x="296" y="223"/>
                  </a:lnTo>
                  <a:lnTo>
                    <a:pt x="296" y="225"/>
                  </a:lnTo>
                  <a:lnTo>
                    <a:pt x="298" y="225"/>
                  </a:lnTo>
                  <a:lnTo>
                    <a:pt x="300" y="228"/>
                  </a:lnTo>
                  <a:lnTo>
                    <a:pt x="300" y="228"/>
                  </a:lnTo>
                  <a:lnTo>
                    <a:pt x="303" y="228"/>
                  </a:lnTo>
                  <a:lnTo>
                    <a:pt x="303" y="228"/>
                  </a:lnTo>
                  <a:lnTo>
                    <a:pt x="305" y="228"/>
                  </a:lnTo>
                  <a:lnTo>
                    <a:pt x="305" y="230"/>
                  </a:lnTo>
                  <a:lnTo>
                    <a:pt x="305" y="230"/>
                  </a:lnTo>
                  <a:lnTo>
                    <a:pt x="305" y="230"/>
                  </a:lnTo>
                  <a:lnTo>
                    <a:pt x="305" y="230"/>
                  </a:lnTo>
                  <a:lnTo>
                    <a:pt x="305" y="232"/>
                  </a:lnTo>
                  <a:lnTo>
                    <a:pt x="305" y="232"/>
                  </a:lnTo>
                  <a:lnTo>
                    <a:pt x="307" y="235"/>
                  </a:lnTo>
                  <a:lnTo>
                    <a:pt x="307" y="237"/>
                  </a:lnTo>
                  <a:lnTo>
                    <a:pt x="307" y="237"/>
                  </a:lnTo>
                  <a:lnTo>
                    <a:pt x="307" y="237"/>
                  </a:lnTo>
                  <a:lnTo>
                    <a:pt x="307" y="239"/>
                  </a:lnTo>
                  <a:lnTo>
                    <a:pt x="307" y="239"/>
                  </a:lnTo>
                  <a:lnTo>
                    <a:pt x="307" y="239"/>
                  </a:lnTo>
                  <a:lnTo>
                    <a:pt x="307" y="239"/>
                  </a:lnTo>
                  <a:lnTo>
                    <a:pt x="310" y="242"/>
                  </a:lnTo>
                  <a:lnTo>
                    <a:pt x="310" y="242"/>
                  </a:lnTo>
                  <a:lnTo>
                    <a:pt x="312" y="242"/>
                  </a:lnTo>
                  <a:lnTo>
                    <a:pt x="315" y="242"/>
                  </a:lnTo>
                  <a:lnTo>
                    <a:pt x="315" y="242"/>
                  </a:lnTo>
                  <a:lnTo>
                    <a:pt x="317" y="242"/>
                  </a:lnTo>
                  <a:lnTo>
                    <a:pt x="319" y="242"/>
                  </a:lnTo>
                  <a:lnTo>
                    <a:pt x="322" y="242"/>
                  </a:lnTo>
                  <a:lnTo>
                    <a:pt x="324" y="242"/>
                  </a:lnTo>
                  <a:lnTo>
                    <a:pt x="326" y="242"/>
                  </a:lnTo>
                  <a:lnTo>
                    <a:pt x="326" y="239"/>
                  </a:lnTo>
                  <a:lnTo>
                    <a:pt x="329" y="237"/>
                  </a:lnTo>
                  <a:lnTo>
                    <a:pt x="329" y="235"/>
                  </a:lnTo>
                  <a:lnTo>
                    <a:pt x="331" y="235"/>
                  </a:lnTo>
                  <a:lnTo>
                    <a:pt x="333" y="232"/>
                  </a:lnTo>
                  <a:lnTo>
                    <a:pt x="336" y="232"/>
                  </a:lnTo>
                  <a:lnTo>
                    <a:pt x="336" y="232"/>
                  </a:lnTo>
                  <a:lnTo>
                    <a:pt x="336" y="232"/>
                  </a:lnTo>
                  <a:lnTo>
                    <a:pt x="338" y="232"/>
                  </a:lnTo>
                  <a:lnTo>
                    <a:pt x="338" y="230"/>
                  </a:lnTo>
                  <a:lnTo>
                    <a:pt x="338" y="230"/>
                  </a:lnTo>
                  <a:lnTo>
                    <a:pt x="338" y="230"/>
                  </a:lnTo>
                  <a:lnTo>
                    <a:pt x="338" y="230"/>
                  </a:lnTo>
                  <a:lnTo>
                    <a:pt x="338" y="228"/>
                  </a:lnTo>
                  <a:lnTo>
                    <a:pt x="338" y="225"/>
                  </a:lnTo>
                  <a:lnTo>
                    <a:pt x="338" y="225"/>
                  </a:lnTo>
                  <a:lnTo>
                    <a:pt x="336" y="223"/>
                  </a:lnTo>
                  <a:lnTo>
                    <a:pt x="336" y="220"/>
                  </a:lnTo>
                  <a:lnTo>
                    <a:pt x="336" y="218"/>
                  </a:lnTo>
                  <a:lnTo>
                    <a:pt x="336" y="216"/>
                  </a:lnTo>
                  <a:lnTo>
                    <a:pt x="336" y="213"/>
                  </a:lnTo>
                  <a:lnTo>
                    <a:pt x="336" y="211"/>
                  </a:lnTo>
                  <a:lnTo>
                    <a:pt x="336" y="211"/>
                  </a:lnTo>
                  <a:lnTo>
                    <a:pt x="336" y="209"/>
                  </a:lnTo>
                  <a:lnTo>
                    <a:pt x="336" y="206"/>
                  </a:lnTo>
                  <a:lnTo>
                    <a:pt x="336" y="206"/>
                  </a:lnTo>
                  <a:lnTo>
                    <a:pt x="338" y="204"/>
                  </a:lnTo>
                  <a:lnTo>
                    <a:pt x="338" y="204"/>
                  </a:lnTo>
                  <a:lnTo>
                    <a:pt x="341" y="201"/>
                  </a:lnTo>
                  <a:lnTo>
                    <a:pt x="338" y="199"/>
                  </a:lnTo>
                  <a:lnTo>
                    <a:pt x="338" y="197"/>
                  </a:lnTo>
                  <a:lnTo>
                    <a:pt x="338" y="194"/>
                  </a:lnTo>
                  <a:lnTo>
                    <a:pt x="338" y="192"/>
                  </a:lnTo>
                  <a:lnTo>
                    <a:pt x="338" y="190"/>
                  </a:lnTo>
                  <a:lnTo>
                    <a:pt x="338" y="187"/>
                  </a:lnTo>
                  <a:lnTo>
                    <a:pt x="338" y="185"/>
                  </a:lnTo>
                  <a:lnTo>
                    <a:pt x="336" y="183"/>
                  </a:lnTo>
                  <a:lnTo>
                    <a:pt x="336" y="183"/>
                  </a:lnTo>
                  <a:lnTo>
                    <a:pt x="336" y="183"/>
                  </a:lnTo>
                  <a:lnTo>
                    <a:pt x="336" y="183"/>
                  </a:lnTo>
                  <a:lnTo>
                    <a:pt x="336" y="180"/>
                  </a:lnTo>
                  <a:lnTo>
                    <a:pt x="336" y="178"/>
                  </a:lnTo>
                  <a:lnTo>
                    <a:pt x="333" y="171"/>
                  </a:lnTo>
                  <a:lnTo>
                    <a:pt x="333" y="166"/>
                  </a:lnTo>
                  <a:lnTo>
                    <a:pt x="333" y="161"/>
                  </a:lnTo>
                  <a:lnTo>
                    <a:pt x="333" y="159"/>
                  </a:lnTo>
                  <a:lnTo>
                    <a:pt x="336" y="156"/>
                  </a:lnTo>
                  <a:lnTo>
                    <a:pt x="336" y="154"/>
                  </a:lnTo>
                  <a:lnTo>
                    <a:pt x="338" y="154"/>
                  </a:lnTo>
                  <a:lnTo>
                    <a:pt x="338" y="152"/>
                  </a:lnTo>
                  <a:lnTo>
                    <a:pt x="338" y="149"/>
                  </a:lnTo>
                  <a:lnTo>
                    <a:pt x="338" y="147"/>
                  </a:lnTo>
                  <a:lnTo>
                    <a:pt x="336" y="145"/>
                  </a:lnTo>
                  <a:lnTo>
                    <a:pt x="331" y="142"/>
                  </a:lnTo>
                  <a:lnTo>
                    <a:pt x="329" y="140"/>
                  </a:lnTo>
                  <a:lnTo>
                    <a:pt x="329" y="138"/>
                  </a:lnTo>
                  <a:lnTo>
                    <a:pt x="326" y="130"/>
                  </a:lnTo>
                  <a:lnTo>
                    <a:pt x="329" y="130"/>
                  </a:lnTo>
                  <a:lnTo>
                    <a:pt x="331" y="130"/>
                  </a:lnTo>
                  <a:lnTo>
                    <a:pt x="333" y="130"/>
                  </a:lnTo>
                  <a:lnTo>
                    <a:pt x="336" y="130"/>
                  </a:lnTo>
                  <a:lnTo>
                    <a:pt x="336" y="130"/>
                  </a:lnTo>
                  <a:lnTo>
                    <a:pt x="336" y="130"/>
                  </a:lnTo>
                  <a:lnTo>
                    <a:pt x="336" y="130"/>
                  </a:lnTo>
                  <a:lnTo>
                    <a:pt x="336" y="130"/>
                  </a:lnTo>
                  <a:lnTo>
                    <a:pt x="336" y="126"/>
                  </a:lnTo>
                  <a:lnTo>
                    <a:pt x="338" y="123"/>
                  </a:lnTo>
                  <a:lnTo>
                    <a:pt x="341" y="121"/>
                  </a:lnTo>
                  <a:lnTo>
                    <a:pt x="341" y="116"/>
                  </a:lnTo>
                  <a:lnTo>
                    <a:pt x="343" y="116"/>
                  </a:lnTo>
                  <a:lnTo>
                    <a:pt x="343" y="114"/>
                  </a:lnTo>
                  <a:lnTo>
                    <a:pt x="345" y="112"/>
                  </a:lnTo>
                  <a:lnTo>
                    <a:pt x="345" y="109"/>
                  </a:lnTo>
                  <a:lnTo>
                    <a:pt x="345" y="107"/>
                  </a:lnTo>
                  <a:lnTo>
                    <a:pt x="345" y="104"/>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9" name="Freeform 22"/>
            <p:cNvSpPr>
              <a:spLocks/>
            </p:cNvSpPr>
            <p:nvPr/>
          </p:nvSpPr>
          <p:spPr bwMode="auto">
            <a:xfrm>
              <a:off x="6453188" y="2282826"/>
              <a:ext cx="746125" cy="1368425"/>
            </a:xfrm>
            <a:custGeom>
              <a:avLst/>
              <a:gdLst>
                <a:gd name="T0" fmla="*/ 451 w 470"/>
                <a:gd name="T1" fmla="*/ 424 h 862"/>
                <a:gd name="T2" fmla="*/ 444 w 470"/>
                <a:gd name="T3" fmla="*/ 339 h 862"/>
                <a:gd name="T4" fmla="*/ 404 w 470"/>
                <a:gd name="T5" fmla="*/ 329 h 862"/>
                <a:gd name="T6" fmla="*/ 369 w 470"/>
                <a:gd name="T7" fmla="*/ 320 h 862"/>
                <a:gd name="T8" fmla="*/ 354 w 470"/>
                <a:gd name="T9" fmla="*/ 327 h 862"/>
                <a:gd name="T10" fmla="*/ 340 w 470"/>
                <a:gd name="T11" fmla="*/ 284 h 862"/>
                <a:gd name="T12" fmla="*/ 319 w 470"/>
                <a:gd name="T13" fmla="*/ 265 h 862"/>
                <a:gd name="T14" fmla="*/ 305 w 470"/>
                <a:gd name="T15" fmla="*/ 249 h 862"/>
                <a:gd name="T16" fmla="*/ 283 w 470"/>
                <a:gd name="T17" fmla="*/ 211 h 862"/>
                <a:gd name="T18" fmla="*/ 274 w 470"/>
                <a:gd name="T19" fmla="*/ 192 h 862"/>
                <a:gd name="T20" fmla="*/ 269 w 470"/>
                <a:gd name="T21" fmla="*/ 173 h 862"/>
                <a:gd name="T22" fmla="*/ 255 w 470"/>
                <a:gd name="T23" fmla="*/ 140 h 862"/>
                <a:gd name="T24" fmla="*/ 250 w 470"/>
                <a:gd name="T25" fmla="*/ 78 h 862"/>
                <a:gd name="T26" fmla="*/ 229 w 470"/>
                <a:gd name="T27" fmla="*/ 36 h 862"/>
                <a:gd name="T28" fmla="*/ 248 w 470"/>
                <a:gd name="T29" fmla="*/ 12 h 862"/>
                <a:gd name="T30" fmla="*/ 220 w 470"/>
                <a:gd name="T31" fmla="*/ 22 h 862"/>
                <a:gd name="T32" fmla="*/ 184 w 470"/>
                <a:gd name="T33" fmla="*/ 7 h 862"/>
                <a:gd name="T34" fmla="*/ 149 w 470"/>
                <a:gd name="T35" fmla="*/ 17 h 862"/>
                <a:gd name="T36" fmla="*/ 125 w 470"/>
                <a:gd name="T37" fmla="*/ 85 h 862"/>
                <a:gd name="T38" fmla="*/ 97 w 470"/>
                <a:gd name="T39" fmla="*/ 90 h 862"/>
                <a:gd name="T40" fmla="*/ 68 w 470"/>
                <a:gd name="T41" fmla="*/ 116 h 862"/>
                <a:gd name="T42" fmla="*/ 87 w 470"/>
                <a:gd name="T43" fmla="*/ 145 h 862"/>
                <a:gd name="T44" fmla="*/ 92 w 470"/>
                <a:gd name="T45" fmla="*/ 133 h 862"/>
                <a:gd name="T46" fmla="*/ 113 w 470"/>
                <a:gd name="T47" fmla="*/ 164 h 862"/>
                <a:gd name="T48" fmla="*/ 85 w 470"/>
                <a:gd name="T49" fmla="*/ 223 h 862"/>
                <a:gd name="T50" fmla="*/ 26 w 470"/>
                <a:gd name="T51" fmla="*/ 246 h 862"/>
                <a:gd name="T52" fmla="*/ 23 w 470"/>
                <a:gd name="T53" fmla="*/ 303 h 862"/>
                <a:gd name="T54" fmla="*/ 47 w 470"/>
                <a:gd name="T55" fmla="*/ 329 h 862"/>
                <a:gd name="T56" fmla="*/ 66 w 470"/>
                <a:gd name="T57" fmla="*/ 386 h 862"/>
                <a:gd name="T58" fmla="*/ 97 w 470"/>
                <a:gd name="T59" fmla="*/ 414 h 862"/>
                <a:gd name="T60" fmla="*/ 108 w 470"/>
                <a:gd name="T61" fmla="*/ 431 h 862"/>
                <a:gd name="T62" fmla="*/ 104 w 470"/>
                <a:gd name="T63" fmla="*/ 443 h 862"/>
                <a:gd name="T64" fmla="*/ 130 w 470"/>
                <a:gd name="T65" fmla="*/ 464 h 862"/>
                <a:gd name="T66" fmla="*/ 160 w 470"/>
                <a:gd name="T67" fmla="*/ 467 h 862"/>
                <a:gd name="T68" fmla="*/ 163 w 470"/>
                <a:gd name="T69" fmla="*/ 488 h 862"/>
                <a:gd name="T70" fmla="*/ 125 w 470"/>
                <a:gd name="T71" fmla="*/ 488 h 862"/>
                <a:gd name="T72" fmla="*/ 71 w 470"/>
                <a:gd name="T73" fmla="*/ 523 h 862"/>
                <a:gd name="T74" fmla="*/ 73 w 470"/>
                <a:gd name="T75" fmla="*/ 556 h 862"/>
                <a:gd name="T76" fmla="*/ 82 w 470"/>
                <a:gd name="T77" fmla="*/ 632 h 862"/>
                <a:gd name="T78" fmla="*/ 104 w 470"/>
                <a:gd name="T79" fmla="*/ 698 h 862"/>
                <a:gd name="T80" fmla="*/ 123 w 470"/>
                <a:gd name="T81" fmla="*/ 777 h 862"/>
                <a:gd name="T82" fmla="*/ 125 w 470"/>
                <a:gd name="T83" fmla="*/ 819 h 862"/>
                <a:gd name="T84" fmla="*/ 127 w 470"/>
                <a:gd name="T85" fmla="*/ 845 h 862"/>
                <a:gd name="T86" fmla="*/ 149 w 470"/>
                <a:gd name="T87" fmla="*/ 862 h 862"/>
                <a:gd name="T88" fmla="*/ 196 w 470"/>
                <a:gd name="T89" fmla="*/ 850 h 862"/>
                <a:gd name="T90" fmla="*/ 203 w 470"/>
                <a:gd name="T91" fmla="*/ 822 h 862"/>
                <a:gd name="T92" fmla="*/ 217 w 470"/>
                <a:gd name="T93" fmla="*/ 796 h 862"/>
                <a:gd name="T94" fmla="*/ 236 w 470"/>
                <a:gd name="T95" fmla="*/ 760 h 862"/>
                <a:gd name="T96" fmla="*/ 281 w 470"/>
                <a:gd name="T97" fmla="*/ 748 h 862"/>
                <a:gd name="T98" fmla="*/ 298 w 470"/>
                <a:gd name="T99" fmla="*/ 725 h 862"/>
                <a:gd name="T100" fmla="*/ 276 w 470"/>
                <a:gd name="T101" fmla="*/ 701 h 862"/>
                <a:gd name="T102" fmla="*/ 279 w 470"/>
                <a:gd name="T103" fmla="*/ 646 h 862"/>
                <a:gd name="T104" fmla="*/ 274 w 470"/>
                <a:gd name="T105" fmla="*/ 625 h 862"/>
                <a:gd name="T106" fmla="*/ 253 w 470"/>
                <a:gd name="T107" fmla="*/ 604 h 862"/>
                <a:gd name="T108" fmla="*/ 281 w 470"/>
                <a:gd name="T109" fmla="*/ 594 h 862"/>
                <a:gd name="T110" fmla="*/ 293 w 470"/>
                <a:gd name="T111" fmla="*/ 578 h 862"/>
                <a:gd name="T112" fmla="*/ 307 w 470"/>
                <a:gd name="T113" fmla="*/ 568 h 862"/>
                <a:gd name="T114" fmla="*/ 335 w 470"/>
                <a:gd name="T115" fmla="*/ 566 h 862"/>
                <a:gd name="T116" fmla="*/ 345 w 470"/>
                <a:gd name="T117" fmla="*/ 547 h 862"/>
                <a:gd name="T118" fmla="*/ 350 w 470"/>
                <a:gd name="T119" fmla="*/ 523 h 862"/>
                <a:gd name="T120" fmla="*/ 369 w 470"/>
                <a:gd name="T121" fmla="*/ 504 h 862"/>
                <a:gd name="T122" fmla="*/ 411 w 470"/>
                <a:gd name="T123" fmla="*/ 497 h 862"/>
                <a:gd name="T124" fmla="*/ 470 w 470"/>
                <a:gd name="T125" fmla="*/ 445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0" h="862">
                  <a:moveTo>
                    <a:pt x="470" y="445"/>
                  </a:moveTo>
                  <a:lnTo>
                    <a:pt x="470" y="440"/>
                  </a:lnTo>
                  <a:lnTo>
                    <a:pt x="470" y="440"/>
                  </a:lnTo>
                  <a:lnTo>
                    <a:pt x="468" y="438"/>
                  </a:lnTo>
                  <a:lnTo>
                    <a:pt x="466" y="438"/>
                  </a:lnTo>
                  <a:lnTo>
                    <a:pt x="463" y="438"/>
                  </a:lnTo>
                  <a:lnTo>
                    <a:pt x="458" y="438"/>
                  </a:lnTo>
                  <a:lnTo>
                    <a:pt x="454" y="438"/>
                  </a:lnTo>
                  <a:lnTo>
                    <a:pt x="451" y="438"/>
                  </a:lnTo>
                  <a:lnTo>
                    <a:pt x="451" y="433"/>
                  </a:lnTo>
                  <a:lnTo>
                    <a:pt x="451" y="424"/>
                  </a:lnTo>
                  <a:lnTo>
                    <a:pt x="451" y="417"/>
                  </a:lnTo>
                  <a:lnTo>
                    <a:pt x="451" y="410"/>
                  </a:lnTo>
                  <a:lnTo>
                    <a:pt x="451" y="400"/>
                  </a:lnTo>
                  <a:lnTo>
                    <a:pt x="451" y="391"/>
                  </a:lnTo>
                  <a:lnTo>
                    <a:pt x="451" y="381"/>
                  </a:lnTo>
                  <a:lnTo>
                    <a:pt x="451" y="372"/>
                  </a:lnTo>
                  <a:lnTo>
                    <a:pt x="451" y="365"/>
                  </a:lnTo>
                  <a:lnTo>
                    <a:pt x="451" y="355"/>
                  </a:lnTo>
                  <a:lnTo>
                    <a:pt x="451" y="346"/>
                  </a:lnTo>
                  <a:lnTo>
                    <a:pt x="449" y="341"/>
                  </a:lnTo>
                  <a:lnTo>
                    <a:pt x="444" y="339"/>
                  </a:lnTo>
                  <a:lnTo>
                    <a:pt x="440" y="339"/>
                  </a:lnTo>
                  <a:lnTo>
                    <a:pt x="437" y="336"/>
                  </a:lnTo>
                  <a:lnTo>
                    <a:pt x="432" y="336"/>
                  </a:lnTo>
                  <a:lnTo>
                    <a:pt x="430" y="334"/>
                  </a:lnTo>
                  <a:lnTo>
                    <a:pt x="428" y="334"/>
                  </a:lnTo>
                  <a:lnTo>
                    <a:pt x="423" y="334"/>
                  </a:lnTo>
                  <a:lnTo>
                    <a:pt x="421" y="332"/>
                  </a:lnTo>
                  <a:lnTo>
                    <a:pt x="418" y="332"/>
                  </a:lnTo>
                  <a:lnTo>
                    <a:pt x="414" y="329"/>
                  </a:lnTo>
                  <a:lnTo>
                    <a:pt x="409" y="329"/>
                  </a:lnTo>
                  <a:lnTo>
                    <a:pt x="404" y="329"/>
                  </a:lnTo>
                  <a:lnTo>
                    <a:pt x="402" y="332"/>
                  </a:lnTo>
                  <a:lnTo>
                    <a:pt x="399" y="336"/>
                  </a:lnTo>
                  <a:lnTo>
                    <a:pt x="397" y="341"/>
                  </a:lnTo>
                  <a:lnTo>
                    <a:pt x="395" y="346"/>
                  </a:lnTo>
                  <a:lnTo>
                    <a:pt x="390" y="341"/>
                  </a:lnTo>
                  <a:lnTo>
                    <a:pt x="385" y="336"/>
                  </a:lnTo>
                  <a:lnTo>
                    <a:pt x="383" y="332"/>
                  </a:lnTo>
                  <a:lnTo>
                    <a:pt x="378" y="327"/>
                  </a:lnTo>
                  <a:lnTo>
                    <a:pt x="376" y="325"/>
                  </a:lnTo>
                  <a:lnTo>
                    <a:pt x="373" y="322"/>
                  </a:lnTo>
                  <a:lnTo>
                    <a:pt x="369" y="320"/>
                  </a:lnTo>
                  <a:lnTo>
                    <a:pt x="366" y="322"/>
                  </a:lnTo>
                  <a:lnTo>
                    <a:pt x="364" y="322"/>
                  </a:lnTo>
                  <a:lnTo>
                    <a:pt x="364" y="322"/>
                  </a:lnTo>
                  <a:lnTo>
                    <a:pt x="364" y="325"/>
                  </a:lnTo>
                  <a:lnTo>
                    <a:pt x="362" y="325"/>
                  </a:lnTo>
                  <a:lnTo>
                    <a:pt x="362" y="325"/>
                  </a:lnTo>
                  <a:lnTo>
                    <a:pt x="359" y="325"/>
                  </a:lnTo>
                  <a:lnTo>
                    <a:pt x="359" y="325"/>
                  </a:lnTo>
                  <a:lnTo>
                    <a:pt x="357" y="325"/>
                  </a:lnTo>
                  <a:lnTo>
                    <a:pt x="357" y="325"/>
                  </a:lnTo>
                  <a:lnTo>
                    <a:pt x="354" y="327"/>
                  </a:lnTo>
                  <a:lnTo>
                    <a:pt x="354" y="327"/>
                  </a:lnTo>
                  <a:lnTo>
                    <a:pt x="354" y="329"/>
                  </a:lnTo>
                  <a:lnTo>
                    <a:pt x="350" y="325"/>
                  </a:lnTo>
                  <a:lnTo>
                    <a:pt x="350" y="313"/>
                  </a:lnTo>
                  <a:lnTo>
                    <a:pt x="350" y="301"/>
                  </a:lnTo>
                  <a:lnTo>
                    <a:pt x="347" y="294"/>
                  </a:lnTo>
                  <a:lnTo>
                    <a:pt x="347" y="289"/>
                  </a:lnTo>
                  <a:lnTo>
                    <a:pt x="347" y="287"/>
                  </a:lnTo>
                  <a:lnTo>
                    <a:pt x="345" y="284"/>
                  </a:lnTo>
                  <a:lnTo>
                    <a:pt x="343" y="284"/>
                  </a:lnTo>
                  <a:lnTo>
                    <a:pt x="340" y="284"/>
                  </a:lnTo>
                  <a:lnTo>
                    <a:pt x="338" y="287"/>
                  </a:lnTo>
                  <a:lnTo>
                    <a:pt x="335" y="284"/>
                  </a:lnTo>
                  <a:lnTo>
                    <a:pt x="333" y="284"/>
                  </a:lnTo>
                  <a:lnTo>
                    <a:pt x="331" y="282"/>
                  </a:lnTo>
                  <a:lnTo>
                    <a:pt x="328" y="280"/>
                  </a:lnTo>
                  <a:lnTo>
                    <a:pt x="326" y="277"/>
                  </a:lnTo>
                  <a:lnTo>
                    <a:pt x="326" y="275"/>
                  </a:lnTo>
                  <a:lnTo>
                    <a:pt x="324" y="272"/>
                  </a:lnTo>
                  <a:lnTo>
                    <a:pt x="321" y="270"/>
                  </a:lnTo>
                  <a:lnTo>
                    <a:pt x="321" y="268"/>
                  </a:lnTo>
                  <a:lnTo>
                    <a:pt x="319" y="265"/>
                  </a:lnTo>
                  <a:lnTo>
                    <a:pt x="317" y="265"/>
                  </a:lnTo>
                  <a:lnTo>
                    <a:pt x="314" y="268"/>
                  </a:lnTo>
                  <a:lnTo>
                    <a:pt x="309" y="270"/>
                  </a:lnTo>
                  <a:lnTo>
                    <a:pt x="307" y="268"/>
                  </a:lnTo>
                  <a:lnTo>
                    <a:pt x="305" y="265"/>
                  </a:lnTo>
                  <a:lnTo>
                    <a:pt x="305" y="261"/>
                  </a:lnTo>
                  <a:lnTo>
                    <a:pt x="305" y="258"/>
                  </a:lnTo>
                  <a:lnTo>
                    <a:pt x="305" y="256"/>
                  </a:lnTo>
                  <a:lnTo>
                    <a:pt x="305" y="251"/>
                  </a:lnTo>
                  <a:lnTo>
                    <a:pt x="305" y="251"/>
                  </a:lnTo>
                  <a:lnTo>
                    <a:pt x="305" y="249"/>
                  </a:lnTo>
                  <a:lnTo>
                    <a:pt x="307" y="249"/>
                  </a:lnTo>
                  <a:lnTo>
                    <a:pt x="309" y="244"/>
                  </a:lnTo>
                  <a:lnTo>
                    <a:pt x="309" y="237"/>
                  </a:lnTo>
                  <a:lnTo>
                    <a:pt x="312" y="232"/>
                  </a:lnTo>
                  <a:lnTo>
                    <a:pt x="309" y="227"/>
                  </a:lnTo>
                  <a:lnTo>
                    <a:pt x="305" y="223"/>
                  </a:lnTo>
                  <a:lnTo>
                    <a:pt x="300" y="218"/>
                  </a:lnTo>
                  <a:lnTo>
                    <a:pt x="293" y="216"/>
                  </a:lnTo>
                  <a:lnTo>
                    <a:pt x="288" y="213"/>
                  </a:lnTo>
                  <a:lnTo>
                    <a:pt x="286" y="213"/>
                  </a:lnTo>
                  <a:lnTo>
                    <a:pt x="283" y="211"/>
                  </a:lnTo>
                  <a:lnTo>
                    <a:pt x="281" y="211"/>
                  </a:lnTo>
                  <a:lnTo>
                    <a:pt x="279" y="211"/>
                  </a:lnTo>
                  <a:lnTo>
                    <a:pt x="276" y="211"/>
                  </a:lnTo>
                  <a:lnTo>
                    <a:pt x="272" y="211"/>
                  </a:lnTo>
                  <a:lnTo>
                    <a:pt x="269" y="211"/>
                  </a:lnTo>
                  <a:lnTo>
                    <a:pt x="265" y="211"/>
                  </a:lnTo>
                  <a:lnTo>
                    <a:pt x="267" y="206"/>
                  </a:lnTo>
                  <a:lnTo>
                    <a:pt x="272" y="204"/>
                  </a:lnTo>
                  <a:lnTo>
                    <a:pt x="272" y="201"/>
                  </a:lnTo>
                  <a:lnTo>
                    <a:pt x="272" y="197"/>
                  </a:lnTo>
                  <a:lnTo>
                    <a:pt x="274" y="192"/>
                  </a:lnTo>
                  <a:lnTo>
                    <a:pt x="276" y="190"/>
                  </a:lnTo>
                  <a:lnTo>
                    <a:pt x="279" y="185"/>
                  </a:lnTo>
                  <a:lnTo>
                    <a:pt x="281" y="183"/>
                  </a:lnTo>
                  <a:lnTo>
                    <a:pt x="279" y="183"/>
                  </a:lnTo>
                  <a:lnTo>
                    <a:pt x="279" y="180"/>
                  </a:lnTo>
                  <a:lnTo>
                    <a:pt x="276" y="178"/>
                  </a:lnTo>
                  <a:lnTo>
                    <a:pt x="276" y="178"/>
                  </a:lnTo>
                  <a:lnTo>
                    <a:pt x="274" y="175"/>
                  </a:lnTo>
                  <a:lnTo>
                    <a:pt x="272" y="175"/>
                  </a:lnTo>
                  <a:lnTo>
                    <a:pt x="272" y="175"/>
                  </a:lnTo>
                  <a:lnTo>
                    <a:pt x="269" y="173"/>
                  </a:lnTo>
                  <a:lnTo>
                    <a:pt x="267" y="173"/>
                  </a:lnTo>
                  <a:lnTo>
                    <a:pt x="265" y="173"/>
                  </a:lnTo>
                  <a:lnTo>
                    <a:pt x="262" y="171"/>
                  </a:lnTo>
                  <a:lnTo>
                    <a:pt x="262" y="171"/>
                  </a:lnTo>
                  <a:lnTo>
                    <a:pt x="262" y="171"/>
                  </a:lnTo>
                  <a:lnTo>
                    <a:pt x="260" y="171"/>
                  </a:lnTo>
                  <a:lnTo>
                    <a:pt x="260" y="171"/>
                  </a:lnTo>
                  <a:lnTo>
                    <a:pt x="257" y="171"/>
                  </a:lnTo>
                  <a:lnTo>
                    <a:pt x="250" y="164"/>
                  </a:lnTo>
                  <a:lnTo>
                    <a:pt x="253" y="152"/>
                  </a:lnTo>
                  <a:lnTo>
                    <a:pt x="255" y="140"/>
                  </a:lnTo>
                  <a:lnTo>
                    <a:pt x="260" y="130"/>
                  </a:lnTo>
                  <a:lnTo>
                    <a:pt x="260" y="126"/>
                  </a:lnTo>
                  <a:lnTo>
                    <a:pt x="262" y="121"/>
                  </a:lnTo>
                  <a:lnTo>
                    <a:pt x="260" y="119"/>
                  </a:lnTo>
                  <a:lnTo>
                    <a:pt x="257" y="116"/>
                  </a:lnTo>
                  <a:lnTo>
                    <a:pt x="255" y="114"/>
                  </a:lnTo>
                  <a:lnTo>
                    <a:pt x="255" y="109"/>
                  </a:lnTo>
                  <a:lnTo>
                    <a:pt x="253" y="104"/>
                  </a:lnTo>
                  <a:lnTo>
                    <a:pt x="253" y="100"/>
                  </a:lnTo>
                  <a:lnTo>
                    <a:pt x="253" y="93"/>
                  </a:lnTo>
                  <a:lnTo>
                    <a:pt x="250" y="78"/>
                  </a:lnTo>
                  <a:lnTo>
                    <a:pt x="248" y="64"/>
                  </a:lnTo>
                  <a:lnTo>
                    <a:pt x="243" y="59"/>
                  </a:lnTo>
                  <a:lnTo>
                    <a:pt x="239" y="57"/>
                  </a:lnTo>
                  <a:lnTo>
                    <a:pt x="234" y="57"/>
                  </a:lnTo>
                  <a:lnTo>
                    <a:pt x="227" y="57"/>
                  </a:lnTo>
                  <a:lnTo>
                    <a:pt x="222" y="55"/>
                  </a:lnTo>
                  <a:lnTo>
                    <a:pt x="222" y="52"/>
                  </a:lnTo>
                  <a:lnTo>
                    <a:pt x="220" y="50"/>
                  </a:lnTo>
                  <a:lnTo>
                    <a:pt x="220" y="45"/>
                  </a:lnTo>
                  <a:lnTo>
                    <a:pt x="222" y="43"/>
                  </a:lnTo>
                  <a:lnTo>
                    <a:pt x="229" y="36"/>
                  </a:lnTo>
                  <a:lnTo>
                    <a:pt x="239" y="31"/>
                  </a:lnTo>
                  <a:lnTo>
                    <a:pt x="246" y="26"/>
                  </a:lnTo>
                  <a:lnTo>
                    <a:pt x="255" y="24"/>
                  </a:lnTo>
                  <a:lnTo>
                    <a:pt x="255" y="24"/>
                  </a:lnTo>
                  <a:lnTo>
                    <a:pt x="255" y="24"/>
                  </a:lnTo>
                  <a:lnTo>
                    <a:pt x="253" y="19"/>
                  </a:lnTo>
                  <a:lnTo>
                    <a:pt x="253" y="19"/>
                  </a:lnTo>
                  <a:lnTo>
                    <a:pt x="250" y="17"/>
                  </a:lnTo>
                  <a:lnTo>
                    <a:pt x="250" y="14"/>
                  </a:lnTo>
                  <a:lnTo>
                    <a:pt x="250" y="12"/>
                  </a:lnTo>
                  <a:lnTo>
                    <a:pt x="248" y="12"/>
                  </a:lnTo>
                  <a:lnTo>
                    <a:pt x="246" y="12"/>
                  </a:lnTo>
                  <a:lnTo>
                    <a:pt x="243" y="10"/>
                  </a:lnTo>
                  <a:lnTo>
                    <a:pt x="243" y="7"/>
                  </a:lnTo>
                  <a:lnTo>
                    <a:pt x="241" y="5"/>
                  </a:lnTo>
                  <a:lnTo>
                    <a:pt x="239" y="3"/>
                  </a:lnTo>
                  <a:lnTo>
                    <a:pt x="239" y="3"/>
                  </a:lnTo>
                  <a:lnTo>
                    <a:pt x="234" y="7"/>
                  </a:lnTo>
                  <a:lnTo>
                    <a:pt x="229" y="12"/>
                  </a:lnTo>
                  <a:lnTo>
                    <a:pt x="224" y="17"/>
                  </a:lnTo>
                  <a:lnTo>
                    <a:pt x="222" y="19"/>
                  </a:lnTo>
                  <a:lnTo>
                    <a:pt x="220" y="22"/>
                  </a:lnTo>
                  <a:lnTo>
                    <a:pt x="217" y="24"/>
                  </a:lnTo>
                  <a:lnTo>
                    <a:pt x="215" y="26"/>
                  </a:lnTo>
                  <a:lnTo>
                    <a:pt x="213" y="29"/>
                  </a:lnTo>
                  <a:lnTo>
                    <a:pt x="210" y="29"/>
                  </a:lnTo>
                  <a:lnTo>
                    <a:pt x="208" y="29"/>
                  </a:lnTo>
                  <a:lnTo>
                    <a:pt x="208" y="26"/>
                  </a:lnTo>
                  <a:lnTo>
                    <a:pt x="205" y="26"/>
                  </a:lnTo>
                  <a:lnTo>
                    <a:pt x="201" y="22"/>
                  </a:lnTo>
                  <a:lnTo>
                    <a:pt x="196" y="17"/>
                  </a:lnTo>
                  <a:lnTo>
                    <a:pt x="189" y="12"/>
                  </a:lnTo>
                  <a:lnTo>
                    <a:pt x="184" y="7"/>
                  </a:lnTo>
                  <a:lnTo>
                    <a:pt x="182" y="5"/>
                  </a:lnTo>
                  <a:lnTo>
                    <a:pt x="179" y="3"/>
                  </a:lnTo>
                  <a:lnTo>
                    <a:pt x="177" y="0"/>
                  </a:lnTo>
                  <a:lnTo>
                    <a:pt x="175" y="0"/>
                  </a:lnTo>
                  <a:lnTo>
                    <a:pt x="175" y="0"/>
                  </a:lnTo>
                  <a:lnTo>
                    <a:pt x="172" y="3"/>
                  </a:lnTo>
                  <a:lnTo>
                    <a:pt x="170" y="3"/>
                  </a:lnTo>
                  <a:lnTo>
                    <a:pt x="168" y="5"/>
                  </a:lnTo>
                  <a:lnTo>
                    <a:pt x="163" y="7"/>
                  </a:lnTo>
                  <a:lnTo>
                    <a:pt x="156" y="12"/>
                  </a:lnTo>
                  <a:lnTo>
                    <a:pt x="149" y="17"/>
                  </a:lnTo>
                  <a:lnTo>
                    <a:pt x="144" y="22"/>
                  </a:lnTo>
                  <a:lnTo>
                    <a:pt x="142" y="29"/>
                  </a:lnTo>
                  <a:lnTo>
                    <a:pt x="142" y="36"/>
                  </a:lnTo>
                  <a:lnTo>
                    <a:pt x="139" y="43"/>
                  </a:lnTo>
                  <a:lnTo>
                    <a:pt x="137" y="50"/>
                  </a:lnTo>
                  <a:lnTo>
                    <a:pt x="137" y="59"/>
                  </a:lnTo>
                  <a:lnTo>
                    <a:pt x="134" y="69"/>
                  </a:lnTo>
                  <a:lnTo>
                    <a:pt x="132" y="78"/>
                  </a:lnTo>
                  <a:lnTo>
                    <a:pt x="127" y="83"/>
                  </a:lnTo>
                  <a:lnTo>
                    <a:pt x="127" y="83"/>
                  </a:lnTo>
                  <a:lnTo>
                    <a:pt x="125" y="85"/>
                  </a:lnTo>
                  <a:lnTo>
                    <a:pt x="123" y="85"/>
                  </a:lnTo>
                  <a:lnTo>
                    <a:pt x="123" y="85"/>
                  </a:lnTo>
                  <a:lnTo>
                    <a:pt x="120" y="83"/>
                  </a:lnTo>
                  <a:lnTo>
                    <a:pt x="120" y="83"/>
                  </a:lnTo>
                  <a:lnTo>
                    <a:pt x="120" y="81"/>
                  </a:lnTo>
                  <a:lnTo>
                    <a:pt x="118" y="81"/>
                  </a:lnTo>
                  <a:lnTo>
                    <a:pt x="113" y="83"/>
                  </a:lnTo>
                  <a:lnTo>
                    <a:pt x="108" y="85"/>
                  </a:lnTo>
                  <a:lnTo>
                    <a:pt x="104" y="85"/>
                  </a:lnTo>
                  <a:lnTo>
                    <a:pt x="99" y="88"/>
                  </a:lnTo>
                  <a:lnTo>
                    <a:pt x="97" y="90"/>
                  </a:lnTo>
                  <a:lnTo>
                    <a:pt x="94" y="93"/>
                  </a:lnTo>
                  <a:lnTo>
                    <a:pt x="92" y="95"/>
                  </a:lnTo>
                  <a:lnTo>
                    <a:pt x="90" y="97"/>
                  </a:lnTo>
                  <a:lnTo>
                    <a:pt x="87" y="100"/>
                  </a:lnTo>
                  <a:lnTo>
                    <a:pt x="82" y="102"/>
                  </a:lnTo>
                  <a:lnTo>
                    <a:pt x="80" y="104"/>
                  </a:lnTo>
                  <a:lnTo>
                    <a:pt x="75" y="107"/>
                  </a:lnTo>
                  <a:lnTo>
                    <a:pt x="73" y="109"/>
                  </a:lnTo>
                  <a:lnTo>
                    <a:pt x="71" y="111"/>
                  </a:lnTo>
                  <a:lnTo>
                    <a:pt x="68" y="114"/>
                  </a:lnTo>
                  <a:lnTo>
                    <a:pt x="68" y="116"/>
                  </a:lnTo>
                  <a:lnTo>
                    <a:pt x="68" y="121"/>
                  </a:lnTo>
                  <a:lnTo>
                    <a:pt x="68" y="128"/>
                  </a:lnTo>
                  <a:lnTo>
                    <a:pt x="68" y="133"/>
                  </a:lnTo>
                  <a:lnTo>
                    <a:pt x="71" y="140"/>
                  </a:lnTo>
                  <a:lnTo>
                    <a:pt x="73" y="140"/>
                  </a:lnTo>
                  <a:lnTo>
                    <a:pt x="75" y="142"/>
                  </a:lnTo>
                  <a:lnTo>
                    <a:pt x="78" y="142"/>
                  </a:lnTo>
                  <a:lnTo>
                    <a:pt x="78" y="147"/>
                  </a:lnTo>
                  <a:lnTo>
                    <a:pt x="82" y="147"/>
                  </a:lnTo>
                  <a:lnTo>
                    <a:pt x="85" y="147"/>
                  </a:lnTo>
                  <a:lnTo>
                    <a:pt x="87" y="145"/>
                  </a:lnTo>
                  <a:lnTo>
                    <a:pt x="87" y="142"/>
                  </a:lnTo>
                  <a:lnTo>
                    <a:pt x="87" y="142"/>
                  </a:lnTo>
                  <a:lnTo>
                    <a:pt x="85" y="140"/>
                  </a:lnTo>
                  <a:lnTo>
                    <a:pt x="85" y="140"/>
                  </a:lnTo>
                  <a:lnTo>
                    <a:pt x="85" y="138"/>
                  </a:lnTo>
                  <a:lnTo>
                    <a:pt x="85" y="138"/>
                  </a:lnTo>
                  <a:lnTo>
                    <a:pt x="87" y="138"/>
                  </a:lnTo>
                  <a:lnTo>
                    <a:pt x="90" y="138"/>
                  </a:lnTo>
                  <a:lnTo>
                    <a:pt x="90" y="138"/>
                  </a:lnTo>
                  <a:lnTo>
                    <a:pt x="92" y="135"/>
                  </a:lnTo>
                  <a:lnTo>
                    <a:pt x="92" y="133"/>
                  </a:lnTo>
                  <a:lnTo>
                    <a:pt x="92" y="133"/>
                  </a:lnTo>
                  <a:lnTo>
                    <a:pt x="94" y="135"/>
                  </a:lnTo>
                  <a:lnTo>
                    <a:pt x="99" y="138"/>
                  </a:lnTo>
                  <a:lnTo>
                    <a:pt x="104" y="138"/>
                  </a:lnTo>
                  <a:lnTo>
                    <a:pt x="108" y="138"/>
                  </a:lnTo>
                  <a:lnTo>
                    <a:pt x="111" y="140"/>
                  </a:lnTo>
                  <a:lnTo>
                    <a:pt x="111" y="145"/>
                  </a:lnTo>
                  <a:lnTo>
                    <a:pt x="113" y="149"/>
                  </a:lnTo>
                  <a:lnTo>
                    <a:pt x="111" y="156"/>
                  </a:lnTo>
                  <a:lnTo>
                    <a:pt x="111" y="161"/>
                  </a:lnTo>
                  <a:lnTo>
                    <a:pt x="113" y="164"/>
                  </a:lnTo>
                  <a:lnTo>
                    <a:pt x="113" y="168"/>
                  </a:lnTo>
                  <a:lnTo>
                    <a:pt x="113" y="173"/>
                  </a:lnTo>
                  <a:lnTo>
                    <a:pt x="111" y="175"/>
                  </a:lnTo>
                  <a:lnTo>
                    <a:pt x="108" y="185"/>
                  </a:lnTo>
                  <a:lnTo>
                    <a:pt x="106" y="194"/>
                  </a:lnTo>
                  <a:lnTo>
                    <a:pt x="101" y="204"/>
                  </a:lnTo>
                  <a:lnTo>
                    <a:pt x="97" y="213"/>
                  </a:lnTo>
                  <a:lnTo>
                    <a:pt x="94" y="216"/>
                  </a:lnTo>
                  <a:lnTo>
                    <a:pt x="92" y="218"/>
                  </a:lnTo>
                  <a:lnTo>
                    <a:pt x="87" y="220"/>
                  </a:lnTo>
                  <a:lnTo>
                    <a:pt x="85" y="223"/>
                  </a:lnTo>
                  <a:lnTo>
                    <a:pt x="82" y="218"/>
                  </a:lnTo>
                  <a:lnTo>
                    <a:pt x="82" y="213"/>
                  </a:lnTo>
                  <a:lnTo>
                    <a:pt x="80" y="206"/>
                  </a:lnTo>
                  <a:lnTo>
                    <a:pt x="78" y="201"/>
                  </a:lnTo>
                  <a:lnTo>
                    <a:pt x="75" y="204"/>
                  </a:lnTo>
                  <a:lnTo>
                    <a:pt x="73" y="206"/>
                  </a:lnTo>
                  <a:lnTo>
                    <a:pt x="71" y="206"/>
                  </a:lnTo>
                  <a:lnTo>
                    <a:pt x="59" y="218"/>
                  </a:lnTo>
                  <a:lnTo>
                    <a:pt x="49" y="227"/>
                  </a:lnTo>
                  <a:lnTo>
                    <a:pt x="38" y="237"/>
                  </a:lnTo>
                  <a:lnTo>
                    <a:pt x="26" y="246"/>
                  </a:lnTo>
                  <a:lnTo>
                    <a:pt x="19" y="254"/>
                  </a:lnTo>
                  <a:lnTo>
                    <a:pt x="11" y="258"/>
                  </a:lnTo>
                  <a:lnTo>
                    <a:pt x="7" y="263"/>
                  </a:lnTo>
                  <a:lnTo>
                    <a:pt x="0" y="270"/>
                  </a:lnTo>
                  <a:lnTo>
                    <a:pt x="4" y="275"/>
                  </a:lnTo>
                  <a:lnTo>
                    <a:pt x="11" y="280"/>
                  </a:lnTo>
                  <a:lnTo>
                    <a:pt x="19" y="287"/>
                  </a:lnTo>
                  <a:lnTo>
                    <a:pt x="21" y="294"/>
                  </a:lnTo>
                  <a:lnTo>
                    <a:pt x="21" y="296"/>
                  </a:lnTo>
                  <a:lnTo>
                    <a:pt x="23" y="298"/>
                  </a:lnTo>
                  <a:lnTo>
                    <a:pt x="23" y="303"/>
                  </a:lnTo>
                  <a:lnTo>
                    <a:pt x="26" y="306"/>
                  </a:lnTo>
                  <a:lnTo>
                    <a:pt x="28" y="308"/>
                  </a:lnTo>
                  <a:lnTo>
                    <a:pt x="30" y="310"/>
                  </a:lnTo>
                  <a:lnTo>
                    <a:pt x="30" y="310"/>
                  </a:lnTo>
                  <a:lnTo>
                    <a:pt x="35" y="310"/>
                  </a:lnTo>
                  <a:lnTo>
                    <a:pt x="38" y="313"/>
                  </a:lnTo>
                  <a:lnTo>
                    <a:pt x="40" y="313"/>
                  </a:lnTo>
                  <a:lnTo>
                    <a:pt x="42" y="317"/>
                  </a:lnTo>
                  <a:lnTo>
                    <a:pt x="45" y="320"/>
                  </a:lnTo>
                  <a:lnTo>
                    <a:pt x="47" y="325"/>
                  </a:lnTo>
                  <a:lnTo>
                    <a:pt x="47" y="329"/>
                  </a:lnTo>
                  <a:lnTo>
                    <a:pt x="47" y="334"/>
                  </a:lnTo>
                  <a:lnTo>
                    <a:pt x="49" y="339"/>
                  </a:lnTo>
                  <a:lnTo>
                    <a:pt x="52" y="343"/>
                  </a:lnTo>
                  <a:lnTo>
                    <a:pt x="59" y="346"/>
                  </a:lnTo>
                  <a:lnTo>
                    <a:pt x="61" y="348"/>
                  </a:lnTo>
                  <a:lnTo>
                    <a:pt x="64" y="353"/>
                  </a:lnTo>
                  <a:lnTo>
                    <a:pt x="61" y="360"/>
                  </a:lnTo>
                  <a:lnTo>
                    <a:pt x="61" y="367"/>
                  </a:lnTo>
                  <a:lnTo>
                    <a:pt x="61" y="374"/>
                  </a:lnTo>
                  <a:lnTo>
                    <a:pt x="61" y="381"/>
                  </a:lnTo>
                  <a:lnTo>
                    <a:pt x="66" y="386"/>
                  </a:lnTo>
                  <a:lnTo>
                    <a:pt x="68" y="393"/>
                  </a:lnTo>
                  <a:lnTo>
                    <a:pt x="73" y="400"/>
                  </a:lnTo>
                  <a:lnTo>
                    <a:pt x="78" y="407"/>
                  </a:lnTo>
                  <a:lnTo>
                    <a:pt x="80" y="410"/>
                  </a:lnTo>
                  <a:lnTo>
                    <a:pt x="82" y="412"/>
                  </a:lnTo>
                  <a:lnTo>
                    <a:pt x="87" y="412"/>
                  </a:lnTo>
                  <a:lnTo>
                    <a:pt x="92" y="412"/>
                  </a:lnTo>
                  <a:lnTo>
                    <a:pt x="92" y="412"/>
                  </a:lnTo>
                  <a:lnTo>
                    <a:pt x="94" y="412"/>
                  </a:lnTo>
                  <a:lnTo>
                    <a:pt x="97" y="414"/>
                  </a:lnTo>
                  <a:lnTo>
                    <a:pt x="97" y="414"/>
                  </a:lnTo>
                  <a:lnTo>
                    <a:pt x="99" y="417"/>
                  </a:lnTo>
                  <a:lnTo>
                    <a:pt x="97" y="419"/>
                  </a:lnTo>
                  <a:lnTo>
                    <a:pt x="97" y="422"/>
                  </a:lnTo>
                  <a:lnTo>
                    <a:pt x="97" y="424"/>
                  </a:lnTo>
                  <a:lnTo>
                    <a:pt x="99" y="424"/>
                  </a:lnTo>
                  <a:lnTo>
                    <a:pt x="101" y="424"/>
                  </a:lnTo>
                  <a:lnTo>
                    <a:pt x="104" y="424"/>
                  </a:lnTo>
                  <a:lnTo>
                    <a:pt x="106" y="424"/>
                  </a:lnTo>
                  <a:lnTo>
                    <a:pt x="108" y="426"/>
                  </a:lnTo>
                  <a:lnTo>
                    <a:pt x="108" y="429"/>
                  </a:lnTo>
                  <a:lnTo>
                    <a:pt x="108" y="431"/>
                  </a:lnTo>
                  <a:lnTo>
                    <a:pt x="108" y="433"/>
                  </a:lnTo>
                  <a:lnTo>
                    <a:pt x="104" y="433"/>
                  </a:lnTo>
                  <a:lnTo>
                    <a:pt x="99" y="431"/>
                  </a:lnTo>
                  <a:lnTo>
                    <a:pt x="92" y="429"/>
                  </a:lnTo>
                  <a:lnTo>
                    <a:pt x="90" y="429"/>
                  </a:lnTo>
                  <a:lnTo>
                    <a:pt x="87" y="433"/>
                  </a:lnTo>
                  <a:lnTo>
                    <a:pt x="92" y="436"/>
                  </a:lnTo>
                  <a:lnTo>
                    <a:pt x="99" y="438"/>
                  </a:lnTo>
                  <a:lnTo>
                    <a:pt x="104" y="443"/>
                  </a:lnTo>
                  <a:lnTo>
                    <a:pt x="104" y="443"/>
                  </a:lnTo>
                  <a:lnTo>
                    <a:pt x="104" y="443"/>
                  </a:lnTo>
                  <a:lnTo>
                    <a:pt x="104" y="445"/>
                  </a:lnTo>
                  <a:lnTo>
                    <a:pt x="104" y="445"/>
                  </a:lnTo>
                  <a:lnTo>
                    <a:pt x="108" y="450"/>
                  </a:lnTo>
                  <a:lnTo>
                    <a:pt x="116" y="452"/>
                  </a:lnTo>
                  <a:lnTo>
                    <a:pt x="120" y="452"/>
                  </a:lnTo>
                  <a:lnTo>
                    <a:pt x="125" y="457"/>
                  </a:lnTo>
                  <a:lnTo>
                    <a:pt x="125" y="459"/>
                  </a:lnTo>
                  <a:lnTo>
                    <a:pt x="125" y="459"/>
                  </a:lnTo>
                  <a:lnTo>
                    <a:pt x="125" y="462"/>
                  </a:lnTo>
                  <a:lnTo>
                    <a:pt x="127" y="464"/>
                  </a:lnTo>
                  <a:lnTo>
                    <a:pt x="130" y="464"/>
                  </a:lnTo>
                  <a:lnTo>
                    <a:pt x="132" y="462"/>
                  </a:lnTo>
                  <a:lnTo>
                    <a:pt x="137" y="462"/>
                  </a:lnTo>
                  <a:lnTo>
                    <a:pt x="139" y="462"/>
                  </a:lnTo>
                  <a:lnTo>
                    <a:pt x="142" y="462"/>
                  </a:lnTo>
                  <a:lnTo>
                    <a:pt x="146" y="462"/>
                  </a:lnTo>
                  <a:lnTo>
                    <a:pt x="149" y="462"/>
                  </a:lnTo>
                  <a:lnTo>
                    <a:pt x="151" y="462"/>
                  </a:lnTo>
                  <a:lnTo>
                    <a:pt x="153" y="462"/>
                  </a:lnTo>
                  <a:lnTo>
                    <a:pt x="156" y="464"/>
                  </a:lnTo>
                  <a:lnTo>
                    <a:pt x="158" y="464"/>
                  </a:lnTo>
                  <a:lnTo>
                    <a:pt x="160" y="467"/>
                  </a:lnTo>
                  <a:lnTo>
                    <a:pt x="165" y="469"/>
                  </a:lnTo>
                  <a:lnTo>
                    <a:pt x="170" y="474"/>
                  </a:lnTo>
                  <a:lnTo>
                    <a:pt x="172" y="476"/>
                  </a:lnTo>
                  <a:lnTo>
                    <a:pt x="168" y="476"/>
                  </a:lnTo>
                  <a:lnTo>
                    <a:pt x="165" y="478"/>
                  </a:lnTo>
                  <a:lnTo>
                    <a:pt x="163" y="478"/>
                  </a:lnTo>
                  <a:lnTo>
                    <a:pt x="163" y="478"/>
                  </a:lnTo>
                  <a:lnTo>
                    <a:pt x="160" y="481"/>
                  </a:lnTo>
                  <a:lnTo>
                    <a:pt x="160" y="483"/>
                  </a:lnTo>
                  <a:lnTo>
                    <a:pt x="160" y="485"/>
                  </a:lnTo>
                  <a:lnTo>
                    <a:pt x="163" y="488"/>
                  </a:lnTo>
                  <a:lnTo>
                    <a:pt x="163" y="488"/>
                  </a:lnTo>
                  <a:lnTo>
                    <a:pt x="160" y="490"/>
                  </a:lnTo>
                  <a:lnTo>
                    <a:pt x="156" y="490"/>
                  </a:lnTo>
                  <a:lnTo>
                    <a:pt x="153" y="488"/>
                  </a:lnTo>
                  <a:lnTo>
                    <a:pt x="149" y="488"/>
                  </a:lnTo>
                  <a:lnTo>
                    <a:pt x="144" y="490"/>
                  </a:lnTo>
                  <a:lnTo>
                    <a:pt x="142" y="490"/>
                  </a:lnTo>
                  <a:lnTo>
                    <a:pt x="137" y="490"/>
                  </a:lnTo>
                  <a:lnTo>
                    <a:pt x="134" y="490"/>
                  </a:lnTo>
                  <a:lnTo>
                    <a:pt x="130" y="488"/>
                  </a:lnTo>
                  <a:lnTo>
                    <a:pt x="125" y="488"/>
                  </a:lnTo>
                  <a:lnTo>
                    <a:pt x="120" y="485"/>
                  </a:lnTo>
                  <a:lnTo>
                    <a:pt x="116" y="485"/>
                  </a:lnTo>
                  <a:lnTo>
                    <a:pt x="104" y="485"/>
                  </a:lnTo>
                  <a:lnTo>
                    <a:pt x="94" y="488"/>
                  </a:lnTo>
                  <a:lnTo>
                    <a:pt x="85" y="493"/>
                  </a:lnTo>
                  <a:lnTo>
                    <a:pt x="75" y="500"/>
                  </a:lnTo>
                  <a:lnTo>
                    <a:pt x="71" y="504"/>
                  </a:lnTo>
                  <a:lnTo>
                    <a:pt x="66" y="512"/>
                  </a:lnTo>
                  <a:lnTo>
                    <a:pt x="64" y="519"/>
                  </a:lnTo>
                  <a:lnTo>
                    <a:pt x="68" y="521"/>
                  </a:lnTo>
                  <a:lnTo>
                    <a:pt x="71" y="523"/>
                  </a:lnTo>
                  <a:lnTo>
                    <a:pt x="73" y="526"/>
                  </a:lnTo>
                  <a:lnTo>
                    <a:pt x="78" y="528"/>
                  </a:lnTo>
                  <a:lnTo>
                    <a:pt x="80" y="530"/>
                  </a:lnTo>
                  <a:lnTo>
                    <a:pt x="82" y="535"/>
                  </a:lnTo>
                  <a:lnTo>
                    <a:pt x="80" y="538"/>
                  </a:lnTo>
                  <a:lnTo>
                    <a:pt x="78" y="540"/>
                  </a:lnTo>
                  <a:lnTo>
                    <a:pt x="75" y="542"/>
                  </a:lnTo>
                  <a:lnTo>
                    <a:pt x="71" y="545"/>
                  </a:lnTo>
                  <a:lnTo>
                    <a:pt x="71" y="547"/>
                  </a:lnTo>
                  <a:lnTo>
                    <a:pt x="71" y="552"/>
                  </a:lnTo>
                  <a:lnTo>
                    <a:pt x="73" y="556"/>
                  </a:lnTo>
                  <a:lnTo>
                    <a:pt x="75" y="561"/>
                  </a:lnTo>
                  <a:lnTo>
                    <a:pt x="75" y="566"/>
                  </a:lnTo>
                  <a:lnTo>
                    <a:pt x="75" y="568"/>
                  </a:lnTo>
                  <a:lnTo>
                    <a:pt x="75" y="573"/>
                  </a:lnTo>
                  <a:lnTo>
                    <a:pt x="73" y="583"/>
                  </a:lnTo>
                  <a:lnTo>
                    <a:pt x="71" y="592"/>
                  </a:lnTo>
                  <a:lnTo>
                    <a:pt x="68" y="599"/>
                  </a:lnTo>
                  <a:lnTo>
                    <a:pt x="66" y="609"/>
                  </a:lnTo>
                  <a:lnTo>
                    <a:pt x="71" y="616"/>
                  </a:lnTo>
                  <a:lnTo>
                    <a:pt x="78" y="625"/>
                  </a:lnTo>
                  <a:lnTo>
                    <a:pt x="82" y="632"/>
                  </a:lnTo>
                  <a:lnTo>
                    <a:pt x="90" y="642"/>
                  </a:lnTo>
                  <a:lnTo>
                    <a:pt x="92" y="644"/>
                  </a:lnTo>
                  <a:lnTo>
                    <a:pt x="97" y="649"/>
                  </a:lnTo>
                  <a:lnTo>
                    <a:pt x="99" y="651"/>
                  </a:lnTo>
                  <a:lnTo>
                    <a:pt x="101" y="656"/>
                  </a:lnTo>
                  <a:lnTo>
                    <a:pt x="101" y="661"/>
                  </a:lnTo>
                  <a:lnTo>
                    <a:pt x="104" y="668"/>
                  </a:lnTo>
                  <a:lnTo>
                    <a:pt x="104" y="672"/>
                  </a:lnTo>
                  <a:lnTo>
                    <a:pt x="104" y="680"/>
                  </a:lnTo>
                  <a:lnTo>
                    <a:pt x="104" y="689"/>
                  </a:lnTo>
                  <a:lnTo>
                    <a:pt x="104" y="698"/>
                  </a:lnTo>
                  <a:lnTo>
                    <a:pt x="104" y="708"/>
                  </a:lnTo>
                  <a:lnTo>
                    <a:pt x="104" y="717"/>
                  </a:lnTo>
                  <a:lnTo>
                    <a:pt x="108" y="727"/>
                  </a:lnTo>
                  <a:lnTo>
                    <a:pt x="113" y="734"/>
                  </a:lnTo>
                  <a:lnTo>
                    <a:pt x="118" y="739"/>
                  </a:lnTo>
                  <a:lnTo>
                    <a:pt x="123" y="746"/>
                  </a:lnTo>
                  <a:lnTo>
                    <a:pt x="125" y="753"/>
                  </a:lnTo>
                  <a:lnTo>
                    <a:pt x="125" y="758"/>
                  </a:lnTo>
                  <a:lnTo>
                    <a:pt x="125" y="762"/>
                  </a:lnTo>
                  <a:lnTo>
                    <a:pt x="123" y="770"/>
                  </a:lnTo>
                  <a:lnTo>
                    <a:pt x="123" y="777"/>
                  </a:lnTo>
                  <a:lnTo>
                    <a:pt x="123" y="784"/>
                  </a:lnTo>
                  <a:lnTo>
                    <a:pt x="125" y="788"/>
                  </a:lnTo>
                  <a:lnTo>
                    <a:pt x="127" y="796"/>
                  </a:lnTo>
                  <a:lnTo>
                    <a:pt x="127" y="798"/>
                  </a:lnTo>
                  <a:lnTo>
                    <a:pt x="127" y="800"/>
                  </a:lnTo>
                  <a:lnTo>
                    <a:pt x="130" y="803"/>
                  </a:lnTo>
                  <a:lnTo>
                    <a:pt x="130" y="805"/>
                  </a:lnTo>
                  <a:lnTo>
                    <a:pt x="127" y="810"/>
                  </a:lnTo>
                  <a:lnTo>
                    <a:pt x="127" y="812"/>
                  </a:lnTo>
                  <a:lnTo>
                    <a:pt x="125" y="814"/>
                  </a:lnTo>
                  <a:lnTo>
                    <a:pt x="125" y="819"/>
                  </a:lnTo>
                  <a:lnTo>
                    <a:pt x="125" y="822"/>
                  </a:lnTo>
                  <a:lnTo>
                    <a:pt x="127" y="824"/>
                  </a:lnTo>
                  <a:lnTo>
                    <a:pt x="127" y="826"/>
                  </a:lnTo>
                  <a:lnTo>
                    <a:pt x="127" y="829"/>
                  </a:lnTo>
                  <a:lnTo>
                    <a:pt x="130" y="831"/>
                  </a:lnTo>
                  <a:lnTo>
                    <a:pt x="130" y="836"/>
                  </a:lnTo>
                  <a:lnTo>
                    <a:pt x="127" y="838"/>
                  </a:lnTo>
                  <a:lnTo>
                    <a:pt x="127" y="843"/>
                  </a:lnTo>
                  <a:lnTo>
                    <a:pt x="127" y="843"/>
                  </a:lnTo>
                  <a:lnTo>
                    <a:pt x="127" y="843"/>
                  </a:lnTo>
                  <a:lnTo>
                    <a:pt x="127" y="845"/>
                  </a:lnTo>
                  <a:lnTo>
                    <a:pt x="127" y="845"/>
                  </a:lnTo>
                  <a:lnTo>
                    <a:pt x="130" y="848"/>
                  </a:lnTo>
                  <a:lnTo>
                    <a:pt x="130" y="848"/>
                  </a:lnTo>
                  <a:lnTo>
                    <a:pt x="130" y="850"/>
                  </a:lnTo>
                  <a:lnTo>
                    <a:pt x="130" y="850"/>
                  </a:lnTo>
                  <a:lnTo>
                    <a:pt x="132" y="855"/>
                  </a:lnTo>
                  <a:lnTo>
                    <a:pt x="134" y="859"/>
                  </a:lnTo>
                  <a:lnTo>
                    <a:pt x="139" y="862"/>
                  </a:lnTo>
                  <a:lnTo>
                    <a:pt x="144" y="862"/>
                  </a:lnTo>
                  <a:lnTo>
                    <a:pt x="146" y="862"/>
                  </a:lnTo>
                  <a:lnTo>
                    <a:pt x="149" y="862"/>
                  </a:lnTo>
                  <a:lnTo>
                    <a:pt x="151" y="862"/>
                  </a:lnTo>
                  <a:lnTo>
                    <a:pt x="151" y="859"/>
                  </a:lnTo>
                  <a:lnTo>
                    <a:pt x="151" y="857"/>
                  </a:lnTo>
                  <a:lnTo>
                    <a:pt x="151" y="855"/>
                  </a:lnTo>
                  <a:lnTo>
                    <a:pt x="151" y="852"/>
                  </a:lnTo>
                  <a:lnTo>
                    <a:pt x="151" y="850"/>
                  </a:lnTo>
                  <a:lnTo>
                    <a:pt x="163" y="852"/>
                  </a:lnTo>
                  <a:lnTo>
                    <a:pt x="172" y="852"/>
                  </a:lnTo>
                  <a:lnTo>
                    <a:pt x="184" y="852"/>
                  </a:lnTo>
                  <a:lnTo>
                    <a:pt x="196" y="852"/>
                  </a:lnTo>
                  <a:lnTo>
                    <a:pt x="196" y="850"/>
                  </a:lnTo>
                  <a:lnTo>
                    <a:pt x="198" y="848"/>
                  </a:lnTo>
                  <a:lnTo>
                    <a:pt x="198" y="845"/>
                  </a:lnTo>
                  <a:lnTo>
                    <a:pt x="198" y="843"/>
                  </a:lnTo>
                  <a:lnTo>
                    <a:pt x="196" y="841"/>
                  </a:lnTo>
                  <a:lnTo>
                    <a:pt x="194" y="836"/>
                  </a:lnTo>
                  <a:lnTo>
                    <a:pt x="189" y="833"/>
                  </a:lnTo>
                  <a:lnTo>
                    <a:pt x="184" y="831"/>
                  </a:lnTo>
                  <a:lnTo>
                    <a:pt x="189" y="829"/>
                  </a:lnTo>
                  <a:lnTo>
                    <a:pt x="194" y="824"/>
                  </a:lnTo>
                  <a:lnTo>
                    <a:pt x="198" y="822"/>
                  </a:lnTo>
                  <a:lnTo>
                    <a:pt x="203" y="822"/>
                  </a:lnTo>
                  <a:lnTo>
                    <a:pt x="208" y="824"/>
                  </a:lnTo>
                  <a:lnTo>
                    <a:pt x="213" y="826"/>
                  </a:lnTo>
                  <a:lnTo>
                    <a:pt x="217" y="829"/>
                  </a:lnTo>
                  <a:lnTo>
                    <a:pt x="222" y="829"/>
                  </a:lnTo>
                  <a:lnTo>
                    <a:pt x="220" y="822"/>
                  </a:lnTo>
                  <a:lnTo>
                    <a:pt x="217" y="814"/>
                  </a:lnTo>
                  <a:lnTo>
                    <a:pt x="217" y="807"/>
                  </a:lnTo>
                  <a:lnTo>
                    <a:pt x="215" y="800"/>
                  </a:lnTo>
                  <a:lnTo>
                    <a:pt x="215" y="798"/>
                  </a:lnTo>
                  <a:lnTo>
                    <a:pt x="215" y="796"/>
                  </a:lnTo>
                  <a:lnTo>
                    <a:pt x="217" y="796"/>
                  </a:lnTo>
                  <a:lnTo>
                    <a:pt x="217" y="793"/>
                  </a:lnTo>
                  <a:lnTo>
                    <a:pt x="220" y="788"/>
                  </a:lnTo>
                  <a:lnTo>
                    <a:pt x="222" y="784"/>
                  </a:lnTo>
                  <a:lnTo>
                    <a:pt x="222" y="779"/>
                  </a:lnTo>
                  <a:lnTo>
                    <a:pt x="224" y="774"/>
                  </a:lnTo>
                  <a:lnTo>
                    <a:pt x="227" y="772"/>
                  </a:lnTo>
                  <a:lnTo>
                    <a:pt x="229" y="767"/>
                  </a:lnTo>
                  <a:lnTo>
                    <a:pt x="231" y="765"/>
                  </a:lnTo>
                  <a:lnTo>
                    <a:pt x="234" y="760"/>
                  </a:lnTo>
                  <a:lnTo>
                    <a:pt x="234" y="760"/>
                  </a:lnTo>
                  <a:lnTo>
                    <a:pt x="236" y="760"/>
                  </a:lnTo>
                  <a:lnTo>
                    <a:pt x="239" y="760"/>
                  </a:lnTo>
                  <a:lnTo>
                    <a:pt x="241" y="760"/>
                  </a:lnTo>
                  <a:lnTo>
                    <a:pt x="246" y="760"/>
                  </a:lnTo>
                  <a:lnTo>
                    <a:pt x="250" y="760"/>
                  </a:lnTo>
                  <a:lnTo>
                    <a:pt x="255" y="758"/>
                  </a:lnTo>
                  <a:lnTo>
                    <a:pt x="260" y="758"/>
                  </a:lnTo>
                  <a:lnTo>
                    <a:pt x="265" y="758"/>
                  </a:lnTo>
                  <a:lnTo>
                    <a:pt x="269" y="758"/>
                  </a:lnTo>
                  <a:lnTo>
                    <a:pt x="274" y="755"/>
                  </a:lnTo>
                  <a:lnTo>
                    <a:pt x="276" y="753"/>
                  </a:lnTo>
                  <a:lnTo>
                    <a:pt x="281" y="748"/>
                  </a:lnTo>
                  <a:lnTo>
                    <a:pt x="283" y="743"/>
                  </a:lnTo>
                  <a:lnTo>
                    <a:pt x="288" y="739"/>
                  </a:lnTo>
                  <a:lnTo>
                    <a:pt x="291" y="734"/>
                  </a:lnTo>
                  <a:lnTo>
                    <a:pt x="293" y="732"/>
                  </a:lnTo>
                  <a:lnTo>
                    <a:pt x="295" y="734"/>
                  </a:lnTo>
                  <a:lnTo>
                    <a:pt x="298" y="734"/>
                  </a:lnTo>
                  <a:lnTo>
                    <a:pt x="300" y="734"/>
                  </a:lnTo>
                  <a:lnTo>
                    <a:pt x="300" y="732"/>
                  </a:lnTo>
                  <a:lnTo>
                    <a:pt x="300" y="729"/>
                  </a:lnTo>
                  <a:lnTo>
                    <a:pt x="298" y="727"/>
                  </a:lnTo>
                  <a:lnTo>
                    <a:pt x="298" y="725"/>
                  </a:lnTo>
                  <a:lnTo>
                    <a:pt x="298" y="722"/>
                  </a:lnTo>
                  <a:lnTo>
                    <a:pt x="295" y="717"/>
                  </a:lnTo>
                  <a:lnTo>
                    <a:pt x="293" y="715"/>
                  </a:lnTo>
                  <a:lnTo>
                    <a:pt x="288" y="713"/>
                  </a:lnTo>
                  <a:lnTo>
                    <a:pt x="286" y="710"/>
                  </a:lnTo>
                  <a:lnTo>
                    <a:pt x="283" y="708"/>
                  </a:lnTo>
                  <a:lnTo>
                    <a:pt x="281" y="706"/>
                  </a:lnTo>
                  <a:lnTo>
                    <a:pt x="279" y="703"/>
                  </a:lnTo>
                  <a:lnTo>
                    <a:pt x="276" y="703"/>
                  </a:lnTo>
                  <a:lnTo>
                    <a:pt x="276" y="703"/>
                  </a:lnTo>
                  <a:lnTo>
                    <a:pt x="276" y="701"/>
                  </a:lnTo>
                  <a:lnTo>
                    <a:pt x="274" y="701"/>
                  </a:lnTo>
                  <a:lnTo>
                    <a:pt x="272" y="696"/>
                  </a:lnTo>
                  <a:lnTo>
                    <a:pt x="272" y="687"/>
                  </a:lnTo>
                  <a:lnTo>
                    <a:pt x="272" y="680"/>
                  </a:lnTo>
                  <a:lnTo>
                    <a:pt x="272" y="672"/>
                  </a:lnTo>
                  <a:lnTo>
                    <a:pt x="274" y="668"/>
                  </a:lnTo>
                  <a:lnTo>
                    <a:pt x="274" y="663"/>
                  </a:lnTo>
                  <a:lnTo>
                    <a:pt x="276" y="658"/>
                  </a:lnTo>
                  <a:lnTo>
                    <a:pt x="276" y="654"/>
                  </a:lnTo>
                  <a:lnTo>
                    <a:pt x="279" y="649"/>
                  </a:lnTo>
                  <a:lnTo>
                    <a:pt x="279" y="646"/>
                  </a:lnTo>
                  <a:lnTo>
                    <a:pt x="279" y="642"/>
                  </a:lnTo>
                  <a:lnTo>
                    <a:pt x="276" y="639"/>
                  </a:lnTo>
                  <a:lnTo>
                    <a:pt x="276" y="637"/>
                  </a:lnTo>
                  <a:lnTo>
                    <a:pt x="276" y="635"/>
                  </a:lnTo>
                  <a:lnTo>
                    <a:pt x="276" y="632"/>
                  </a:lnTo>
                  <a:lnTo>
                    <a:pt x="274" y="630"/>
                  </a:lnTo>
                  <a:lnTo>
                    <a:pt x="274" y="627"/>
                  </a:lnTo>
                  <a:lnTo>
                    <a:pt x="274" y="627"/>
                  </a:lnTo>
                  <a:lnTo>
                    <a:pt x="274" y="627"/>
                  </a:lnTo>
                  <a:lnTo>
                    <a:pt x="274" y="627"/>
                  </a:lnTo>
                  <a:lnTo>
                    <a:pt x="274" y="625"/>
                  </a:lnTo>
                  <a:lnTo>
                    <a:pt x="274" y="623"/>
                  </a:lnTo>
                  <a:lnTo>
                    <a:pt x="274" y="620"/>
                  </a:lnTo>
                  <a:lnTo>
                    <a:pt x="274" y="618"/>
                  </a:lnTo>
                  <a:lnTo>
                    <a:pt x="269" y="620"/>
                  </a:lnTo>
                  <a:lnTo>
                    <a:pt x="265" y="623"/>
                  </a:lnTo>
                  <a:lnTo>
                    <a:pt x="255" y="625"/>
                  </a:lnTo>
                  <a:lnTo>
                    <a:pt x="253" y="620"/>
                  </a:lnTo>
                  <a:lnTo>
                    <a:pt x="253" y="616"/>
                  </a:lnTo>
                  <a:lnTo>
                    <a:pt x="250" y="611"/>
                  </a:lnTo>
                  <a:lnTo>
                    <a:pt x="250" y="609"/>
                  </a:lnTo>
                  <a:lnTo>
                    <a:pt x="253" y="604"/>
                  </a:lnTo>
                  <a:lnTo>
                    <a:pt x="257" y="601"/>
                  </a:lnTo>
                  <a:lnTo>
                    <a:pt x="260" y="599"/>
                  </a:lnTo>
                  <a:lnTo>
                    <a:pt x="262" y="597"/>
                  </a:lnTo>
                  <a:lnTo>
                    <a:pt x="265" y="594"/>
                  </a:lnTo>
                  <a:lnTo>
                    <a:pt x="269" y="592"/>
                  </a:lnTo>
                  <a:lnTo>
                    <a:pt x="272" y="592"/>
                  </a:lnTo>
                  <a:lnTo>
                    <a:pt x="276" y="592"/>
                  </a:lnTo>
                  <a:lnTo>
                    <a:pt x="276" y="592"/>
                  </a:lnTo>
                  <a:lnTo>
                    <a:pt x="279" y="592"/>
                  </a:lnTo>
                  <a:lnTo>
                    <a:pt x="281" y="594"/>
                  </a:lnTo>
                  <a:lnTo>
                    <a:pt x="281" y="594"/>
                  </a:lnTo>
                  <a:lnTo>
                    <a:pt x="283" y="594"/>
                  </a:lnTo>
                  <a:lnTo>
                    <a:pt x="283" y="592"/>
                  </a:lnTo>
                  <a:lnTo>
                    <a:pt x="286" y="592"/>
                  </a:lnTo>
                  <a:lnTo>
                    <a:pt x="286" y="590"/>
                  </a:lnTo>
                  <a:lnTo>
                    <a:pt x="288" y="590"/>
                  </a:lnTo>
                  <a:lnTo>
                    <a:pt x="291" y="590"/>
                  </a:lnTo>
                  <a:lnTo>
                    <a:pt x="291" y="587"/>
                  </a:lnTo>
                  <a:lnTo>
                    <a:pt x="291" y="585"/>
                  </a:lnTo>
                  <a:lnTo>
                    <a:pt x="291" y="583"/>
                  </a:lnTo>
                  <a:lnTo>
                    <a:pt x="291" y="580"/>
                  </a:lnTo>
                  <a:lnTo>
                    <a:pt x="293" y="578"/>
                  </a:lnTo>
                  <a:lnTo>
                    <a:pt x="295" y="575"/>
                  </a:lnTo>
                  <a:lnTo>
                    <a:pt x="295" y="575"/>
                  </a:lnTo>
                  <a:lnTo>
                    <a:pt x="298" y="575"/>
                  </a:lnTo>
                  <a:lnTo>
                    <a:pt x="298" y="575"/>
                  </a:lnTo>
                  <a:lnTo>
                    <a:pt x="300" y="575"/>
                  </a:lnTo>
                  <a:lnTo>
                    <a:pt x="300" y="573"/>
                  </a:lnTo>
                  <a:lnTo>
                    <a:pt x="302" y="573"/>
                  </a:lnTo>
                  <a:lnTo>
                    <a:pt x="302" y="571"/>
                  </a:lnTo>
                  <a:lnTo>
                    <a:pt x="302" y="571"/>
                  </a:lnTo>
                  <a:lnTo>
                    <a:pt x="305" y="568"/>
                  </a:lnTo>
                  <a:lnTo>
                    <a:pt x="307" y="568"/>
                  </a:lnTo>
                  <a:lnTo>
                    <a:pt x="312" y="568"/>
                  </a:lnTo>
                  <a:lnTo>
                    <a:pt x="314" y="568"/>
                  </a:lnTo>
                  <a:lnTo>
                    <a:pt x="317" y="568"/>
                  </a:lnTo>
                  <a:lnTo>
                    <a:pt x="319" y="566"/>
                  </a:lnTo>
                  <a:lnTo>
                    <a:pt x="321" y="566"/>
                  </a:lnTo>
                  <a:lnTo>
                    <a:pt x="321" y="564"/>
                  </a:lnTo>
                  <a:lnTo>
                    <a:pt x="324" y="561"/>
                  </a:lnTo>
                  <a:lnTo>
                    <a:pt x="326" y="559"/>
                  </a:lnTo>
                  <a:lnTo>
                    <a:pt x="328" y="561"/>
                  </a:lnTo>
                  <a:lnTo>
                    <a:pt x="331" y="564"/>
                  </a:lnTo>
                  <a:lnTo>
                    <a:pt x="335" y="566"/>
                  </a:lnTo>
                  <a:lnTo>
                    <a:pt x="340" y="566"/>
                  </a:lnTo>
                  <a:lnTo>
                    <a:pt x="345" y="568"/>
                  </a:lnTo>
                  <a:lnTo>
                    <a:pt x="347" y="568"/>
                  </a:lnTo>
                  <a:lnTo>
                    <a:pt x="347" y="568"/>
                  </a:lnTo>
                  <a:lnTo>
                    <a:pt x="347" y="566"/>
                  </a:lnTo>
                  <a:lnTo>
                    <a:pt x="347" y="564"/>
                  </a:lnTo>
                  <a:lnTo>
                    <a:pt x="347" y="564"/>
                  </a:lnTo>
                  <a:lnTo>
                    <a:pt x="345" y="559"/>
                  </a:lnTo>
                  <a:lnTo>
                    <a:pt x="343" y="554"/>
                  </a:lnTo>
                  <a:lnTo>
                    <a:pt x="343" y="549"/>
                  </a:lnTo>
                  <a:lnTo>
                    <a:pt x="345" y="547"/>
                  </a:lnTo>
                  <a:lnTo>
                    <a:pt x="347" y="545"/>
                  </a:lnTo>
                  <a:lnTo>
                    <a:pt x="350" y="542"/>
                  </a:lnTo>
                  <a:lnTo>
                    <a:pt x="352" y="540"/>
                  </a:lnTo>
                  <a:lnTo>
                    <a:pt x="352" y="538"/>
                  </a:lnTo>
                  <a:lnTo>
                    <a:pt x="352" y="535"/>
                  </a:lnTo>
                  <a:lnTo>
                    <a:pt x="350" y="533"/>
                  </a:lnTo>
                  <a:lnTo>
                    <a:pt x="347" y="530"/>
                  </a:lnTo>
                  <a:lnTo>
                    <a:pt x="345" y="528"/>
                  </a:lnTo>
                  <a:lnTo>
                    <a:pt x="345" y="526"/>
                  </a:lnTo>
                  <a:lnTo>
                    <a:pt x="345" y="526"/>
                  </a:lnTo>
                  <a:lnTo>
                    <a:pt x="350" y="523"/>
                  </a:lnTo>
                  <a:lnTo>
                    <a:pt x="352" y="526"/>
                  </a:lnTo>
                  <a:lnTo>
                    <a:pt x="350" y="521"/>
                  </a:lnTo>
                  <a:lnTo>
                    <a:pt x="350" y="519"/>
                  </a:lnTo>
                  <a:lnTo>
                    <a:pt x="352" y="519"/>
                  </a:lnTo>
                  <a:lnTo>
                    <a:pt x="354" y="519"/>
                  </a:lnTo>
                  <a:lnTo>
                    <a:pt x="357" y="519"/>
                  </a:lnTo>
                  <a:lnTo>
                    <a:pt x="359" y="516"/>
                  </a:lnTo>
                  <a:lnTo>
                    <a:pt x="362" y="514"/>
                  </a:lnTo>
                  <a:lnTo>
                    <a:pt x="364" y="512"/>
                  </a:lnTo>
                  <a:lnTo>
                    <a:pt x="366" y="509"/>
                  </a:lnTo>
                  <a:lnTo>
                    <a:pt x="369" y="504"/>
                  </a:lnTo>
                  <a:lnTo>
                    <a:pt x="371" y="504"/>
                  </a:lnTo>
                  <a:lnTo>
                    <a:pt x="373" y="509"/>
                  </a:lnTo>
                  <a:lnTo>
                    <a:pt x="376" y="512"/>
                  </a:lnTo>
                  <a:lnTo>
                    <a:pt x="380" y="514"/>
                  </a:lnTo>
                  <a:lnTo>
                    <a:pt x="383" y="514"/>
                  </a:lnTo>
                  <a:lnTo>
                    <a:pt x="388" y="514"/>
                  </a:lnTo>
                  <a:lnTo>
                    <a:pt x="392" y="512"/>
                  </a:lnTo>
                  <a:lnTo>
                    <a:pt x="395" y="512"/>
                  </a:lnTo>
                  <a:lnTo>
                    <a:pt x="399" y="509"/>
                  </a:lnTo>
                  <a:lnTo>
                    <a:pt x="402" y="507"/>
                  </a:lnTo>
                  <a:lnTo>
                    <a:pt x="411" y="497"/>
                  </a:lnTo>
                  <a:lnTo>
                    <a:pt x="421" y="490"/>
                  </a:lnTo>
                  <a:lnTo>
                    <a:pt x="430" y="483"/>
                  </a:lnTo>
                  <a:lnTo>
                    <a:pt x="440" y="476"/>
                  </a:lnTo>
                  <a:lnTo>
                    <a:pt x="444" y="469"/>
                  </a:lnTo>
                  <a:lnTo>
                    <a:pt x="451" y="464"/>
                  </a:lnTo>
                  <a:lnTo>
                    <a:pt x="456" y="459"/>
                  </a:lnTo>
                  <a:lnTo>
                    <a:pt x="463" y="455"/>
                  </a:lnTo>
                  <a:lnTo>
                    <a:pt x="466" y="452"/>
                  </a:lnTo>
                  <a:lnTo>
                    <a:pt x="468" y="450"/>
                  </a:lnTo>
                  <a:lnTo>
                    <a:pt x="470" y="448"/>
                  </a:lnTo>
                  <a:lnTo>
                    <a:pt x="470" y="445"/>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0" name="Freeform 23"/>
            <p:cNvSpPr>
              <a:spLocks/>
            </p:cNvSpPr>
            <p:nvPr/>
          </p:nvSpPr>
          <p:spPr bwMode="auto">
            <a:xfrm>
              <a:off x="5243513" y="3775076"/>
              <a:ext cx="1127125" cy="1096963"/>
            </a:xfrm>
            <a:custGeom>
              <a:avLst/>
              <a:gdLst>
                <a:gd name="T0" fmla="*/ 688 w 710"/>
                <a:gd name="T1" fmla="*/ 151 h 691"/>
                <a:gd name="T2" fmla="*/ 653 w 710"/>
                <a:gd name="T3" fmla="*/ 140 h 691"/>
                <a:gd name="T4" fmla="*/ 603 w 710"/>
                <a:gd name="T5" fmla="*/ 187 h 691"/>
                <a:gd name="T6" fmla="*/ 516 w 710"/>
                <a:gd name="T7" fmla="*/ 182 h 691"/>
                <a:gd name="T8" fmla="*/ 513 w 710"/>
                <a:gd name="T9" fmla="*/ 218 h 691"/>
                <a:gd name="T10" fmla="*/ 502 w 710"/>
                <a:gd name="T11" fmla="*/ 258 h 691"/>
                <a:gd name="T12" fmla="*/ 461 w 710"/>
                <a:gd name="T13" fmla="*/ 272 h 691"/>
                <a:gd name="T14" fmla="*/ 426 w 710"/>
                <a:gd name="T15" fmla="*/ 310 h 691"/>
                <a:gd name="T16" fmla="*/ 374 w 710"/>
                <a:gd name="T17" fmla="*/ 289 h 691"/>
                <a:gd name="T18" fmla="*/ 331 w 710"/>
                <a:gd name="T19" fmla="*/ 279 h 691"/>
                <a:gd name="T20" fmla="*/ 348 w 710"/>
                <a:gd name="T21" fmla="*/ 234 h 691"/>
                <a:gd name="T22" fmla="*/ 381 w 710"/>
                <a:gd name="T23" fmla="*/ 163 h 691"/>
                <a:gd name="T24" fmla="*/ 428 w 710"/>
                <a:gd name="T25" fmla="*/ 144 h 691"/>
                <a:gd name="T26" fmla="*/ 440 w 710"/>
                <a:gd name="T27" fmla="*/ 109 h 691"/>
                <a:gd name="T28" fmla="*/ 438 w 710"/>
                <a:gd name="T29" fmla="*/ 78 h 691"/>
                <a:gd name="T30" fmla="*/ 395 w 710"/>
                <a:gd name="T31" fmla="*/ 47 h 691"/>
                <a:gd name="T32" fmla="*/ 397 w 710"/>
                <a:gd name="T33" fmla="*/ 73 h 691"/>
                <a:gd name="T34" fmla="*/ 371 w 710"/>
                <a:gd name="T35" fmla="*/ 116 h 691"/>
                <a:gd name="T36" fmla="*/ 343 w 710"/>
                <a:gd name="T37" fmla="*/ 90 h 691"/>
                <a:gd name="T38" fmla="*/ 348 w 710"/>
                <a:gd name="T39" fmla="*/ 43 h 691"/>
                <a:gd name="T40" fmla="*/ 322 w 710"/>
                <a:gd name="T41" fmla="*/ 76 h 691"/>
                <a:gd name="T42" fmla="*/ 308 w 710"/>
                <a:gd name="T43" fmla="*/ 76 h 691"/>
                <a:gd name="T44" fmla="*/ 317 w 710"/>
                <a:gd name="T45" fmla="*/ 33 h 691"/>
                <a:gd name="T46" fmla="*/ 293 w 710"/>
                <a:gd name="T47" fmla="*/ 43 h 691"/>
                <a:gd name="T48" fmla="*/ 251 w 710"/>
                <a:gd name="T49" fmla="*/ 83 h 691"/>
                <a:gd name="T50" fmla="*/ 263 w 710"/>
                <a:gd name="T51" fmla="*/ 168 h 691"/>
                <a:gd name="T52" fmla="*/ 286 w 710"/>
                <a:gd name="T53" fmla="*/ 248 h 691"/>
                <a:gd name="T54" fmla="*/ 251 w 710"/>
                <a:gd name="T55" fmla="*/ 301 h 691"/>
                <a:gd name="T56" fmla="*/ 244 w 710"/>
                <a:gd name="T57" fmla="*/ 343 h 691"/>
                <a:gd name="T58" fmla="*/ 215 w 710"/>
                <a:gd name="T59" fmla="*/ 357 h 691"/>
                <a:gd name="T60" fmla="*/ 168 w 710"/>
                <a:gd name="T61" fmla="*/ 324 h 691"/>
                <a:gd name="T62" fmla="*/ 114 w 710"/>
                <a:gd name="T63" fmla="*/ 336 h 691"/>
                <a:gd name="T64" fmla="*/ 69 w 710"/>
                <a:gd name="T65" fmla="*/ 379 h 691"/>
                <a:gd name="T66" fmla="*/ 3 w 710"/>
                <a:gd name="T67" fmla="*/ 426 h 691"/>
                <a:gd name="T68" fmla="*/ 29 w 710"/>
                <a:gd name="T69" fmla="*/ 497 h 691"/>
                <a:gd name="T70" fmla="*/ 104 w 710"/>
                <a:gd name="T71" fmla="*/ 592 h 691"/>
                <a:gd name="T72" fmla="*/ 144 w 710"/>
                <a:gd name="T73" fmla="*/ 632 h 691"/>
                <a:gd name="T74" fmla="*/ 170 w 710"/>
                <a:gd name="T75" fmla="*/ 646 h 691"/>
                <a:gd name="T76" fmla="*/ 206 w 710"/>
                <a:gd name="T77" fmla="*/ 641 h 691"/>
                <a:gd name="T78" fmla="*/ 230 w 710"/>
                <a:gd name="T79" fmla="*/ 632 h 691"/>
                <a:gd name="T80" fmla="*/ 263 w 710"/>
                <a:gd name="T81" fmla="*/ 603 h 691"/>
                <a:gd name="T82" fmla="*/ 289 w 710"/>
                <a:gd name="T83" fmla="*/ 599 h 691"/>
                <a:gd name="T84" fmla="*/ 343 w 710"/>
                <a:gd name="T85" fmla="*/ 596 h 691"/>
                <a:gd name="T86" fmla="*/ 374 w 710"/>
                <a:gd name="T87" fmla="*/ 627 h 691"/>
                <a:gd name="T88" fmla="*/ 379 w 710"/>
                <a:gd name="T89" fmla="*/ 689 h 691"/>
                <a:gd name="T90" fmla="*/ 419 w 710"/>
                <a:gd name="T91" fmla="*/ 679 h 691"/>
                <a:gd name="T92" fmla="*/ 459 w 710"/>
                <a:gd name="T93" fmla="*/ 672 h 691"/>
                <a:gd name="T94" fmla="*/ 497 w 710"/>
                <a:gd name="T95" fmla="*/ 637 h 691"/>
                <a:gd name="T96" fmla="*/ 528 w 710"/>
                <a:gd name="T97" fmla="*/ 625 h 691"/>
                <a:gd name="T98" fmla="*/ 525 w 710"/>
                <a:gd name="T99" fmla="*/ 596 h 691"/>
                <a:gd name="T100" fmla="*/ 499 w 710"/>
                <a:gd name="T101" fmla="*/ 568 h 691"/>
                <a:gd name="T102" fmla="*/ 504 w 710"/>
                <a:gd name="T103" fmla="*/ 532 h 691"/>
                <a:gd name="T104" fmla="*/ 494 w 710"/>
                <a:gd name="T105" fmla="*/ 511 h 691"/>
                <a:gd name="T106" fmla="*/ 457 w 710"/>
                <a:gd name="T107" fmla="*/ 509 h 691"/>
                <a:gd name="T108" fmla="*/ 461 w 710"/>
                <a:gd name="T109" fmla="*/ 478 h 691"/>
                <a:gd name="T110" fmla="*/ 520 w 710"/>
                <a:gd name="T111" fmla="*/ 461 h 691"/>
                <a:gd name="T112" fmla="*/ 596 w 710"/>
                <a:gd name="T113" fmla="*/ 440 h 691"/>
                <a:gd name="T114" fmla="*/ 617 w 710"/>
                <a:gd name="T115" fmla="*/ 376 h 691"/>
                <a:gd name="T116" fmla="*/ 648 w 710"/>
                <a:gd name="T117" fmla="*/ 305 h 691"/>
                <a:gd name="T118" fmla="*/ 679 w 710"/>
                <a:gd name="T119" fmla="*/ 282 h 691"/>
                <a:gd name="T120" fmla="*/ 700 w 710"/>
                <a:gd name="T121" fmla="*/ 213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0" h="691">
                  <a:moveTo>
                    <a:pt x="703" y="194"/>
                  </a:moveTo>
                  <a:lnTo>
                    <a:pt x="700" y="189"/>
                  </a:lnTo>
                  <a:lnTo>
                    <a:pt x="698" y="185"/>
                  </a:lnTo>
                  <a:lnTo>
                    <a:pt x="700" y="182"/>
                  </a:lnTo>
                  <a:lnTo>
                    <a:pt x="703" y="177"/>
                  </a:lnTo>
                  <a:lnTo>
                    <a:pt x="707" y="173"/>
                  </a:lnTo>
                  <a:lnTo>
                    <a:pt x="710" y="170"/>
                  </a:lnTo>
                  <a:lnTo>
                    <a:pt x="710" y="166"/>
                  </a:lnTo>
                  <a:lnTo>
                    <a:pt x="707" y="163"/>
                  </a:lnTo>
                  <a:lnTo>
                    <a:pt x="707" y="163"/>
                  </a:lnTo>
                  <a:lnTo>
                    <a:pt x="703" y="163"/>
                  </a:lnTo>
                  <a:lnTo>
                    <a:pt x="700" y="163"/>
                  </a:lnTo>
                  <a:lnTo>
                    <a:pt x="698" y="161"/>
                  </a:lnTo>
                  <a:lnTo>
                    <a:pt x="695" y="156"/>
                  </a:lnTo>
                  <a:lnTo>
                    <a:pt x="693" y="154"/>
                  </a:lnTo>
                  <a:lnTo>
                    <a:pt x="691" y="151"/>
                  </a:lnTo>
                  <a:lnTo>
                    <a:pt x="688" y="151"/>
                  </a:lnTo>
                  <a:lnTo>
                    <a:pt x="686" y="149"/>
                  </a:lnTo>
                  <a:lnTo>
                    <a:pt x="684" y="147"/>
                  </a:lnTo>
                  <a:lnTo>
                    <a:pt x="679" y="147"/>
                  </a:lnTo>
                  <a:lnTo>
                    <a:pt x="677" y="149"/>
                  </a:lnTo>
                  <a:lnTo>
                    <a:pt x="674" y="149"/>
                  </a:lnTo>
                  <a:lnTo>
                    <a:pt x="672" y="149"/>
                  </a:lnTo>
                  <a:lnTo>
                    <a:pt x="667" y="147"/>
                  </a:lnTo>
                  <a:lnTo>
                    <a:pt x="665" y="144"/>
                  </a:lnTo>
                  <a:lnTo>
                    <a:pt x="660" y="142"/>
                  </a:lnTo>
                  <a:lnTo>
                    <a:pt x="658" y="140"/>
                  </a:lnTo>
                  <a:lnTo>
                    <a:pt x="655" y="140"/>
                  </a:lnTo>
                  <a:lnTo>
                    <a:pt x="655" y="137"/>
                  </a:lnTo>
                  <a:lnTo>
                    <a:pt x="655" y="137"/>
                  </a:lnTo>
                  <a:lnTo>
                    <a:pt x="655" y="137"/>
                  </a:lnTo>
                  <a:lnTo>
                    <a:pt x="653" y="137"/>
                  </a:lnTo>
                  <a:lnTo>
                    <a:pt x="653" y="140"/>
                  </a:lnTo>
                  <a:lnTo>
                    <a:pt x="653" y="140"/>
                  </a:lnTo>
                  <a:lnTo>
                    <a:pt x="653" y="140"/>
                  </a:lnTo>
                  <a:lnTo>
                    <a:pt x="648" y="144"/>
                  </a:lnTo>
                  <a:lnTo>
                    <a:pt x="646" y="149"/>
                  </a:lnTo>
                  <a:lnTo>
                    <a:pt x="643" y="151"/>
                  </a:lnTo>
                  <a:lnTo>
                    <a:pt x="636" y="154"/>
                  </a:lnTo>
                  <a:lnTo>
                    <a:pt x="634" y="156"/>
                  </a:lnTo>
                  <a:lnTo>
                    <a:pt x="632" y="159"/>
                  </a:lnTo>
                  <a:lnTo>
                    <a:pt x="629" y="161"/>
                  </a:lnTo>
                  <a:lnTo>
                    <a:pt x="625" y="163"/>
                  </a:lnTo>
                  <a:lnTo>
                    <a:pt x="620" y="166"/>
                  </a:lnTo>
                  <a:lnTo>
                    <a:pt x="617" y="170"/>
                  </a:lnTo>
                  <a:lnTo>
                    <a:pt x="617" y="175"/>
                  </a:lnTo>
                  <a:lnTo>
                    <a:pt x="617" y="180"/>
                  </a:lnTo>
                  <a:lnTo>
                    <a:pt x="615" y="182"/>
                  </a:lnTo>
                  <a:lnTo>
                    <a:pt x="610" y="185"/>
                  </a:lnTo>
                  <a:lnTo>
                    <a:pt x="608" y="187"/>
                  </a:lnTo>
                  <a:lnTo>
                    <a:pt x="603" y="187"/>
                  </a:lnTo>
                  <a:lnTo>
                    <a:pt x="598" y="192"/>
                  </a:lnTo>
                  <a:lnTo>
                    <a:pt x="596" y="194"/>
                  </a:lnTo>
                  <a:lnTo>
                    <a:pt x="594" y="196"/>
                  </a:lnTo>
                  <a:lnTo>
                    <a:pt x="589" y="199"/>
                  </a:lnTo>
                  <a:lnTo>
                    <a:pt x="584" y="201"/>
                  </a:lnTo>
                  <a:lnTo>
                    <a:pt x="580" y="201"/>
                  </a:lnTo>
                  <a:lnTo>
                    <a:pt x="575" y="201"/>
                  </a:lnTo>
                  <a:lnTo>
                    <a:pt x="570" y="199"/>
                  </a:lnTo>
                  <a:lnTo>
                    <a:pt x="565" y="199"/>
                  </a:lnTo>
                  <a:lnTo>
                    <a:pt x="558" y="199"/>
                  </a:lnTo>
                  <a:lnTo>
                    <a:pt x="554" y="196"/>
                  </a:lnTo>
                  <a:lnTo>
                    <a:pt x="549" y="196"/>
                  </a:lnTo>
                  <a:lnTo>
                    <a:pt x="539" y="194"/>
                  </a:lnTo>
                  <a:lnTo>
                    <a:pt x="535" y="192"/>
                  </a:lnTo>
                  <a:lnTo>
                    <a:pt x="528" y="187"/>
                  </a:lnTo>
                  <a:lnTo>
                    <a:pt x="520" y="182"/>
                  </a:lnTo>
                  <a:lnTo>
                    <a:pt x="516" y="182"/>
                  </a:lnTo>
                  <a:lnTo>
                    <a:pt x="509" y="182"/>
                  </a:lnTo>
                  <a:lnTo>
                    <a:pt x="504" y="185"/>
                  </a:lnTo>
                  <a:lnTo>
                    <a:pt x="499" y="187"/>
                  </a:lnTo>
                  <a:lnTo>
                    <a:pt x="499" y="189"/>
                  </a:lnTo>
                  <a:lnTo>
                    <a:pt x="497" y="192"/>
                  </a:lnTo>
                  <a:lnTo>
                    <a:pt x="497" y="194"/>
                  </a:lnTo>
                  <a:lnTo>
                    <a:pt x="497" y="194"/>
                  </a:lnTo>
                  <a:lnTo>
                    <a:pt x="497" y="199"/>
                  </a:lnTo>
                  <a:lnTo>
                    <a:pt x="494" y="203"/>
                  </a:lnTo>
                  <a:lnTo>
                    <a:pt x="494" y="208"/>
                  </a:lnTo>
                  <a:lnTo>
                    <a:pt x="497" y="213"/>
                  </a:lnTo>
                  <a:lnTo>
                    <a:pt x="499" y="213"/>
                  </a:lnTo>
                  <a:lnTo>
                    <a:pt x="502" y="215"/>
                  </a:lnTo>
                  <a:lnTo>
                    <a:pt x="504" y="215"/>
                  </a:lnTo>
                  <a:lnTo>
                    <a:pt x="506" y="218"/>
                  </a:lnTo>
                  <a:lnTo>
                    <a:pt x="511" y="218"/>
                  </a:lnTo>
                  <a:lnTo>
                    <a:pt x="513" y="218"/>
                  </a:lnTo>
                  <a:lnTo>
                    <a:pt x="516" y="218"/>
                  </a:lnTo>
                  <a:lnTo>
                    <a:pt x="518" y="220"/>
                  </a:lnTo>
                  <a:lnTo>
                    <a:pt x="520" y="225"/>
                  </a:lnTo>
                  <a:lnTo>
                    <a:pt x="518" y="234"/>
                  </a:lnTo>
                  <a:lnTo>
                    <a:pt x="513" y="244"/>
                  </a:lnTo>
                  <a:lnTo>
                    <a:pt x="511" y="248"/>
                  </a:lnTo>
                  <a:lnTo>
                    <a:pt x="511" y="248"/>
                  </a:lnTo>
                  <a:lnTo>
                    <a:pt x="511" y="251"/>
                  </a:lnTo>
                  <a:lnTo>
                    <a:pt x="511" y="251"/>
                  </a:lnTo>
                  <a:lnTo>
                    <a:pt x="511" y="251"/>
                  </a:lnTo>
                  <a:lnTo>
                    <a:pt x="509" y="253"/>
                  </a:lnTo>
                  <a:lnTo>
                    <a:pt x="506" y="253"/>
                  </a:lnTo>
                  <a:lnTo>
                    <a:pt x="506" y="253"/>
                  </a:lnTo>
                  <a:lnTo>
                    <a:pt x="504" y="256"/>
                  </a:lnTo>
                  <a:lnTo>
                    <a:pt x="502" y="256"/>
                  </a:lnTo>
                  <a:lnTo>
                    <a:pt x="502" y="258"/>
                  </a:lnTo>
                  <a:lnTo>
                    <a:pt x="502" y="258"/>
                  </a:lnTo>
                  <a:lnTo>
                    <a:pt x="499" y="258"/>
                  </a:lnTo>
                  <a:lnTo>
                    <a:pt x="497" y="260"/>
                  </a:lnTo>
                  <a:lnTo>
                    <a:pt x="497" y="265"/>
                  </a:lnTo>
                  <a:lnTo>
                    <a:pt x="497" y="267"/>
                  </a:lnTo>
                  <a:lnTo>
                    <a:pt x="494" y="270"/>
                  </a:lnTo>
                  <a:lnTo>
                    <a:pt x="490" y="270"/>
                  </a:lnTo>
                  <a:lnTo>
                    <a:pt x="490" y="267"/>
                  </a:lnTo>
                  <a:lnTo>
                    <a:pt x="492" y="265"/>
                  </a:lnTo>
                  <a:lnTo>
                    <a:pt x="492" y="263"/>
                  </a:lnTo>
                  <a:lnTo>
                    <a:pt x="490" y="260"/>
                  </a:lnTo>
                  <a:lnTo>
                    <a:pt x="487" y="260"/>
                  </a:lnTo>
                  <a:lnTo>
                    <a:pt x="483" y="263"/>
                  </a:lnTo>
                  <a:lnTo>
                    <a:pt x="480" y="265"/>
                  </a:lnTo>
                  <a:lnTo>
                    <a:pt x="478" y="270"/>
                  </a:lnTo>
                  <a:lnTo>
                    <a:pt x="473" y="272"/>
                  </a:lnTo>
                  <a:lnTo>
                    <a:pt x="466" y="272"/>
                  </a:lnTo>
                  <a:lnTo>
                    <a:pt x="461" y="272"/>
                  </a:lnTo>
                  <a:lnTo>
                    <a:pt x="459" y="272"/>
                  </a:lnTo>
                  <a:lnTo>
                    <a:pt x="454" y="270"/>
                  </a:lnTo>
                  <a:lnTo>
                    <a:pt x="450" y="270"/>
                  </a:lnTo>
                  <a:lnTo>
                    <a:pt x="450" y="274"/>
                  </a:lnTo>
                  <a:lnTo>
                    <a:pt x="450" y="277"/>
                  </a:lnTo>
                  <a:lnTo>
                    <a:pt x="450" y="282"/>
                  </a:lnTo>
                  <a:lnTo>
                    <a:pt x="450" y="284"/>
                  </a:lnTo>
                  <a:lnTo>
                    <a:pt x="450" y="286"/>
                  </a:lnTo>
                  <a:lnTo>
                    <a:pt x="450" y="293"/>
                  </a:lnTo>
                  <a:lnTo>
                    <a:pt x="450" y="301"/>
                  </a:lnTo>
                  <a:lnTo>
                    <a:pt x="450" y="310"/>
                  </a:lnTo>
                  <a:lnTo>
                    <a:pt x="447" y="315"/>
                  </a:lnTo>
                  <a:lnTo>
                    <a:pt x="445" y="315"/>
                  </a:lnTo>
                  <a:lnTo>
                    <a:pt x="440" y="312"/>
                  </a:lnTo>
                  <a:lnTo>
                    <a:pt x="435" y="310"/>
                  </a:lnTo>
                  <a:lnTo>
                    <a:pt x="431" y="310"/>
                  </a:lnTo>
                  <a:lnTo>
                    <a:pt x="426" y="310"/>
                  </a:lnTo>
                  <a:lnTo>
                    <a:pt x="419" y="308"/>
                  </a:lnTo>
                  <a:lnTo>
                    <a:pt x="412" y="305"/>
                  </a:lnTo>
                  <a:lnTo>
                    <a:pt x="407" y="301"/>
                  </a:lnTo>
                  <a:lnTo>
                    <a:pt x="405" y="301"/>
                  </a:lnTo>
                  <a:lnTo>
                    <a:pt x="405" y="301"/>
                  </a:lnTo>
                  <a:lnTo>
                    <a:pt x="402" y="301"/>
                  </a:lnTo>
                  <a:lnTo>
                    <a:pt x="402" y="298"/>
                  </a:lnTo>
                  <a:lnTo>
                    <a:pt x="400" y="298"/>
                  </a:lnTo>
                  <a:lnTo>
                    <a:pt x="395" y="296"/>
                  </a:lnTo>
                  <a:lnTo>
                    <a:pt x="393" y="293"/>
                  </a:lnTo>
                  <a:lnTo>
                    <a:pt x="390" y="293"/>
                  </a:lnTo>
                  <a:lnTo>
                    <a:pt x="388" y="293"/>
                  </a:lnTo>
                  <a:lnTo>
                    <a:pt x="383" y="293"/>
                  </a:lnTo>
                  <a:lnTo>
                    <a:pt x="381" y="293"/>
                  </a:lnTo>
                  <a:lnTo>
                    <a:pt x="379" y="293"/>
                  </a:lnTo>
                  <a:lnTo>
                    <a:pt x="376" y="291"/>
                  </a:lnTo>
                  <a:lnTo>
                    <a:pt x="374" y="289"/>
                  </a:lnTo>
                  <a:lnTo>
                    <a:pt x="371" y="286"/>
                  </a:lnTo>
                  <a:lnTo>
                    <a:pt x="369" y="286"/>
                  </a:lnTo>
                  <a:lnTo>
                    <a:pt x="364" y="286"/>
                  </a:lnTo>
                  <a:lnTo>
                    <a:pt x="362" y="289"/>
                  </a:lnTo>
                  <a:lnTo>
                    <a:pt x="357" y="289"/>
                  </a:lnTo>
                  <a:lnTo>
                    <a:pt x="355" y="286"/>
                  </a:lnTo>
                  <a:lnTo>
                    <a:pt x="353" y="284"/>
                  </a:lnTo>
                  <a:lnTo>
                    <a:pt x="350" y="282"/>
                  </a:lnTo>
                  <a:lnTo>
                    <a:pt x="350" y="279"/>
                  </a:lnTo>
                  <a:lnTo>
                    <a:pt x="350" y="277"/>
                  </a:lnTo>
                  <a:lnTo>
                    <a:pt x="348" y="274"/>
                  </a:lnTo>
                  <a:lnTo>
                    <a:pt x="343" y="274"/>
                  </a:lnTo>
                  <a:lnTo>
                    <a:pt x="341" y="277"/>
                  </a:lnTo>
                  <a:lnTo>
                    <a:pt x="336" y="279"/>
                  </a:lnTo>
                  <a:lnTo>
                    <a:pt x="334" y="282"/>
                  </a:lnTo>
                  <a:lnTo>
                    <a:pt x="331" y="282"/>
                  </a:lnTo>
                  <a:lnTo>
                    <a:pt x="331" y="279"/>
                  </a:lnTo>
                  <a:lnTo>
                    <a:pt x="331" y="274"/>
                  </a:lnTo>
                  <a:lnTo>
                    <a:pt x="331" y="270"/>
                  </a:lnTo>
                  <a:lnTo>
                    <a:pt x="331" y="270"/>
                  </a:lnTo>
                  <a:lnTo>
                    <a:pt x="331" y="267"/>
                  </a:lnTo>
                  <a:lnTo>
                    <a:pt x="334" y="265"/>
                  </a:lnTo>
                  <a:lnTo>
                    <a:pt x="336" y="263"/>
                  </a:lnTo>
                  <a:lnTo>
                    <a:pt x="338" y="260"/>
                  </a:lnTo>
                  <a:lnTo>
                    <a:pt x="338" y="256"/>
                  </a:lnTo>
                  <a:lnTo>
                    <a:pt x="338" y="253"/>
                  </a:lnTo>
                  <a:lnTo>
                    <a:pt x="338" y="246"/>
                  </a:lnTo>
                  <a:lnTo>
                    <a:pt x="336" y="239"/>
                  </a:lnTo>
                  <a:lnTo>
                    <a:pt x="336" y="234"/>
                  </a:lnTo>
                  <a:lnTo>
                    <a:pt x="334" y="227"/>
                  </a:lnTo>
                  <a:lnTo>
                    <a:pt x="336" y="230"/>
                  </a:lnTo>
                  <a:lnTo>
                    <a:pt x="341" y="232"/>
                  </a:lnTo>
                  <a:lnTo>
                    <a:pt x="345" y="234"/>
                  </a:lnTo>
                  <a:lnTo>
                    <a:pt x="348" y="234"/>
                  </a:lnTo>
                  <a:lnTo>
                    <a:pt x="353" y="232"/>
                  </a:lnTo>
                  <a:lnTo>
                    <a:pt x="355" y="230"/>
                  </a:lnTo>
                  <a:lnTo>
                    <a:pt x="355" y="225"/>
                  </a:lnTo>
                  <a:lnTo>
                    <a:pt x="357" y="222"/>
                  </a:lnTo>
                  <a:lnTo>
                    <a:pt x="362" y="218"/>
                  </a:lnTo>
                  <a:lnTo>
                    <a:pt x="367" y="215"/>
                  </a:lnTo>
                  <a:lnTo>
                    <a:pt x="369" y="213"/>
                  </a:lnTo>
                  <a:lnTo>
                    <a:pt x="369" y="208"/>
                  </a:lnTo>
                  <a:lnTo>
                    <a:pt x="369" y="203"/>
                  </a:lnTo>
                  <a:lnTo>
                    <a:pt x="369" y="196"/>
                  </a:lnTo>
                  <a:lnTo>
                    <a:pt x="369" y="189"/>
                  </a:lnTo>
                  <a:lnTo>
                    <a:pt x="367" y="185"/>
                  </a:lnTo>
                  <a:lnTo>
                    <a:pt x="367" y="180"/>
                  </a:lnTo>
                  <a:lnTo>
                    <a:pt x="369" y="175"/>
                  </a:lnTo>
                  <a:lnTo>
                    <a:pt x="374" y="170"/>
                  </a:lnTo>
                  <a:lnTo>
                    <a:pt x="376" y="166"/>
                  </a:lnTo>
                  <a:lnTo>
                    <a:pt x="381" y="163"/>
                  </a:lnTo>
                  <a:lnTo>
                    <a:pt x="383" y="161"/>
                  </a:lnTo>
                  <a:lnTo>
                    <a:pt x="386" y="156"/>
                  </a:lnTo>
                  <a:lnTo>
                    <a:pt x="390" y="154"/>
                  </a:lnTo>
                  <a:lnTo>
                    <a:pt x="393" y="154"/>
                  </a:lnTo>
                  <a:lnTo>
                    <a:pt x="393" y="151"/>
                  </a:lnTo>
                  <a:lnTo>
                    <a:pt x="395" y="151"/>
                  </a:lnTo>
                  <a:lnTo>
                    <a:pt x="397" y="151"/>
                  </a:lnTo>
                  <a:lnTo>
                    <a:pt x="400" y="151"/>
                  </a:lnTo>
                  <a:lnTo>
                    <a:pt x="402" y="151"/>
                  </a:lnTo>
                  <a:lnTo>
                    <a:pt x="405" y="149"/>
                  </a:lnTo>
                  <a:lnTo>
                    <a:pt x="405" y="149"/>
                  </a:lnTo>
                  <a:lnTo>
                    <a:pt x="409" y="144"/>
                  </a:lnTo>
                  <a:lnTo>
                    <a:pt x="414" y="142"/>
                  </a:lnTo>
                  <a:lnTo>
                    <a:pt x="419" y="144"/>
                  </a:lnTo>
                  <a:lnTo>
                    <a:pt x="423" y="144"/>
                  </a:lnTo>
                  <a:lnTo>
                    <a:pt x="426" y="144"/>
                  </a:lnTo>
                  <a:lnTo>
                    <a:pt x="428" y="144"/>
                  </a:lnTo>
                  <a:lnTo>
                    <a:pt x="431" y="142"/>
                  </a:lnTo>
                  <a:lnTo>
                    <a:pt x="433" y="137"/>
                  </a:lnTo>
                  <a:lnTo>
                    <a:pt x="435" y="132"/>
                  </a:lnTo>
                  <a:lnTo>
                    <a:pt x="435" y="130"/>
                  </a:lnTo>
                  <a:lnTo>
                    <a:pt x="438" y="128"/>
                  </a:lnTo>
                  <a:lnTo>
                    <a:pt x="442" y="128"/>
                  </a:lnTo>
                  <a:lnTo>
                    <a:pt x="442" y="125"/>
                  </a:lnTo>
                  <a:lnTo>
                    <a:pt x="445" y="123"/>
                  </a:lnTo>
                  <a:lnTo>
                    <a:pt x="445" y="121"/>
                  </a:lnTo>
                  <a:lnTo>
                    <a:pt x="442" y="118"/>
                  </a:lnTo>
                  <a:lnTo>
                    <a:pt x="440" y="116"/>
                  </a:lnTo>
                  <a:lnTo>
                    <a:pt x="438" y="116"/>
                  </a:lnTo>
                  <a:lnTo>
                    <a:pt x="435" y="116"/>
                  </a:lnTo>
                  <a:lnTo>
                    <a:pt x="435" y="111"/>
                  </a:lnTo>
                  <a:lnTo>
                    <a:pt x="435" y="109"/>
                  </a:lnTo>
                  <a:lnTo>
                    <a:pt x="438" y="109"/>
                  </a:lnTo>
                  <a:lnTo>
                    <a:pt x="440" y="109"/>
                  </a:lnTo>
                  <a:lnTo>
                    <a:pt x="442" y="109"/>
                  </a:lnTo>
                  <a:lnTo>
                    <a:pt x="445" y="106"/>
                  </a:lnTo>
                  <a:lnTo>
                    <a:pt x="447" y="104"/>
                  </a:lnTo>
                  <a:lnTo>
                    <a:pt x="447" y="99"/>
                  </a:lnTo>
                  <a:lnTo>
                    <a:pt x="450" y="97"/>
                  </a:lnTo>
                  <a:lnTo>
                    <a:pt x="450" y="95"/>
                  </a:lnTo>
                  <a:lnTo>
                    <a:pt x="452" y="92"/>
                  </a:lnTo>
                  <a:lnTo>
                    <a:pt x="452" y="88"/>
                  </a:lnTo>
                  <a:lnTo>
                    <a:pt x="450" y="85"/>
                  </a:lnTo>
                  <a:lnTo>
                    <a:pt x="450" y="85"/>
                  </a:lnTo>
                  <a:lnTo>
                    <a:pt x="447" y="85"/>
                  </a:lnTo>
                  <a:lnTo>
                    <a:pt x="445" y="85"/>
                  </a:lnTo>
                  <a:lnTo>
                    <a:pt x="442" y="88"/>
                  </a:lnTo>
                  <a:lnTo>
                    <a:pt x="442" y="85"/>
                  </a:lnTo>
                  <a:lnTo>
                    <a:pt x="440" y="83"/>
                  </a:lnTo>
                  <a:lnTo>
                    <a:pt x="440" y="80"/>
                  </a:lnTo>
                  <a:lnTo>
                    <a:pt x="438" y="78"/>
                  </a:lnTo>
                  <a:lnTo>
                    <a:pt x="435" y="78"/>
                  </a:lnTo>
                  <a:lnTo>
                    <a:pt x="433" y="80"/>
                  </a:lnTo>
                  <a:lnTo>
                    <a:pt x="428" y="80"/>
                  </a:lnTo>
                  <a:lnTo>
                    <a:pt x="426" y="83"/>
                  </a:lnTo>
                  <a:lnTo>
                    <a:pt x="426" y="80"/>
                  </a:lnTo>
                  <a:lnTo>
                    <a:pt x="426" y="76"/>
                  </a:lnTo>
                  <a:lnTo>
                    <a:pt x="428" y="73"/>
                  </a:lnTo>
                  <a:lnTo>
                    <a:pt x="426" y="71"/>
                  </a:lnTo>
                  <a:lnTo>
                    <a:pt x="423" y="71"/>
                  </a:lnTo>
                  <a:lnTo>
                    <a:pt x="421" y="69"/>
                  </a:lnTo>
                  <a:lnTo>
                    <a:pt x="419" y="66"/>
                  </a:lnTo>
                  <a:lnTo>
                    <a:pt x="416" y="64"/>
                  </a:lnTo>
                  <a:lnTo>
                    <a:pt x="412" y="59"/>
                  </a:lnTo>
                  <a:lnTo>
                    <a:pt x="405" y="57"/>
                  </a:lnTo>
                  <a:lnTo>
                    <a:pt x="400" y="52"/>
                  </a:lnTo>
                  <a:lnTo>
                    <a:pt x="395" y="47"/>
                  </a:lnTo>
                  <a:lnTo>
                    <a:pt x="395" y="47"/>
                  </a:lnTo>
                  <a:lnTo>
                    <a:pt x="393" y="47"/>
                  </a:lnTo>
                  <a:lnTo>
                    <a:pt x="393" y="50"/>
                  </a:lnTo>
                  <a:lnTo>
                    <a:pt x="393" y="50"/>
                  </a:lnTo>
                  <a:lnTo>
                    <a:pt x="390" y="52"/>
                  </a:lnTo>
                  <a:lnTo>
                    <a:pt x="390" y="57"/>
                  </a:lnTo>
                  <a:lnTo>
                    <a:pt x="388" y="59"/>
                  </a:lnTo>
                  <a:lnTo>
                    <a:pt x="386" y="61"/>
                  </a:lnTo>
                  <a:lnTo>
                    <a:pt x="386" y="64"/>
                  </a:lnTo>
                  <a:lnTo>
                    <a:pt x="386" y="66"/>
                  </a:lnTo>
                  <a:lnTo>
                    <a:pt x="386" y="66"/>
                  </a:lnTo>
                  <a:lnTo>
                    <a:pt x="388" y="69"/>
                  </a:lnTo>
                  <a:lnTo>
                    <a:pt x="390" y="69"/>
                  </a:lnTo>
                  <a:lnTo>
                    <a:pt x="390" y="71"/>
                  </a:lnTo>
                  <a:lnTo>
                    <a:pt x="390" y="73"/>
                  </a:lnTo>
                  <a:lnTo>
                    <a:pt x="393" y="73"/>
                  </a:lnTo>
                  <a:lnTo>
                    <a:pt x="395" y="73"/>
                  </a:lnTo>
                  <a:lnTo>
                    <a:pt x="397" y="73"/>
                  </a:lnTo>
                  <a:lnTo>
                    <a:pt x="397" y="76"/>
                  </a:lnTo>
                  <a:lnTo>
                    <a:pt x="397" y="78"/>
                  </a:lnTo>
                  <a:lnTo>
                    <a:pt x="395" y="78"/>
                  </a:lnTo>
                  <a:lnTo>
                    <a:pt x="395" y="78"/>
                  </a:lnTo>
                  <a:lnTo>
                    <a:pt x="393" y="80"/>
                  </a:lnTo>
                  <a:lnTo>
                    <a:pt x="390" y="80"/>
                  </a:lnTo>
                  <a:lnTo>
                    <a:pt x="390" y="85"/>
                  </a:lnTo>
                  <a:lnTo>
                    <a:pt x="390" y="90"/>
                  </a:lnTo>
                  <a:lnTo>
                    <a:pt x="388" y="95"/>
                  </a:lnTo>
                  <a:lnTo>
                    <a:pt x="386" y="95"/>
                  </a:lnTo>
                  <a:lnTo>
                    <a:pt x="381" y="97"/>
                  </a:lnTo>
                  <a:lnTo>
                    <a:pt x="379" y="102"/>
                  </a:lnTo>
                  <a:lnTo>
                    <a:pt x="379" y="106"/>
                  </a:lnTo>
                  <a:lnTo>
                    <a:pt x="376" y="111"/>
                  </a:lnTo>
                  <a:lnTo>
                    <a:pt x="374" y="116"/>
                  </a:lnTo>
                  <a:lnTo>
                    <a:pt x="374" y="118"/>
                  </a:lnTo>
                  <a:lnTo>
                    <a:pt x="371" y="116"/>
                  </a:lnTo>
                  <a:lnTo>
                    <a:pt x="371" y="116"/>
                  </a:lnTo>
                  <a:lnTo>
                    <a:pt x="369" y="114"/>
                  </a:lnTo>
                  <a:lnTo>
                    <a:pt x="367" y="114"/>
                  </a:lnTo>
                  <a:lnTo>
                    <a:pt x="362" y="114"/>
                  </a:lnTo>
                  <a:lnTo>
                    <a:pt x="360" y="114"/>
                  </a:lnTo>
                  <a:lnTo>
                    <a:pt x="357" y="118"/>
                  </a:lnTo>
                  <a:lnTo>
                    <a:pt x="355" y="118"/>
                  </a:lnTo>
                  <a:lnTo>
                    <a:pt x="353" y="118"/>
                  </a:lnTo>
                  <a:lnTo>
                    <a:pt x="348" y="121"/>
                  </a:lnTo>
                  <a:lnTo>
                    <a:pt x="345" y="121"/>
                  </a:lnTo>
                  <a:lnTo>
                    <a:pt x="343" y="116"/>
                  </a:lnTo>
                  <a:lnTo>
                    <a:pt x="343" y="111"/>
                  </a:lnTo>
                  <a:lnTo>
                    <a:pt x="343" y="106"/>
                  </a:lnTo>
                  <a:lnTo>
                    <a:pt x="345" y="102"/>
                  </a:lnTo>
                  <a:lnTo>
                    <a:pt x="345" y="97"/>
                  </a:lnTo>
                  <a:lnTo>
                    <a:pt x="345" y="95"/>
                  </a:lnTo>
                  <a:lnTo>
                    <a:pt x="343" y="90"/>
                  </a:lnTo>
                  <a:lnTo>
                    <a:pt x="343" y="88"/>
                  </a:lnTo>
                  <a:lnTo>
                    <a:pt x="341" y="85"/>
                  </a:lnTo>
                  <a:lnTo>
                    <a:pt x="341" y="83"/>
                  </a:lnTo>
                  <a:lnTo>
                    <a:pt x="343" y="80"/>
                  </a:lnTo>
                  <a:lnTo>
                    <a:pt x="343" y="78"/>
                  </a:lnTo>
                  <a:lnTo>
                    <a:pt x="345" y="71"/>
                  </a:lnTo>
                  <a:lnTo>
                    <a:pt x="348" y="61"/>
                  </a:lnTo>
                  <a:lnTo>
                    <a:pt x="350" y="52"/>
                  </a:lnTo>
                  <a:lnTo>
                    <a:pt x="355" y="50"/>
                  </a:lnTo>
                  <a:lnTo>
                    <a:pt x="355" y="50"/>
                  </a:lnTo>
                  <a:lnTo>
                    <a:pt x="355" y="47"/>
                  </a:lnTo>
                  <a:lnTo>
                    <a:pt x="355" y="45"/>
                  </a:lnTo>
                  <a:lnTo>
                    <a:pt x="355" y="43"/>
                  </a:lnTo>
                  <a:lnTo>
                    <a:pt x="353" y="43"/>
                  </a:lnTo>
                  <a:lnTo>
                    <a:pt x="350" y="43"/>
                  </a:lnTo>
                  <a:lnTo>
                    <a:pt x="350" y="43"/>
                  </a:lnTo>
                  <a:lnTo>
                    <a:pt x="348" y="43"/>
                  </a:lnTo>
                  <a:lnTo>
                    <a:pt x="348" y="40"/>
                  </a:lnTo>
                  <a:lnTo>
                    <a:pt x="348" y="38"/>
                  </a:lnTo>
                  <a:lnTo>
                    <a:pt x="350" y="35"/>
                  </a:lnTo>
                  <a:lnTo>
                    <a:pt x="348" y="33"/>
                  </a:lnTo>
                  <a:lnTo>
                    <a:pt x="345" y="33"/>
                  </a:lnTo>
                  <a:lnTo>
                    <a:pt x="343" y="33"/>
                  </a:lnTo>
                  <a:lnTo>
                    <a:pt x="338" y="33"/>
                  </a:lnTo>
                  <a:lnTo>
                    <a:pt x="336" y="33"/>
                  </a:lnTo>
                  <a:lnTo>
                    <a:pt x="336" y="31"/>
                  </a:lnTo>
                  <a:lnTo>
                    <a:pt x="336" y="31"/>
                  </a:lnTo>
                  <a:lnTo>
                    <a:pt x="334" y="31"/>
                  </a:lnTo>
                  <a:lnTo>
                    <a:pt x="331" y="31"/>
                  </a:lnTo>
                  <a:lnTo>
                    <a:pt x="329" y="38"/>
                  </a:lnTo>
                  <a:lnTo>
                    <a:pt x="327" y="47"/>
                  </a:lnTo>
                  <a:lnTo>
                    <a:pt x="324" y="57"/>
                  </a:lnTo>
                  <a:lnTo>
                    <a:pt x="324" y="66"/>
                  </a:lnTo>
                  <a:lnTo>
                    <a:pt x="322" y="76"/>
                  </a:lnTo>
                  <a:lnTo>
                    <a:pt x="319" y="85"/>
                  </a:lnTo>
                  <a:lnTo>
                    <a:pt x="317" y="95"/>
                  </a:lnTo>
                  <a:lnTo>
                    <a:pt x="315" y="104"/>
                  </a:lnTo>
                  <a:lnTo>
                    <a:pt x="315" y="106"/>
                  </a:lnTo>
                  <a:lnTo>
                    <a:pt x="312" y="106"/>
                  </a:lnTo>
                  <a:lnTo>
                    <a:pt x="312" y="106"/>
                  </a:lnTo>
                  <a:lnTo>
                    <a:pt x="312" y="109"/>
                  </a:lnTo>
                  <a:lnTo>
                    <a:pt x="312" y="106"/>
                  </a:lnTo>
                  <a:lnTo>
                    <a:pt x="310" y="104"/>
                  </a:lnTo>
                  <a:lnTo>
                    <a:pt x="308" y="99"/>
                  </a:lnTo>
                  <a:lnTo>
                    <a:pt x="308" y="95"/>
                  </a:lnTo>
                  <a:lnTo>
                    <a:pt x="308" y="92"/>
                  </a:lnTo>
                  <a:lnTo>
                    <a:pt x="308" y="88"/>
                  </a:lnTo>
                  <a:lnTo>
                    <a:pt x="305" y="85"/>
                  </a:lnTo>
                  <a:lnTo>
                    <a:pt x="305" y="83"/>
                  </a:lnTo>
                  <a:lnTo>
                    <a:pt x="308" y="78"/>
                  </a:lnTo>
                  <a:lnTo>
                    <a:pt x="308" y="76"/>
                  </a:lnTo>
                  <a:lnTo>
                    <a:pt x="310" y="73"/>
                  </a:lnTo>
                  <a:lnTo>
                    <a:pt x="310" y="69"/>
                  </a:lnTo>
                  <a:lnTo>
                    <a:pt x="310" y="66"/>
                  </a:lnTo>
                  <a:lnTo>
                    <a:pt x="310" y="64"/>
                  </a:lnTo>
                  <a:lnTo>
                    <a:pt x="308" y="61"/>
                  </a:lnTo>
                  <a:lnTo>
                    <a:pt x="308" y="59"/>
                  </a:lnTo>
                  <a:lnTo>
                    <a:pt x="308" y="54"/>
                  </a:lnTo>
                  <a:lnTo>
                    <a:pt x="308" y="54"/>
                  </a:lnTo>
                  <a:lnTo>
                    <a:pt x="310" y="52"/>
                  </a:lnTo>
                  <a:lnTo>
                    <a:pt x="312" y="52"/>
                  </a:lnTo>
                  <a:lnTo>
                    <a:pt x="315" y="50"/>
                  </a:lnTo>
                  <a:lnTo>
                    <a:pt x="315" y="45"/>
                  </a:lnTo>
                  <a:lnTo>
                    <a:pt x="312" y="43"/>
                  </a:lnTo>
                  <a:lnTo>
                    <a:pt x="312" y="40"/>
                  </a:lnTo>
                  <a:lnTo>
                    <a:pt x="312" y="38"/>
                  </a:lnTo>
                  <a:lnTo>
                    <a:pt x="315" y="35"/>
                  </a:lnTo>
                  <a:lnTo>
                    <a:pt x="317" y="33"/>
                  </a:lnTo>
                  <a:lnTo>
                    <a:pt x="319" y="31"/>
                  </a:lnTo>
                  <a:lnTo>
                    <a:pt x="322" y="26"/>
                  </a:lnTo>
                  <a:lnTo>
                    <a:pt x="324" y="19"/>
                  </a:lnTo>
                  <a:lnTo>
                    <a:pt x="324" y="12"/>
                  </a:lnTo>
                  <a:lnTo>
                    <a:pt x="327" y="7"/>
                  </a:lnTo>
                  <a:lnTo>
                    <a:pt x="317" y="5"/>
                  </a:lnTo>
                  <a:lnTo>
                    <a:pt x="308" y="2"/>
                  </a:lnTo>
                  <a:lnTo>
                    <a:pt x="301" y="2"/>
                  </a:lnTo>
                  <a:lnTo>
                    <a:pt x="291" y="0"/>
                  </a:lnTo>
                  <a:lnTo>
                    <a:pt x="291" y="7"/>
                  </a:lnTo>
                  <a:lnTo>
                    <a:pt x="291" y="12"/>
                  </a:lnTo>
                  <a:lnTo>
                    <a:pt x="291" y="19"/>
                  </a:lnTo>
                  <a:lnTo>
                    <a:pt x="289" y="26"/>
                  </a:lnTo>
                  <a:lnTo>
                    <a:pt x="289" y="31"/>
                  </a:lnTo>
                  <a:lnTo>
                    <a:pt x="289" y="35"/>
                  </a:lnTo>
                  <a:lnTo>
                    <a:pt x="291" y="40"/>
                  </a:lnTo>
                  <a:lnTo>
                    <a:pt x="293" y="43"/>
                  </a:lnTo>
                  <a:lnTo>
                    <a:pt x="298" y="45"/>
                  </a:lnTo>
                  <a:lnTo>
                    <a:pt x="301" y="47"/>
                  </a:lnTo>
                  <a:lnTo>
                    <a:pt x="301" y="52"/>
                  </a:lnTo>
                  <a:lnTo>
                    <a:pt x="301" y="57"/>
                  </a:lnTo>
                  <a:lnTo>
                    <a:pt x="298" y="59"/>
                  </a:lnTo>
                  <a:lnTo>
                    <a:pt x="298" y="64"/>
                  </a:lnTo>
                  <a:lnTo>
                    <a:pt x="298" y="69"/>
                  </a:lnTo>
                  <a:lnTo>
                    <a:pt x="296" y="71"/>
                  </a:lnTo>
                  <a:lnTo>
                    <a:pt x="296" y="73"/>
                  </a:lnTo>
                  <a:lnTo>
                    <a:pt x="296" y="73"/>
                  </a:lnTo>
                  <a:lnTo>
                    <a:pt x="293" y="76"/>
                  </a:lnTo>
                  <a:lnTo>
                    <a:pt x="291" y="76"/>
                  </a:lnTo>
                  <a:lnTo>
                    <a:pt x="284" y="76"/>
                  </a:lnTo>
                  <a:lnTo>
                    <a:pt x="274" y="78"/>
                  </a:lnTo>
                  <a:lnTo>
                    <a:pt x="265" y="78"/>
                  </a:lnTo>
                  <a:lnTo>
                    <a:pt x="258" y="80"/>
                  </a:lnTo>
                  <a:lnTo>
                    <a:pt x="251" y="83"/>
                  </a:lnTo>
                  <a:lnTo>
                    <a:pt x="244" y="88"/>
                  </a:lnTo>
                  <a:lnTo>
                    <a:pt x="239" y="90"/>
                  </a:lnTo>
                  <a:lnTo>
                    <a:pt x="232" y="92"/>
                  </a:lnTo>
                  <a:lnTo>
                    <a:pt x="230" y="99"/>
                  </a:lnTo>
                  <a:lnTo>
                    <a:pt x="227" y="104"/>
                  </a:lnTo>
                  <a:lnTo>
                    <a:pt x="225" y="111"/>
                  </a:lnTo>
                  <a:lnTo>
                    <a:pt x="222" y="116"/>
                  </a:lnTo>
                  <a:lnTo>
                    <a:pt x="220" y="123"/>
                  </a:lnTo>
                  <a:lnTo>
                    <a:pt x="220" y="125"/>
                  </a:lnTo>
                  <a:lnTo>
                    <a:pt x="220" y="128"/>
                  </a:lnTo>
                  <a:lnTo>
                    <a:pt x="225" y="132"/>
                  </a:lnTo>
                  <a:lnTo>
                    <a:pt x="232" y="137"/>
                  </a:lnTo>
                  <a:lnTo>
                    <a:pt x="239" y="144"/>
                  </a:lnTo>
                  <a:lnTo>
                    <a:pt x="244" y="149"/>
                  </a:lnTo>
                  <a:lnTo>
                    <a:pt x="251" y="156"/>
                  </a:lnTo>
                  <a:lnTo>
                    <a:pt x="256" y="161"/>
                  </a:lnTo>
                  <a:lnTo>
                    <a:pt x="263" y="168"/>
                  </a:lnTo>
                  <a:lnTo>
                    <a:pt x="267" y="173"/>
                  </a:lnTo>
                  <a:lnTo>
                    <a:pt x="272" y="180"/>
                  </a:lnTo>
                  <a:lnTo>
                    <a:pt x="270" y="182"/>
                  </a:lnTo>
                  <a:lnTo>
                    <a:pt x="267" y="187"/>
                  </a:lnTo>
                  <a:lnTo>
                    <a:pt x="267" y="194"/>
                  </a:lnTo>
                  <a:lnTo>
                    <a:pt x="265" y="196"/>
                  </a:lnTo>
                  <a:lnTo>
                    <a:pt x="265" y="199"/>
                  </a:lnTo>
                  <a:lnTo>
                    <a:pt x="263" y="203"/>
                  </a:lnTo>
                  <a:lnTo>
                    <a:pt x="263" y="206"/>
                  </a:lnTo>
                  <a:lnTo>
                    <a:pt x="263" y="208"/>
                  </a:lnTo>
                  <a:lnTo>
                    <a:pt x="260" y="215"/>
                  </a:lnTo>
                  <a:lnTo>
                    <a:pt x="258" y="220"/>
                  </a:lnTo>
                  <a:lnTo>
                    <a:pt x="256" y="225"/>
                  </a:lnTo>
                  <a:lnTo>
                    <a:pt x="253" y="230"/>
                  </a:lnTo>
                  <a:lnTo>
                    <a:pt x="263" y="234"/>
                  </a:lnTo>
                  <a:lnTo>
                    <a:pt x="274" y="241"/>
                  </a:lnTo>
                  <a:lnTo>
                    <a:pt x="286" y="248"/>
                  </a:lnTo>
                  <a:lnTo>
                    <a:pt x="296" y="253"/>
                  </a:lnTo>
                  <a:lnTo>
                    <a:pt x="298" y="256"/>
                  </a:lnTo>
                  <a:lnTo>
                    <a:pt x="296" y="256"/>
                  </a:lnTo>
                  <a:lnTo>
                    <a:pt x="293" y="260"/>
                  </a:lnTo>
                  <a:lnTo>
                    <a:pt x="293" y="267"/>
                  </a:lnTo>
                  <a:lnTo>
                    <a:pt x="293" y="270"/>
                  </a:lnTo>
                  <a:lnTo>
                    <a:pt x="291" y="274"/>
                  </a:lnTo>
                  <a:lnTo>
                    <a:pt x="282" y="284"/>
                  </a:lnTo>
                  <a:lnTo>
                    <a:pt x="277" y="284"/>
                  </a:lnTo>
                  <a:lnTo>
                    <a:pt x="274" y="286"/>
                  </a:lnTo>
                  <a:lnTo>
                    <a:pt x="260" y="286"/>
                  </a:lnTo>
                  <a:lnTo>
                    <a:pt x="256" y="286"/>
                  </a:lnTo>
                  <a:lnTo>
                    <a:pt x="253" y="286"/>
                  </a:lnTo>
                  <a:lnTo>
                    <a:pt x="251" y="289"/>
                  </a:lnTo>
                  <a:lnTo>
                    <a:pt x="251" y="291"/>
                  </a:lnTo>
                  <a:lnTo>
                    <a:pt x="251" y="296"/>
                  </a:lnTo>
                  <a:lnTo>
                    <a:pt x="251" y="301"/>
                  </a:lnTo>
                  <a:lnTo>
                    <a:pt x="253" y="303"/>
                  </a:lnTo>
                  <a:lnTo>
                    <a:pt x="253" y="305"/>
                  </a:lnTo>
                  <a:lnTo>
                    <a:pt x="253" y="310"/>
                  </a:lnTo>
                  <a:lnTo>
                    <a:pt x="253" y="312"/>
                  </a:lnTo>
                  <a:lnTo>
                    <a:pt x="253" y="315"/>
                  </a:lnTo>
                  <a:lnTo>
                    <a:pt x="253" y="315"/>
                  </a:lnTo>
                  <a:lnTo>
                    <a:pt x="253" y="315"/>
                  </a:lnTo>
                  <a:lnTo>
                    <a:pt x="253" y="317"/>
                  </a:lnTo>
                  <a:lnTo>
                    <a:pt x="253" y="319"/>
                  </a:lnTo>
                  <a:lnTo>
                    <a:pt x="253" y="324"/>
                  </a:lnTo>
                  <a:lnTo>
                    <a:pt x="251" y="327"/>
                  </a:lnTo>
                  <a:lnTo>
                    <a:pt x="251" y="331"/>
                  </a:lnTo>
                  <a:lnTo>
                    <a:pt x="248" y="334"/>
                  </a:lnTo>
                  <a:lnTo>
                    <a:pt x="248" y="334"/>
                  </a:lnTo>
                  <a:lnTo>
                    <a:pt x="246" y="336"/>
                  </a:lnTo>
                  <a:lnTo>
                    <a:pt x="246" y="338"/>
                  </a:lnTo>
                  <a:lnTo>
                    <a:pt x="244" y="343"/>
                  </a:lnTo>
                  <a:lnTo>
                    <a:pt x="241" y="348"/>
                  </a:lnTo>
                  <a:lnTo>
                    <a:pt x="241" y="353"/>
                  </a:lnTo>
                  <a:lnTo>
                    <a:pt x="239" y="360"/>
                  </a:lnTo>
                  <a:lnTo>
                    <a:pt x="239" y="364"/>
                  </a:lnTo>
                  <a:lnTo>
                    <a:pt x="239" y="367"/>
                  </a:lnTo>
                  <a:lnTo>
                    <a:pt x="239" y="372"/>
                  </a:lnTo>
                  <a:lnTo>
                    <a:pt x="239" y="372"/>
                  </a:lnTo>
                  <a:lnTo>
                    <a:pt x="239" y="374"/>
                  </a:lnTo>
                  <a:lnTo>
                    <a:pt x="239" y="374"/>
                  </a:lnTo>
                  <a:lnTo>
                    <a:pt x="239" y="376"/>
                  </a:lnTo>
                  <a:lnTo>
                    <a:pt x="237" y="374"/>
                  </a:lnTo>
                  <a:lnTo>
                    <a:pt x="232" y="372"/>
                  </a:lnTo>
                  <a:lnTo>
                    <a:pt x="227" y="369"/>
                  </a:lnTo>
                  <a:lnTo>
                    <a:pt x="225" y="367"/>
                  </a:lnTo>
                  <a:lnTo>
                    <a:pt x="222" y="362"/>
                  </a:lnTo>
                  <a:lnTo>
                    <a:pt x="220" y="360"/>
                  </a:lnTo>
                  <a:lnTo>
                    <a:pt x="215" y="357"/>
                  </a:lnTo>
                  <a:lnTo>
                    <a:pt x="213" y="355"/>
                  </a:lnTo>
                  <a:lnTo>
                    <a:pt x="208" y="353"/>
                  </a:lnTo>
                  <a:lnTo>
                    <a:pt x="206" y="350"/>
                  </a:lnTo>
                  <a:lnTo>
                    <a:pt x="204" y="348"/>
                  </a:lnTo>
                  <a:lnTo>
                    <a:pt x="201" y="343"/>
                  </a:lnTo>
                  <a:lnTo>
                    <a:pt x="199" y="341"/>
                  </a:lnTo>
                  <a:lnTo>
                    <a:pt x="196" y="338"/>
                  </a:lnTo>
                  <a:lnTo>
                    <a:pt x="192" y="336"/>
                  </a:lnTo>
                  <a:lnTo>
                    <a:pt x="187" y="338"/>
                  </a:lnTo>
                  <a:lnTo>
                    <a:pt x="182" y="336"/>
                  </a:lnTo>
                  <a:lnTo>
                    <a:pt x="180" y="334"/>
                  </a:lnTo>
                  <a:lnTo>
                    <a:pt x="178" y="331"/>
                  </a:lnTo>
                  <a:lnTo>
                    <a:pt x="173" y="329"/>
                  </a:lnTo>
                  <a:lnTo>
                    <a:pt x="173" y="329"/>
                  </a:lnTo>
                  <a:lnTo>
                    <a:pt x="170" y="327"/>
                  </a:lnTo>
                  <a:lnTo>
                    <a:pt x="170" y="327"/>
                  </a:lnTo>
                  <a:lnTo>
                    <a:pt x="168" y="324"/>
                  </a:lnTo>
                  <a:lnTo>
                    <a:pt x="166" y="322"/>
                  </a:lnTo>
                  <a:lnTo>
                    <a:pt x="163" y="322"/>
                  </a:lnTo>
                  <a:lnTo>
                    <a:pt x="163" y="319"/>
                  </a:lnTo>
                  <a:lnTo>
                    <a:pt x="159" y="319"/>
                  </a:lnTo>
                  <a:lnTo>
                    <a:pt x="156" y="319"/>
                  </a:lnTo>
                  <a:lnTo>
                    <a:pt x="156" y="319"/>
                  </a:lnTo>
                  <a:lnTo>
                    <a:pt x="154" y="319"/>
                  </a:lnTo>
                  <a:lnTo>
                    <a:pt x="152" y="319"/>
                  </a:lnTo>
                  <a:lnTo>
                    <a:pt x="144" y="324"/>
                  </a:lnTo>
                  <a:lnTo>
                    <a:pt x="137" y="331"/>
                  </a:lnTo>
                  <a:lnTo>
                    <a:pt x="130" y="336"/>
                  </a:lnTo>
                  <a:lnTo>
                    <a:pt x="123" y="336"/>
                  </a:lnTo>
                  <a:lnTo>
                    <a:pt x="121" y="336"/>
                  </a:lnTo>
                  <a:lnTo>
                    <a:pt x="118" y="336"/>
                  </a:lnTo>
                  <a:lnTo>
                    <a:pt x="116" y="336"/>
                  </a:lnTo>
                  <a:lnTo>
                    <a:pt x="116" y="336"/>
                  </a:lnTo>
                  <a:lnTo>
                    <a:pt x="114" y="336"/>
                  </a:lnTo>
                  <a:lnTo>
                    <a:pt x="114" y="338"/>
                  </a:lnTo>
                  <a:lnTo>
                    <a:pt x="114" y="338"/>
                  </a:lnTo>
                  <a:lnTo>
                    <a:pt x="111" y="338"/>
                  </a:lnTo>
                  <a:lnTo>
                    <a:pt x="111" y="336"/>
                  </a:lnTo>
                  <a:lnTo>
                    <a:pt x="111" y="336"/>
                  </a:lnTo>
                  <a:lnTo>
                    <a:pt x="111" y="334"/>
                  </a:lnTo>
                  <a:lnTo>
                    <a:pt x="109" y="334"/>
                  </a:lnTo>
                  <a:lnTo>
                    <a:pt x="102" y="338"/>
                  </a:lnTo>
                  <a:lnTo>
                    <a:pt x="97" y="343"/>
                  </a:lnTo>
                  <a:lnTo>
                    <a:pt x="92" y="348"/>
                  </a:lnTo>
                  <a:lnTo>
                    <a:pt x="88" y="355"/>
                  </a:lnTo>
                  <a:lnTo>
                    <a:pt x="85" y="360"/>
                  </a:lnTo>
                  <a:lnTo>
                    <a:pt x="81" y="367"/>
                  </a:lnTo>
                  <a:lnTo>
                    <a:pt x="76" y="372"/>
                  </a:lnTo>
                  <a:lnTo>
                    <a:pt x="73" y="376"/>
                  </a:lnTo>
                  <a:lnTo>
                    <a:pt x="71" y="379"/>
                  </a:lnTo>
                  <a:lnTo>
                    <a:pt x="69" y="379"/>
                  </a:lnTo>
                  <a:lnTo>
                    <a:pt x="69" y="383"/>
                  </a:lnTo>
                  <a:lnTo>
                    <a:pt x="76" y="386"/>
                  </a:lnTo>
                  <a:lnTo>
                    <a:pt x="78" y="388"/>
                  </a:lnTo>
                  <a:lnTo>
                    <a:pt x="78" y="395"/>
                  </a:lnTo>
                  <a:lnTo>
                    <a:pt x="76" y="398"/>
                  </a:lnTo>
                  <a:lnTo>
                    <a:pt x="73" y="400"/>
                  </a:lnTo>
                  <a:lnTo>
                    <a:pt x="73" y="402"/>
                  </a:lnTo>
                  <a:lnTo>
                    <a:pt x="69" y="405"/>
                  </a:lnTo>
                  <a:lnTo>
                    <a:pt x="66" y="407"/>
                  </a:lnTo>
                  <a:lnTo>
                    <a:pt x="62" y="412"/>
                  </a:lnTo>
                  <a:lnTo>
                    <a:pt x="57" y="412"/>
                  </a:lnTo>
                  <a:lnTo>
                    <a:pt x="45" y="412"/>
                  </a:lnTo>
                  <a:lnTo>
                    <a:pt x="43" y="414"/>
                  </a:lnTo>
                  <a:lnTo>
                    <a:pt x="40" y="414"/>
                  </a:lnTo>
                  <a:lnTo>
                    <a:pt x="29" y="414"/>
                  </a:lnTo>
                  <a:lnTo>
                    <a:pt x="19" y="417"/>
                  </a:lnTo>
                  <a:lnTo>
                    <a:pt x="3" y="426"/>
                  </a:lnTo>
                  <a:lnTo>
                    <a:pt x="0" y="431"/>
                  </a:lnTo>
                  <a:lnTo>
                    <a:pt x="0" y="433"/>
                  </a:lnTo>
                  <a:lnTo>
                    <a:pt x="3" y="440"/>
                  </a:lnTo>
                  <a:lnTo>
                    <a:pt x="7" y="447"/>
                  </a:lnTo>
                  <a:lnTo>
                    <a:pt x="12" y="450"/>
                  </a:lnTo>
                  <a:lnTo>
                    <a:pt x="14" y="454"/>
                  </a:lnTo>
                  <a:lnTo>
                    <a:pt x="17" y="459"/>
                  </a:lnTo>
                  <a:lnTo>
                    <a:pt x="19" y="461"/>
                  </a:lnTo>
                  <a:lnTo>
                    <a:pt x="21" y="461"/>
                  </a:lnTo>
                  <a:lnTo>
                    <a:pt x="24" y="464"/>
                  </a:lnTo>
                  <a:lnTo>
                    <a:pt x="24" y="466"/>
                  </a:lnTo>
                  <a:lnTo>
                    <a:pt x="26" y="478"/>
                  </a:lnTo>
                  <a:lnTo>
                    <a:pt x="26" y="488"/>
                  </a:lnTo>
                  <a:lnTo>
                    <a:pt x="26" y="490"/>
                  </a:lnTo>
                  <a:lnTo>
                    <a:pt x="26" y="492"/>
                  </a:lnTo>
                  <a:lnTo>
                    <a:pt x="29" y="495"/>
                  </a:lnTo>
                  <a:lnTo>
                    <a:pt x="29" y="497"/>
                  </a:lnTo>
                  <a:lnTo>
                    <a:pt x="38" y="511"/>
                  </a:lnTo>
                  <a:lnTo>
                    <a:pt x="43" y="521"/>
                  </a:lnTo>
                  <a:lnTo>
                    <a:pt x="45" y="523"/>
                  </a:lnTo>
                  <a:lnTo>
                    <a:pt x="50" y="528"/>
                  </a:lnTo>
                  <a:lnTo>
                    <a:pt x="52" y="530"/>
                  </a:lnTo>
                  <a:lnTo>
                    <a:pt x="52" y="532"/>
                  </a:lnTo>
                  <a:lnTo>
                    <a:pt x="57" y="540"/>
                  </a:lnTo>
                  <a:lnTo>
                    <a:pt x="66" y="554"/>
                  </a:lnTo>
                  <a:lnTo>
                    <a:pt x="76" y="563"/>
                  </a:lnTo>
                  <a:lnTo>
                    <a:pt x="85" y="573"/>
                  </a:lnTo>
                  <a:lnTo>
                    <a:pt x="88" y="575"/>
                  </a:lnTo>
                  <a:lnTo>
                    <a:pt x="92" y="577"/>
                  </a:lnTo>
                  <a:lnTo>
                    <a:pt x="92" y="577"/>
                  </a:lnTo>
                  <a:lnTo>
                    <a:pt x="95" y="577"/>
                  </a:lnTo>
                  <a:lnTo>
                    <a:pt x="97" y="577"/>
                  </a:lnTo>
                  <a:lnTo>
                    <a:pt x="102" y="582"/>
                  </a:lnTo>
                  <a:lnTo>
                    <a:pt x="104" y="592"/>
                  </a:lnTo>
                  <a:lnTo>
                    <a:pt x="104" y="594"/>
                  </a:lnTo>
                  <a:lnTo>
                    <a:pt x="104" y="594"/>
                  </a:lnTo>
                  <a:lnTo>
                    <a:pt x="107" y="596"/>
                  </a:lnTo>
                  <a:lnTo>
                    <a:pt x="107" y="599"/>
                  </a:lnTo>
                  <a:lnTo>
                    <a:pt x="107" y="601"/>
                  </a:lnTo>
                  <a:lnTo>
                    <a:pt x="107" y="603"/>
                  </a:lnTo>
                  <a:lnTo>
                    <a:pt x="111" y="606"/>
                  </a:lnTo>
                  <a:lnTo>
                    <a:pt x="114" y="608"/>
                  </a:lnTo>
                  <a:lnTo>
                    <a:pt x="116" y="618"/>
                  </a:lnTo>
                  <a:lnTo>
                    <a:pt x="118" y="622"/>
                  </a:lnTo>
                  <a:lnTo>
                    <a:pt x="126" y="625"/>
                  </a:lnTo>
                  <a:lnTo>
                    <a:pt x="137" y="632"/>
                  </a:lnTo>
                  <a:lnTo>
                    <a:pt x="140" y="632"/>
                  </a:lnTo>
                  <a:lnTo>
                    <a:pt x="140" y="632"/>
                  </a:lnTo>
                  <a:lnTo>
                    <a:pt x="142" y="632"/>
                  </a:lnTo>
                  <a:lnTo>
                    <a:pt x="144" y="632"/>
                  </a:lnTo>
                  <a:lnTo>
                    <a:pt x="144" y="632"/>
                  </a:lnTo>
                  <a:lnTo>
                    <a:pt x="147" y="630"/>
                  </a:lnTo>
                  <a:lnTo>
                    <a:pt x="149" y="630"/>
                  </a:lnTo>
                  <a:lnTo>
                    <a:pt x="152" y="630"/>
                  </a:lnTo>
                  <a:lnTo>
                    <a:pt x="152" y="632"/>
                  </a:lnTo>
                  <a:lnTo>
                    <a:pt x="152" y="637"/>
                  </a:lnTo>
                  <a:lnTo>
                    <a:pt x="152" y="641"/>
                  </a:lnTo>
                  <a:lnTo>
                    <a:pt x="152" y="644"/>
                  </a:lnTo>
                  <a:lnTo>
                    <a:pt x="156" y="641"/>
                  </a:lnTo>
                  <a:lnTo>
                    <a:pt x="161" y="641"/>
                  </a:lnTo>
                  <a:lnTo>
                    <a:pt x="161" y="641"/>
                  </a:lnTo>
                  <a:lnTo>
                    <a:pt x="163" y="641"/>
                  </a:lnTo>
                  <a:lnTo>
                    <a:pt x="163" y="644"/>
                  </a:lnTo>
                  <a:lnTo>
                    <a:pt x="163" y="644"/>
                  </a:lnTo>
                  <a:lnTo>
                    <a:pt x="166" y="644"/>
                  </a:lnTo>
                  <a:lnTo>
                    <a:pt x="168" y="646"/>
                  </a:lnTo>
                  <a:lnTo>
                    <a:pt x="168" y="646"/>
                  </a:lnTo>
                  <a:lnTo>
                    <a:pt x="170" y="646"/>
                  </a:lnTo>
                  <a:lnTo>
                    <a:pt x="170" y="648"/>
                  </a:lnTo>
                  <a:lnTo>
                    <a:pt x="170" y="651"/>
                  </a:lnTo>
                  <a:lnTo>
                    <a:pt x="173" y="651"/>
                  </a:lnTo>
                  <a:lnTo>
                    <a:pt x="180" y="653"/>
                  </a:lnTo>
                  <a:lnTo>
                    <a:pt x="187" y="656"/>
                  </a:lnTo>
                  <a:lnTo>
                    <a:pt x="187" y="656"/>
                  </a:lnTo>
                  <a:lnTo>
                    <a:pt x="187" y="651"/>
                  </a:lnTo>
                  <a:lnTo>
                    <a:pt x="189" y="648"/>
                  </a:lnTo>
                  <a:lnTo>
                    <a:pt x="192" y="648"/>
                  </a:lnTo>
                  <a:lnTo>
                    <a:pt x="194" y="644"/>
                  </a:lnTo>
                  <a:lnTo>
                    <a:pt x="196" y="641"/>
                  </a:lnTo>
                  <a:lnTo>
                    <a:pt x="196" y="639"/>
                  </a:lnTo>
                  <a:lnTo>
                    <a:pt x="199" y="637"/>
                  </a:lnTo>
                  <a:lnTo>
                    <a:pt x="204" y="639"/>
                  </a:lnTo>
                  <a:lnTo>
                    <a:pt x="204" y="639"/>
                  </a:lnTo>
                  <a:lnTo>
                    <a:pt x="206" y="641"/>
                  </a:lnTo>
                  <a:lnTo>
                    <a:pt x="206" y="641"/>
                  </a:lnTo>
                  <a:lnTo>
                    <a:pt x="208" y="641"/>
                  </a:lnTo>
                  <a:lnTo>
                    <a:pt x="208" y="639"/>
                  </a:lnTo>
                  <a:lnTo>
                    <a:pt x="208" y="639"/>
                  </a:lnTo>
                  <a:lnTo>
                    <a:pt x="208" y="637"/>
                  </a:lnTo>
                  <a:lnTo>
                    <a:pt x="208" y="637"/>
                  </a:lnTo>
                  <a:lnTo>
                    <a:pt x="211" y="634"/>
                  </a:lnTo>
                  <a:lnTo>
                    <a:pt x="211" y="634"/>
                  </a:lnTo>
                  <a:lnTo>
                    <a:pt x="213" y="634"/>
                  </a:lnTo>
                  <a:lnTo>
                    <a:pt x="213" y="632"/>
                  </a:lnTo>
                  <a:lnTo>
                    <a:pt x="215" y="632"/>
                  </a:lnTo>
                  <a:lnTo>
                    <a:pt x="218" y="632"/>
                  </a:lnTo>
                  <a:lnTo>
                    <a:pt x="220" y="632"/>
                  </a:lnTo>
                  <a:lnTo>
                    <a:pt x="220" y="634"/>
                  </a:lnTo>
                  <a:lnTo>
                    <a:pt x="222" y="634"/>
                  </a:lnTo>
                  <a:lnTo>
                    <a:pt x="225" y="634"/>
                  </a:lnTo>
                  <a:lnTo>
                    <a:pt x="227" y="632"/>
                  </a:lnTo>
                  <a:lnTo>
                    <a:pt x="230" y="632"/>
                  </a:lnTo>
                  <a:lnTo>
                    <a:pt x="232" y="632"/>
                  </a:lnTo>
                  <a:lnTo>
                    <a:pt x="232" y="632"/>
                  </a:lnTo>
                  <a:lnTo>
                    <a:pt x="234" y="632"/>
                  </a:lnTo>
                  <a:lnTo>
                    <a:pt x="237" y="630"/>
                  </a:lnTo>
                  <a:lnTo>
                    <a:pt x="239" y="627"/>
                  </a:lnTo>
                  <a:lnTo>
                    <a:pt x="241" y="627"/>
                  </a:lnTo>
                  <a:lnTo>
                    <a:pt x="244" y="625"/>
                  </a:lnTo>
                  <a:lnTo>
                    <a:pt x="248" y="625"/>
                  </a:lnTo>
                  <a:lnTo>
                    <a:pt x="251" y="625"/>
                  </a:lnTo>
                  <a:lnTo>
                    <a:pt x="253" y="622"/>
                  </a:lnTo>
                  <a:lnTo>
                    <a:pt x="253" y="620"/>
                  </a:lnTo>
                  <a:lnTo>
                    <a:pt x="256" y="618"/>
                  </a:lnTo>
                  <a:lnTo>
                    <a:pt x="258" y="613"/>
                  </a:lnTo>
                  <a:lnTo>
                    <a:pt x="260" y="613"/>
                  </a:lnTo>
                  <a:lnTo>
                    <a:pt x="263" y="611"/>
                  </a:lnTo>
                  <a:lnTo>
                    <a:pt x="263" y="608"/>
                  </a:lnTo>
                  <a:lnTo>
                    <a:pt x="263" y="603"/>
                  </a:lnTo>
                  <a:lnTo>
                    <a:pt x="265" y="601"/>
                  </a:lnTo>
                  <a:lnTo>
                    <a:pt x="267" y="599"/>
                  </a:lnTo>
                  <a:lnTo>
                    <a:pt x="270" y="594"/>
                  </a:lnTo>
                  <a:lnTo>
                    <a:pt x="272" y="592"/>
                  </a:lnTo>
                  <a:lnTo>
                    <a:pt x="274" y="592"/>
                  </a:lnTo>
                  <a:lnTo>
                    <a:pt x="277" y="589"/>
                  </a:lnTo>
                  <a:lnTo>
                    <a:pt x="279" y="587"/>
                  </a:lnTo>
                  <a:lnTo>
                    <a:pt x="279" y="587"/>
                  </a:lnTo>
                  <a:lnTo>
                    <a:pt x="279" y="587"/>
                  </a:lnTo>
                  <a:lnTo>
                    <a:pt x="279" y="589"/>
                  </a:lnTo>
                  <a:lnTo>
                    <a:pt x="279" y="589"/>
                  </a:lnTo>
                  <a:lnTo>
                    <a:pt x="279" y="589"/>
                  </a:lnTo>
                  <a:lnTo>
                    <a:pt x="279" y="592"/>
                  </a:lnTo>
                  <a:lnTo>
                    <a:pt x="279" y="592"/>
                  </a:lnTo>
                  <a:lnTo>
                    <a:pt x="279" y="592"/>
                  </a:lnTo>
                  <a:lnTo>
                    <a:pt x="284" y="596"/>
                  </a:lnTo>
                  <a:lnTo>
                    <a:pt x="289" y="599"/>
                  </a:lnTo>
                  <a:lnTo>
                    <a:pt x="293" y="601"/>
                  </a:lnTo>
                  <a:lnTo>
                    <a:pt x="296" y="603"/>
                  </a:lnTo>
                  <a:lnTo>
                    <a:pt x="301" y="606"/>
                  </a:lnTo>
                  <a:lnTo>
                    <a:pt x="303" y="606"/>
                  </a:lnTo>
                  <a:lnTo>
                    <a:pt x="305" y="608"/>
                  </a:lnTo>
                  <a:lnTo>
                    <a:pt x="310" y="608"/>
                  </a:lnTo>
                  <a:lnTo>
                    <a:pt x="312" y="611"/>
                  </a:lnTo>
                  <a:lnTo>
                    <a:pt x="317" y="611"/>
                  </a:lnTo>
                  <a:lnTo>
                    <a:pt x="319" y="611"/>
                  </a:lnTo>
                  <a:lnTo>
                    <a:pt x="322" y="608"/>
                  </a:lnTo>
                  <a:lnTo>
                    <a:pt x="324" y="606"/>
                  </a:lnTo>
                  <a:lnTo>
                    <a:pt x="327" y="606"/>
                  </a:lnTo>
                  <a:lnTo>
                    <a:pt x="329" y="606"/>
                  </a:lnTo>
                  <a:lnTo>
                    <a:pt x="331" y="606"/>
                  </a:lnTo>
                  <a:lnTo>
                    <a:pt x="336" y="603"/>
                  </a:lnTo>
                  <a:lnTo>
                    <a:pt x="341" y="599"/>
                  </a:lnTo>
                  <a:lnTo>
                    <a:pt x="343" y="596"/>
                  </a:lnTo>
                  <a:lnTo>
                    <a:pt x="348" y="594"/>
                  </a:lnTo>
                  <a:lnTo>
                    <a:pt x="350" y="596"/>
                  </a:lnTo>
                  <a:lnTo>
                    <a:pt x="353" y="599"/>
                  </a:lnTo>
                  <a:lnTo>
                    <a:pt x="353" y="603"/>
                  </a:lnTo>
                  <a:lnTo>
                    <a:pt x="355" y="606"/>
                  </a:lnTo>
                  <a:lnTo>
                    <a:pt x="355" y="611"/>
                  </a:lnTo>
                  <a:lnTo>
                    <a:pt x="360" y="611"/>
                  </a:lnTo>
                  <a:lnTo>
                    <a:pt x="362" y="613"/>
                  </a:lnTo>
                  <a:lnTo>
                    <a:pt x="364" y="615"/>
                  </a:lnTo>
                  <a:lnTo>
                    <a:pt x="364" y="618"/>
                  </a:lnTo>
                  <a:lnTo>
                    <a:pt x="364" y="620"/>
                  </a:lnTo>
                  <a:lnTo>
                    <a:pt x="367" y="622"/>
                  </a:lnTo>
                  <a:lnTo>
                    <a:pt x="369" y="622"/>
                  </a:lnTo>
                  <a:lnTo>
                    <a:pt x="369" y="625"/>
                  </a:lnTo>
                  <a:lnTo>
                    <a:pt x="371" y="625"/>
                  </a:lnTo>
                  <a:lnTo>
                    <a:pt x="374" y="627"/>
                  </a:lnTo>
                  <a:lnTo>
                    <a:pt x="374" y="627"/>
                  </a:lnTo>
                  <a:lnTo>
                    <a:pt x="374" y="630"/>
                  </a:lnTo>
                  <a:lnTo>
                    <a:pt x="374" y="632"/>
                  </a:lnTo>
                  <a:lnTo>
                    <a:pt x="371" y="632"/>
                  </a:lnTo>
                  <a:lnTo>
                    <a:pt x="371" y="634"/>
                  </a:lnTo>
                  <a:lnTo>
                    <a:pt x="371" y="637"/>
                  </a:lnTo>
                  <a:lnTo>
                    <a:pt x="371" y="641"/>
                  </a:lnTo>
                  <a:lnTo>
                    <a:pt x="374" y="644"/>
                  </a:lnTo>
                  <a:lnTo>
                    <a:pt x="374" y="648"/>
                  </a:lnTo>
                  <a:lnTo>
                    <a:pt x="371" y="653"/>
                  </a:lnTo>
                  <a:lnTo>
                    <a:pt x="369" y="660"/>
                  </a:lnTo>
                  <a:lnTo>
                    <a:pt x="369" y="665"/>
                  </a:lnTo>
                  <a:lnTo>
                    <a:pt x="369" y="670"/>
                  </a:lnTo>
                  <a:lnTo>
                    <a:pt x="371" y="675"/>
                  </a:lnTo>
                  <a:lnTo>
                    <a:pt x="374" y="679"/>
                  </a:lnTo>
                  <a:lnTo>
                    <a:pt x="376" y="684"/>
                  </a:lnTo>
                  <a:lnTo>
                    <a:pt x="376" y="689"/>
                  </a:lnTo>
                  <a:lnTo>
                    <a:pt x="379" y="689"/>
                  </a:lnTo>
                  <a:lnTo>
                    <a:pt x="381" y="686"/>
                  </a:lnTo>
                  <a:lnTo>
                    <a:pt x="383" y="686"/>
                  </a:lnTo>
                  <a:lnTo>
                    <a:pt x="386" y="686"/>
                  </a:lnTo>
                  <a:lnTo>
                    <a:pt x="390" y="686"/>
                  </a:lnTo>
                  <a:lnTo>
                    <a:pt x="393" y="686"/>
                  </a:lnTo>
                  <a:lnTo>
                    <a:pt x="395" y="686"/>
                  </a:lnTo>
                  <a:lnTo>
                    <a:pt x="400" y="686"/>
                  </a:lnTo>
                  <a:lnTo>
                    <a:pt x="400" y="684"/>
                  </a:lnTo>
                  <a:lnTo>
                    <a:pt x="402" y="682"/>
                  </a:lnTo>
                  <a:lnTo>
                    <a:pt x="405" y="679"/>
                  </a:lnTo>
                  <a:lnTo>
                    <a:pt x="405" y="677"/>
                  </a:lnTo>
                  <a:lnTo>
                    <a:pt x="407" y="675"/>
                  </a:lnTo>
                  <a:lnTo>
                    <a:pt x="409" y="672"/>
                  </a:lnTo>
                  <a:lnTo>
                    <a:pt x="412" y="675"/>
                  </a:lnTo>
                  <a:lnTo>
                    <a:pt x="414" y="677"/>
                  </a:lnTo>
                  <a:lnTo>
                    <a:pt x="416" y="682"/>
                  </a:lnTo>
                  <a:lnTo>
                    <a:pt x="419" y="679"/>
                  </a:lnTo>
                  <a:lnTo>
                    <a:pt x="421" y="679"/>
                  </a:lnTo>
                  <a:lnTo>
                    <a:pt x="426" y="682"/>
                  </a:lnTo>
                  <a:lnTo>
                    <a:pt x="426" y="686"/>
                  </a:lnTo>
                  <a:lnTo>
                    <a:pt x="431" y="689"/>
                  </a:lnTo>
                  <a:lnTo>
                    <a:pt x="433" y="691"/>
                  </a:lnTo>
                  <a:lnTo>
                    <a:pt x="435" y="689"/>
                  </a:lnTo>
                  <a:lnTo>
                    <a:pt x="435" y="686"/>
                  </a:lnTo>
                  <a:lnTo>
                    <a:pt x="435" y="684"/>
                  </a:lnTo>
                  <a:lnTo>
                    <a:pt x="435" y="682"/>
                  </a:lnTo>
                  <a:lnTo>
                    <a:pt x="438" y="682"/>
                  </a:lnTo>
                  <a:lnTo>
                    <a:pt x="440" y="682"/>
                  </a:lnTo>
                  <a:lnTo>
                    <a:pt x="442" y="679"/>
                  </a:lnTo>
                  <a:lnTo>
                    <a:pt x="445" y="679"/>
                  </a:lnTo>
                  <a:lnTo>
                    <a:pt x="447" y="677"/>
                  </a:lnTo>
                  <a:lnTo>
                    <a:pt x="450" y="677"/>
                  </a:lnTo>
                  <a:lnTo>
                    <a:pt x="454" y="675"/>
                  </a:lnTo>
                  <a:lnTo>
                    <a:pt x="459" y="672"/>
                  </a:lnTo>
                  <a:lnTo>
                    <a:pt x="464" y="670"/>
                  </a:lnTo>
                  <a:lnTo>
                    <a:pt x="466" y="665"/>
                  </a:lnTo>
                  <a:lnTo>
                    <a:pt x="466" y="660"/>
                  </a:lnTo>
                  <a:lnTo>
                    <a:pt x="468" y="656"/>
                  </a:lnTo>
                  <a:lnTo>
                    <a:pt x="471" y="651"/>
                  </a:lnTo>
                  <a:lnTo>
                    <a:pt x="473" y="648"/>
                  </a:lnTo>
                  <a:lnTo>
                    <a:pt x="478" y="646"/>
                  </a:lnTo>
                  <a:lnTo>
                    <a:pt x="480" y="646"/>
                  </a:lnTo>
                  <a:lnTo>
                    <a:pt x="485" y="644"/>
                  </a:lnTo>
                  <a:lnTo>
                    <a:pt x="487" y="644"/>
                  </a:lnTo>
                  <a:lnTo>
                    <a:pt x="490" y="644"/>
                  </a:lnTo>
                  <a:lnTo>
                    <a:pt x="492" y="641"/>
                  </a:lnTo>
                  <a:lnTo>
                    <a:pt x="494" y="641"/>
                  </a:lnTo>
                  <a:lnTo>
                    <a:pt x="494" y="641"/>
                  </a:lnTo>
                  <a:lnTo>
                    <a:pt x="494" y="639"/>
                  </a:lnTo>
                  <a:lnTo>
                    <a:pt x="497" y="639"/>
                  </a:lnTo>
                  <a:lnTo>
                    <a:pt x="497" y="637"/>
                  </a:lnTo>
                  <a:lnTo>
                    <a:pt x="499" y="637"/>
                  </a:lnTo>
                  <a:lnTo>
                    <a:pt x="504" y="637"/>
                  </a:lnTo>
                  <a:lnTo>
                    <a:pt x="509" y="639"/>
                  </a:lnTo>
                  <a:lnTo>
                    <a:pt x="511" y="639"/>
                  </a:lnTo>
                  <a:lnTo>
                    <a:pt x="511" y="641"/>
                  </a:lnTo>
                  <a:lnTo>
                    <a:pt x="511" y="641"/>
                  </a:lnTo>
                  <a:lnTo>
                    <a:pt x="513" y="641"/>
                  </a:lnTo>
                  <a:lnTo>
                    <a:pt x="513" y="644"/>
                  </a:lnTo>
                  <a:lnTo>
                    <a:pt x="516" y="641"/>
                  </a:lnTo>
                  <a:lnTo>
                    <a:pt x="518" y="639"/>
                  </a:lnTo>
                  <a:lnTo>
                    <a:pt x="520" y="634"/>
                  </a:lnTo>
                  <a:lnTo>
                    <a:pt x="523" y="632"/>
                  </a:lnTo>
                  <a:lnTo>
                    <a:pt x="523" y="630"/>
                  </a:lnTo>
                  <a:lnTo>
                    <a:pt x="525" y="630"/>
                  </a:lnTo>
                  <a:lnTo>
                    <a:pt x="525" y="627"/>
                  </a:lnTo>
                  <a:lnTo>
                    <a:pt x="528" y="627"/>
                  </a:lnTo>
                  <a:lnTo>
                    <a:pt x="528" y="625"/>
                  </a:lnTo>
                  <a:lnTo>
                    <a:pt x="528" y="625"/>
                  </a:lnTo>
                  <a:lnTo>
                    <a:pt x="525" y="622"/>
                  </a:lnTo>
                  <a:lnTo>
                    <a:pt x="525" y="622"/>
                  </a:lnTo>
                  <a:lnTo>
                    <a:pt x="528" y="620"/>
                  </a:lnTo>
                  <a:lnTo>
                    <a:pt x="530" y="618"/>
                  </a:lnTo>
                  <a:lnTo>
                    <a:pt x="532" y="615"/>
                  </a:lnTo>
                  <a:lnTo>
                    <a:pt x="535" y="613"/>
                  </a:lnTo>
                  <a:lnTo>
                    <a:pt x="535" y="611"/>
                  </a:lnTo>
                  <a:lnTo>
                    <a:pt x="535" y="611"/>
                  </a:lnTo>
                  <a:lnTo>
                    <a:pt x="532" y="611"/>
                  </a:lnTo>
                  <a:lnTo>
                    <a:pt x="530" y="608"/>
                  </a:lnTo>
                  <a:lnTo>
                    <a:pt x="530" y="606"/>
                  </a:lnTo>
                  <a:lnTo>
                    <a:pt x="528" y="603"/>
                  </a:lnTo>
                  <a:lnTo>
                    <a:pt x="528" y="601"/>
                  </a:lnTo>
                  <a:lnTo>
                    <a:pt x="528" y="599"/>
                  </a:lnTo>
                  <a:lnTo>
                    <a:pt x="525" y="596"/>
                  </a:lnTo>
                  <a:lnTo>
                    <a:pt x="525" y="596"/>
                  </a:lnTo>
                  <a:lnTo>
                    <a:pt x="525" y="594"/>
                  </a:lnTo>
                  <a:lnTo>
                    <a:pt x="523" y="594"/>
                  </a:lnTo>
                  <a:lnTo>
                    <a:pt x="516" y="596"/>
                  </a:lnTo>
                  <a:lnTo>
                    <a:pt x="509" y="599"/>
                  </a:lnTo>
                  <a:lnTo>
                    <a:pt x="502" y="596"/>
                  </a:lnTo>
                  <a:lnTo>
                    <a:pt x="502" y="589"/>
                  </a:lnTo>
                  <a:lnTo>
                    <a:pt x="502" y="589"/>
                  </a:lnTo>
                  <a:lnTo>
                    <a:pt x="502" y="587"/>
                  </a:lnTo>
                  <a:lnTo>
                    <a:pt x="502" y="585"/>
                  </a:lnTo>
                  <a:lnTo>
                    <a:pt x="502" y="585"/>
                  </a:lnTo>
                  <a:lnTo>
                    <a:pt x="502" y="582"/>
                  </a:lnTo>
                  <a:lnTo>
                    <a:pt x="502" y="577"/>
                  </a:lnTo>
                  <a:lnTo>
                    <a:pt x="502" y="575"/>
                  </a:lnTo>
                  <a:lnTo>
                    <a:pt x="502" y="573"/>
                  </a:lnTo>
                  <a:lnTo>
                    <a:pt x="499" y="570"/>
                  </a:lnTo>
                  <a:lnTo>
                    <a:pt x="499" y="570"/>
                  </a:lnTo>
                  <a:lnTo>
                    <a:pt x="499" y="568"/>
                  </a:lnTo>
                  <a:lnTo>
                    <a:pt x="499" y="566"/>
                  </a:lnTo>
                  <a:lnTo>
                    <a:pt x="497" y="566"/>
                  </a:lnTo>
                  <a:lnTo>
                    <a:pt x="497" y="563"/>
                  </a:lnTo>
                  <a:lnTo>
                    <a:pt x="494" y="563"/>
                  </a:lnTo>
                  <a:lnTo>
                    <a:pt x="494" y="563"/>
                  </a:lnTo>
                  <a:lnTo>
                    <a:pt x="494" y="561"/>
                  </a:lnTo>
                  <a:lnTo>
                    <a:pt x="492" y="559"/>
                  </a:lnTo>
                  <a:lnTo>
                    <a:pt x="492" y="556"/>
                  </a:lnTo>
                  <a:lnTo>
                    <a:pt x="492" y="556"/>
                  </a:lnTo>
                  <a:lnTo>
                    <a:pt x="490" y="551"/>
                  </a:lnTo>
                  <a:lnTo>
                    <a:pt x="490" y="549"/>
                  </a:lnTo>
                  <a:lnTo>
                    <a:pt x="490" y="544"/>
                  </a:lnTo>
                  <a:lnTo>
                    <a:pt x="490" y="542"/>
                  </a:lnTo>
                  <a:lnTo>
                    <a:pt x="490" y="535"/>
                  </a:lnTo>
                  <a:lnTo>
                    <a:pt x="494" y="535"/>
                  </a:lnTo>
                  <a:lnTo>
                    <a:pt x="499" y="535"/>
                  </a:lnTo>
                  <a:lnTo>
                    <a:pt x="504" y="532"/>
                  </a:lnTo>
                  <a:lnTo>
                    <a:pt x="506" y="532"/>
                  </a:lnTo>
                  <a:lnTo>
                    <a:pt x="506" y="530"/>
                  </a:lnTo>
                  <a:lnTo>
                    <a:pt x="506" y="530"/>
                  </a:lnTo>
                  <a:lnTo>
                    <a:pt x="509" y="528"/>
                  </a:lnTo>
                  <a:lnTo>
                    <a:pt x="506" y="525"/>
                  </a:lnTo>
                  <a:lnTo>
                    <a:pt x="504" y="525"/>
                  </a:lnTo>
                  <a:lnTo>
                    <a:pt x="502" y="523"/>
                  </a:lnTo>
                  <a:lnTo>
                    <a:pt x="499" y="523"/>
                  </a:lnTo>
                  <a:lnTo>
                    <a:pt x="499" y="521"/>
                  </a:lnTo>
                  <a:lnTo>
                    <a:pt x="499" y="518"/>
                  </a:lnTo>
                  <a:lnTo>
                    <a:pt x="499" y="516"/>
                  </a:lnTo>
                  <a:lnTo>
                    <a:pt x="499" y="514"/>
                  </a:lnTo>
                  <a:lnTo>
                    <a:pt x="499" y="514"/>
                  </a:lnTo>
                  <a:lnTo>
                    <a:pt x="499" y="511"/>
                  </a:lnTo>
                  <a:lnTo>
                    <a:pt x="497" y="511"/>
                  </a:lnTo>
                  <a:lnTo>
                    <a:pt x="497" y="511"/>
                  </a:lnTo>
                  <a:lnTo>
                    <a:pt x="494" y="511"/>
                  </a:lnTo>
                  <a:lnTo>
                    <a:pt x="490" y="511"/>
                  </a:lnTo>
                  <a:lnTo>
                    <a:pt x="487" y="511"/>
                  </a:lnTo>
                  <a:lnTo>
                    <a:pt x="485" y="511"/>
                  </a:lnTo>
                  <a:lnTo>
                    <a:pt x="483" y="511"/>
                  </a:lnTo>
                  <a:lnTo>
                    <a:pt x="480" y="511"/>
                  </a:lnTo>
                  <a:lnTo>
                    <a:pt x="478" y="511"/>
                  </a:lnTo>
                  <a:lnTo>
                    <a:pt x="478" y="511"/>
                  </a:lnTo>
                  <a:lnTo>
                    <a:pt x="473" y="509"/>
                  </a:lnTo>
                  <a:lnTo>
                    <a:pt x="471" y="506"/>
                  </a:lnTo>
                  <a:lnTo>
                    <a:pt x="468" y="504"/>
                  </a:lnTo>
                  <a:lnTo>
                    <a:pt x="466" y="506"/>
                  </a:lnTo>
                  <a:lnTo>
                    <a:pt x="464" y="506"/>
                  </a:lnTo>
                  <a:lnTo>
                    <a:pt x="464" y="506"/>
                  </a:lnTo>
                  <a:lnTo>
                    <a:pt x="461" y="506"/>
                  </a:lnTo>
                  <a:lnTo>
                    <a:pt x="461" y="506"/>
                  </a:lnTo>
                  <a:lnTo>
                    <a:pt x="459" y="509"/>
                  </a:lnTo>
                  <a:lnTo>
                    <a:pt x="457" y="509"/>
                  </a:lnTo>
                  <a:lnTo>
                    <a:pt x="454" y="509"/>
                  </a:lnTo>
                  <a:lnTo>
                    <a:pt x="452" y="509"/>
                  </a:lnTo>
                  <a:lnTo>
                    <a:pt x="452" y="509"/>
                  </a:lnTo>
                  <a:lnTo>
                    <a:pt x="450" y="506"/>
                  </a:lnTo>
                  <a:lnTo>
                    <a:pt x="450" y="506"/>
                  </a:lnTo>
                  <a:lnTo>
                    <a:pt x="447" y="506"/>
                  </a:lnTo>
                  <a:lnTo>
                    <a:pt x="445" y="504"/>
                  </a:lnTo>
                  <a:lnTo>
                    <a:pt x="445" y="499"/>
                  </a:lnTo>
                  <a:lnTo>
                    <a:pt x="442" y="492"/>
                  </a:lnTo>
                  <a:lnTo>
                    <a:pt x="442" y="488"/>
                  </a:lnTo>
                  <a:lnTo>
                    <a:pt x="445" y="485"/>
                  </a:lnTo>
                  <a:lnTo>
                    <a:pt x="450" y="483"/>
                  </a:lnTo>
                  <a:lnTo>
                    <a:pt x="457" y="480"/>
                  </a:lnTo>
                  <a:lnTo>
                    <a:pt x="461" y="478"/>
                  </a:lnTo>
                  <a:lnTo>
                    <a:pt x="461" y="478"/>
                  </a:lnTo>
                  <a:lnTo>
                    <a:pt x="461" y="478"/>
                  </a:lnTo>
                  <a:lnTo>
                    <a:pt x="461" y="478"/>
                  </a:lnTo>
                  <a:lnTo>
                    <a:pt x="461" y="478"/>
                  </a:lnTo>
                  <a:lnTo>
                    <a:pt x="468" y="476"/>
                  </a:lnTo>
                  <a:lnTo>
                    <a:pt x="476" y="476"/>
                  </a:lnTo>
                  <a:lnTo>
                    <a:pt x="480" y="473"/>
                  </a:lnTo>
                  <a:lnTo>
                    <a:pt x="487" y="471"/>
                  </a:lnTo>
                  <a:lnTo>
                    <a:pt x="490" y="471"/>
                  </a:lnTo>
                  <a:lnTo>
                    <a:pt x="490" y="471"/>
                  </a:lnTo>
                  <a:lnTo>
                    <a:pt x="490" y="471"/>
                  </a:lnTo>
                  <a:lnTo>
                    <a:pt x="490" y="471"/>
                  </a:lnTo>
                  <a:lnTo>
                    <a:pt x="492" y="471"/>
                  </a:lnTo>
                  <a:lnTo>
                    <a:pt x="494" y="469"/>
                  </a:lnTo>
                  <a:lnTo>
                    <a:pt x="497" y="469"/>
                  </a:lnTo>
                  <a:lnTo>
                    <a:pt x="499" y="466"/>
                  </a:lnTo>
                  <a:lnTo>
                    <a:pt x="504" y="464"/>
                  </a:lnTo>
                  <a:lnTo>
                    <a:pt x="513" y="464"/>
                  </a:lnTo>
                  <a:lnTo>
                    <a:pt x="518" y="464"/>
                  </a:lnTo>
                  <a:lnTo>
                    <a:pt x="520" y="461"/>
                  </a:lnTo>
                  <a:lnTo>
                    <a:pt x="528" y="454"/>
                  </a:lnTo>
                  <a:lnTo>
                    <a:pt x="537" y="452"/>
                  </a:lnTo>
                  <a:lnTo>
                    <a:pt x="539" y="452"/>
                  </a:lnTo>
                  <a:lnTo>
                    <a:pt x="542" y="447"/>
                  </a:lnTo>
                  <a:lnTo>
                    <a:pt x="544" y="447"/>
                  </a:lnTo>
                  <a:lnTo>
                    <a:pt x="556" y="443"/>
                  </a:lnTo>
                  <a:lnTo>
                    <a:pt x="561" y="440"/>
                  </a:lnTo>
                  <a:lnTo>
                    <a:pt x="568" y="440"/>
                  </a:lnTo>
                  <a:lnTo>
                    <a:pt x="575" y="438"/>
                  </a:lnTo>
                  <a:lnTo>
                    <a:pt x="577" y="438"/>
                  </a:lnTo>
                  <a:lnTo>
                    <a:pt x="580" y="438"/>
                  </a:lnTo>
                  <a:lnTo>
                    <a:pt x="584" y="440"/>
                  </a:lnTo>
                  <a:lnTo>
                    <a:pt x="587" y="443"/>
                  </a:lnTo>
                  <a:lnTo>
                    <a:pt x="589" y="443"/>
                  </a:lnTo>
                  <a:lnTo>
                    <a:pt x="591" y="440"/>
                  </a:lnTo>
                  <a:lnTo>
                    <a:pt x="594" y="440"/>
                  </a:lnTo>
                  <a:lnTo>
                    <a:pt x="596" y="440"/>
                  </a:lnTo>
                  <a:lnTo>
                    <a:pt x="608" y="433"/>
                  </a:lnTo>
                  <a:lnTo>
                    <a:pt x="610" y="433"/>
                  </a:lnTo>
                  <a:lnTo>
                    <a:pt x="610" y="431"/>
                  </a:lnTo>
                  <a:lnTo>
                    <a:pt x="615" y="424"/>
                  </a:lnTo>
                  <a:lnTo>
                    <a:pt x="617" y="419"/>
                  </a:lnTo>
                  <a:lnTo>
                    <a:pt x="622" y="414"/>
                  </a:lnTo>
                  <a:lnTo>
                    <a:pt x="627" y="407"/>
                  </a:lnTo>
                  <a:lnTo>
                    <a:pt x="632" y="402"/>
                  </a:lnTo>
                  <a:lnTo>
                    <a:pt x="634" y="398"/>
                  </a:lnTo>
                  <a:lnTo>
                    <a:pt x="632" y="390"/>
                  </a:lnTo>
                  <a:lnTo>
                    <a:pt x="632" y="390"/>
                  </a:lnTo>
                  <a:lnTo>
                    <a:pt x="632" y="388"/>
                  </a:lnTo>
                  <a:lnTo>
                    <a:pt x="632" y="388"/>
                  </a:lnTo>
                  <a:lnTo>
                    <a:pt x="632" y="388"/>
                  </a:lnTo>
                  <a:lnTo>
                    <a:pt x="627" y="383"/>
                  </a:lnTo>
                  <a:lnTo>
                    <a:pt x="622" y="381"/>
                  </a:lnTo>
                  <a:lnTo>
                    <a:pt x="617" y="376"/>
                  </a:lnTo>
                  <a:lnTo>
                    <a:pt x="613" y="372"/>
                  </a:lnTo>
                  <a:lnTo>
                    <a:pt x="613" y="367"/>
                  </a:lnTo>
                  <a:lnTo>
                    <a:pt x="613" y="360"/>
                  </a:lnTo>
                  <a:lnTo>
                    <a:pt x="615" y="355"/>
                  </a:lnTo>
                  <a:lnTo>
                    <a:pt x="617" y="350"/>
                  </a:lnTo>
                  <a:lnTo>
                    <a:pt x="617" y="348"/>
                  </a:lnTo>
                  <a:lnTo>
                    <a:pt x="620" y="348"/>
                  </a:lnTo>
                  <a:lnTo>
                    <a:pt x="620" y="348"/>
                  </a:lnTo>
                  <a:lnTo>
                    <a:pt x="620" y="345"/>
                  </a:lnTo>
                  <a:lnTo>
                    <a:pt x="622" y="343"/>
                  </a:lnTo>
                  <a:lnTo>
                    <a:pt x="625" y="341"/>
                  </a:lnTo>
                  <a:lnTo>
                    <a:pt x="625" y="336"/>
                  </a:lnTo>
                  <a:lnTo>
                    <a:pt x="627" y="334"/>
                  </a:lnTo>
                  <a:lnTo>
                    <a:pt x="632" y="327"/>
                  </a:lnTo>
                  <a:lnTo>
                    <a:pt x="636" y="319"/>
                  </a:lnTo>
                  <a:lnTo>
                    <a:pt x="641" y="312"/>
                  </a:lnTo>
                  <a:lnTo>
                    <a:pt x="648" y="305"/>
                  </a:lnTo>
                  <a:lnTo>
                    <a:pt x="648" y="303"/>
                  </a:lnTo>
                  <a:lnTo>
                    <a:pt x="651" y="303"/>
                  </a:lnTo>
                  <a:lnTo>
                    <a:pt x="651" y="301"/>
                  </a:lnTo>
                  <a:lnTo>
                    <a:pt x="651" y="298"/>
                  </a:lnTo>
                  <a:lnTo>
                    <a:pt x="653" y="296"/>
                  </a:lnTo>
                  <a:lnTo>
                    <a:pt x="655" y="293"/>
                  </a:lnTo>
                  <a:lnTo>
                    <a:pt x="658" y="293"/>
                  </a:lnTo>
                  <a:lnTo>
                    <a:pt x="660" y="291"/>
                  </a:lnTo>
                  <a:lnTo>
                    <a:pt x="660" y="289"/>
                  </a:lnTo>
                  <a:lnTo>
                    <a:pt x="662" y="286"/>
                  </a:lnTo>
                  <a:lnTo>
                    <a:pt x="662" y="284"/>
                  </a:lnTo>
                  <a:lnTo>
                    <a:pt x="665" y="282"/>
                  </a:lnTo>
                  <a:lnTo>
                    <a:pt x="667" y="282"/>
                  </a:lnTo>
                  <a:lnTo>
                    <a:pt x="669" y="282"/>
                  </a:lnTo>
                  <a:lnTo>
                    <a:pt x="674" y="282"/>
                  </a:lnTo>
                  <a:lnTo>
                    <a:pt x="677" y="282"/>
                  </a:lnTo>
                  <a:lnTo>
                    <a:pt x="679" y="282"/>
                  </a:lnTo>
                  <a:lnTo>
                    <a:pt x="681" y="279"/>
                  </a:lnTo>
                  <a:lnTo>
                    <a:pt x="684" y="279"/>
                  </a:lnTo>
                  <a:lnTo>
                    <a:pt x="686" y="277"/>
                  </a:lnTo>
                  <a:lnTo>
                    <a:pt x="691" y="274"/>
                  </a:lnTo>
                  <a:lnTo>
                    <a:pt x="693" y="270"/>
                  </a:lnTo>
                  <a:lnTo>
                    <a:pt x="698" y="265"/>
                  </a:lnTo>
                  <a:lnTo>
                    <a:pt x="700" y="260"/>
                  </a:lnTo>
                  <a:lnTo>
                    <a:pt x="700" y="256"/>
                  </a:lnTo>
                  <a:lnTo>
                    <a:pt x="703" y="253"/>
                  </a:lnTo>
                  <a:lnTo>
                    <a:pt x="700" y="248"/>
                  </a:lnTo>
                  <a:lnTo>
                    <a:pt x="700" y="246"/>
                  </a:lnTo>
                  <a:lnTo>
                    <a:pt x="698" y="239"/>
                  </a:lnTo>
                  <a:lnTo>
                    <a:pt x="693" y="234"/>
                  </a:lnTo>
                  <a:lnTo>
                    <a:pt x="691" y="230"/>
                  </a:lnTo>
                  <a:lnTo>
                    <a:pt x="688" y="222"/>
                  </a:lnTo>
                  <a:lnTo>
                    <a:pt x="693" y="218"/>
                  </a:lnTo>
                  <a:lnTo>
                    <a:pt x="700" y="213"/>
                  </a:lnTo>
                  <a:lnTo>
                    <a:pt x="707" y="208"/>
                  </a:lnTo>
                  <a:lnTo>
                    <a:pt x="707" y="201"/>
                  </a:lnTo>
                  <a:lnTo>
                    <a:pt x="705" y="196"/>
                  </a:lnTo>
                  <a:lnTo>
                    <a:pt x="703" y="194"/>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1" name="Freeform 24"/>
            <p:cNvSpPr>
              <a:spLocks/>
            </p:cNvSpPr>
            <p:nvPr/>
          </p:nvSpPr>
          <p:spPr bwMode="auto">
            <a:xfrm>
              <a:off x="6819901" y="4173538"/>
              <a:ext cx="500063" cy="517525"/>
            </a:xfrm>
            <a:custGeom>
              <a:avLst/>
              <a:gdLst>
                <a:gd name="T0" fmla="*/ 313 w 315"/>
                <a:gd name="T1" fmla="*/ 142 h 326"/>
                <a:gd name="T2" fmla="*/ 303 w 315"/>
                <a:gd name="T3" fmla="*/ 128 h 326"/>
                <a:gd name="T4" fmla="*/ 275 w 315"/>
                <a:gd name="T5" fmla="*/ 154 h 326"/>
                <a:gd name="T6" fmla="*/ 251 w 315"/>
                <a:gd name="T7" fmla="*/ 168 h 326"/>
                <a:gd name="T8" fmla="*/ 220 w 315"/>
                <a:gd name="T9" fmla="*/ 170 h 326"/>
                <a:gd name="T10" fmla="*/ 227 w 315"/>
                <a:gd name="T11" fmla="*/ 144 h 326"/>
                <a:gd name="T12" fmla="*/ 239 w 315"/>
                <a:gd name="T13" fmla="*/ 118 h 326"/>
                <a:gd name="T14" fmla="*/ 242 w 315"/>
                <a:gd name="T15" fmla="*/ 111 h 326"/>
                <a:gd name="T16" fmla="*/ 246 w 315"/>
                <a:gd name="T17" fmla="*/ 94 h 326"/>
                <a:gd name="T18" fmla="*/ 275 w 315"/>
                <a:gd name="T19" fmla="*/ 102 h 326"/>
                <a:gd name="T20" fmla="*/ 279 w 315"/>
                <a:gd name="T21" fmla="*/ 76 h 326"/>
                <a:gd name="T22" fmla="*/ 289 w 315"/>
                <a:gd name="T23" fmla="*/ 68 h 326"/>
                <a:gd name="T24" fmla="*/ 287 w 315"/>
                <a:gd name="T25" fmla="*/ 52 h 326"/>
                <a:gd name="T26" fmla="*/ 270 w 315"/>
                <a:gd name="T27" fmla="*/ 31 h 326"/>
                <a:gd name="T28" fmla="*/ 249 w 315"/>
                <a:gd name="T29" fmla="*/ 42 h 326"/>
                <a:gd name="T30" fmla="*/ 232 w 315"/>
                <a:gd name="T31" fmla="*/ 23 h 326"/>
                <a:gd name="T32" fmla="*/ 227 w 315"/>
                <a:gd name="T33" fmla="*/ 0 h 326"/>
                <a:gd name="T34" fmla="*/ 216 w 315"/>
                <a:gd name="T35" fmla="*/ 9 h 326"/>
                <a:gd name="T36" fmla="*/ 206 w 315"/>
                <a:gd name="T37" fmla="*/ 35 h 326"/>
                <a:gd name="T38" fmla="*/ 180 w 315"/>
                <a:gd name="T39" fmla="*/ 40 h 326"/>
                <a:gd name="T40" fmla="*/ 159 w 315"/>
                <a:gd name="T41" fmla="*/ 28 h 326"/>
                <a:gd name="T42" fmla="*/ 138 w 315"/>
                <a:gd name="T43" fmla="*/ 23 h 326"/>
                <a:gd name="T44" fmla="*/ 133 w 315"/>
                <a:gd name="T45" fmla="*/ 40 h 326"/>
                <a:gd name="T46" fmla="*/ 93 w 315"/>
                <a:gd name="T47" fmla="*/ 45 h 326"/>
                <a:gd name="T48" fmla="*/ 83 w 315"/>
                <a:gd name="T49" fmla="*/ 68 h 326"/>
                <a:gd name="T50" fmla="*/ 57 w 315"/>
                <a:gd name="T51" fmla="*/ 121 h 326"/>
                <a:gd name="T52" fmla="*/ 55 w 315"/>
                <a:gd name="T53" fmla="*/ 137 h 326"/>
                <a:gd name="T54" fmla="*/ 45 w 315"/>
                <a:gd name="T55" fmla="*/ 142 h 326"/>
                <a:gd name="T56" fmla="*/ 31 w 315"/>
                <a:gd name="T57" fmla="*/ 151 h 326"/>
                <a:gd name="T58" fmla="*/ 5 w 315"/>
                <a:gd name="T59" fmla="*/ 161 h 326"/>
                <a:gd name="T60" fmla="*/ 0 w 315"/>
                <a:gd name="T61" fmla="*/ 196 h 326"/>
                <a:gd name="T62" fmla="*/ 24 w 315"/>
                <a:gd name="T63" fmla="*/ 220 h 326"/>
                <a:gd name="T64" fmla="*/ 52 w 315"/>
                <a:gd name="T65" fmla="*/ 225 h 326"/>
                <a:gd name="T66" fmla="*/ 62 w 315"/>
                <a:gd name="T67" fmla="*/ 241 h 326"/>
                <a:gd name="T68" fmla="*/ 69 w 315"/>
                <a:gd name="T69" fmla="*/ 270 h 326"/>
                <a:gd name="T70" fmla="*/ 78 w 315"/>
                <a:gd name="T71" fmla="*/ 289 h 326"/>
                <a:gd name="T72" fmla="*/ 104 w 315"/>
                <a:gd name="T73" fmla="*/ 272 h 326"/>
                <a:gd name="T74" fmla="*/ 119 w 315"/>
                <a:gd name="T75" fmla="*/ 253 h 326"/>
                <a:gd name="T76" fmla="*/ 149 w 315"/>
                <a:gd name="T77" fmla="*/ 246 h 326"/>
                <a:gd name="T78" fmla="*/ 154 w 315"/>
                <a:gd name="T79" fmla="*/ 263 h 326"/>
                <a:gd name="T80" fmla="*/ 152 w 315"/>
                <a:gd name="T81" fmla="*/ 279 h 326"/>
                <a:gd name="T82" fmla="*/ 173 w 315"/>
                <a:gd name="T83" fmla="*/ 272 h 326"/>
                <a:gd name="T84" fmla="*/ 199 w 315"/>
                <a:gd name="T85" fmla="*/ 281 h 326"/>
                <a:gd name="T86" fmla="*/ 206 w 315"/>
                <a:gd name="T87" fmla="*/ 291 h 326"/>
                <a:gd name="T88" fmla="*/ 213 w 315"/>
                <a:gd name="T89" fmla="*/ 308 h 326"/>
                <a:gd name="T90" fmla="*/ 204 w 315"/>
                <a:gd name="T91" fmla="*/ 326 h 326"/>
                <a:gd name="T92" fmla="*/ 218 w 315"/>
                <a:gd name="T93" fmla="*/ 319 h 326"/>
                <a:gd name="T94" fmla="*/ 237 w 315"/>
                <a:gd name="T95" fmla="*/ 319 h 326"/>
                <a:gd name="T96" fmla="*/ 256 w 315"/>
                <a:gd name="T97" fmla="*/ 324 h 326"/>
                <a:gd name="T98" fmla="*/ 270 w 315"/>
                <a:gd name="T99" fmla="*/ 303 h 326"/>
                <a:gd name="T100" fmla="*/ 287 w 315"/>
                <a:gd name="T101" fmla="*/ 305 h 326"/>
                <a:gd name="T102" fmla="*/ 279 w 315"/>
                <a:gd name="T103" fmla="*/ 265 h 326"/>
                <a:gd name="T104" fmla="*/ 298 w 315"/>
                <a:gd name="T105" fmla="*/ 237 h 326"/>
                <a:gd name="T106" fmla="*/ 282 w 315"/>
                <a:gd name="T107" fmla="*/ 213 h 326"/>
                <a:gd name="T108" fmla="*/ 270 w 315"/>
                <a:gd name="T109" fmla="*/ 203 h 326"/>
                <a:gd name="T110" fmla="*/ 287 w 315"/>
                <a:gd name="T111" fmla="*/ 194 h 326"/>
                <a:gd name="T112" fmla="*/ 308 w 315"/>
                <a:gd name="T113" fmla="*/ 175 h 326"/>
                <a:gd name="T114" fmla="*/ 315 w 315"/>
                <a:gd name="T115"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5" h="326">
                  <a:moveTo>
                    <a:pt x="313" y="163"/>
                  </a:moveTo>
                  <a:lnTo>
                    <a:pt x="313" y="161"/>
                  </a:lnTo>
                  <a:lnTo>
                    <a:pt x="310" y="158"/>
                  </a:lnTo>
                  <a:lnTo>
                    <a:pt x="310" y="154"/>
                  </a:lnTo>
                  <a:lnTo>
                    <a:pt x="313" y="151"/>
                  </a:lnTo>
                  <a:lnTo>
                    <a:pt x="313" y="149"/>
                  </a:lnTo>
                  <a:lnTo>
                    <a:pt x="315" y="147"/>
                  </a:lnTo>
                  <a:lnTo>
                    <a:pt x="315" y="144"/>
                  </a:lnTo>
                  <a:lnTo>
                    <a:pt x="313" y="144"/>
                  </a:lnTo>
                  <a:lnTo>
                    <a:pt x="313" y="142"/>
                  </a:lnTo>
                  <a:lnTo>
                    <a:pt x="313" y="142"/>
                  </a:lnTo>
                  <a:lnTo>
                    <a:pt x="310" y="142"/>
                  </a:lnTo>
                  <a:lnTo>
                    <a:pt x="310" y="139"/>
                  </a:lnTo>
                  <a:lnTo>
                    <a:pt x="310" y="137"/>
                  </a:lnTo>
                  <a:lnTo>
                    <a:pt x="310" y="135"/>
                  </a:lnTo>
                  <a:lnTo>
                    <a:pt x="310" y="132"/>
                  </a:lnTo>
                  <a:lnTo>
                    <a:pt x="310" y="130"/>
                  </a:lnTo>
                  <a:lnTo>
                    <a:pt x="308" y="130"/>
                  </a:lnTo>
                  <a:lnTo>
                    <a:pt x="306" y="130"/>
                  </a:lnTo>
                  <a:lnTo>
                    <a:pt x="303" y="128"/>
                  </a:lnTo>
                  <a:lnTo>
                    <a:pt x="303" y="128"/>
                  </a:lnTo>
                  <a:lnTo>
                    <a:pt x="303" y="128"/>
                  </a:lnTo>
                  <a:lnTo>
                    <a:pt x="301" y="128"/>
                  </a:lnTo>
                  <a:lnTo>
                    <a:pt x="301" y="128"/>
                  </a:lnTo>
                  <a:lnTo>
                    <a:pt x="296" y="128"/>
                  </a:lnTo>
                  <a:lnTo>
                    <a:pt x="289" y="135"/>
                  </a:lnTo>
                  <a:lnTo>
                    <a:pt x="284" y="142"/>
                  </a:lnTo>
                  <a:lnTo>
                    <a:pt x="279" y="147"/>
                  </a:lnTo>
                  <a:lnTo>
                    <a:pt x="277" y="151"/>
                  </a:lnTo>
                  <a:lnTo>
                    <a:pt x="275" y="154"/>
                  </a:lnTo>
                  <a:lnTo>
                    <a:pt x="272" y="156"/>
                  </a:lnTo>
                  <a:lnTo>
                    <a:pt x="270" y="161"/>
                  </a:lnTo>
                  <a:lnTo>
                    <a:pt x="268" y="163"/>
                  </a:lnTo>
                  <a:lnTo>
                    <a:pt x="265" y="166"/>
                  </a:lnTo>
                  <a:lnTo>
                    <a:pt x="263" y="168"/>
                  </a:lnTo>
                  <a:lnTo>
                    <a:pt x="261" y="170"/>
                  </a:lnTo>
                  <a:lnTo>
                    <a:pt x="258" y="175"/>
                  </a:lnTo>
                  <a:lnTo>
                    <a:pt x="256" y="173"/>
                  </a:lnTo>
                  <a:lnTo>
                    <a:pt x="253" y="170"/>
                  </a:lnTo>
                  <a:lnTo>
                    <a:pt x="251" y="168"/>
                  </a:lnTo>
                  <a:lnTo>
                    <a:pt x="249" y="170"/>
                  </a:lnTo>
                  <a:lnTo>
                    <a:pt x="246" y="173"/>
                  </a:lnTo>
                  <a:lnTo>
                    <a:pt x="246" y="175"/>
                  </a:lnTo>
                  <a:lnTo>
                    <a:pt x="246" y="180"/>
                  </a:lnTo>
                  <a:lnTo>
                    <a:pt x="242" y="184"/>
                  </a:lnTo>
                  <a:lnTo>
                    <a:pt x="235" y="189"/>
                  </a:lnTo>
                  <a:lnTo>
                    <a:pt x="230" y="187"/>
                  </a:lnTo>
                  <a:lnTo>
                    <a:pt x="227" y="180"/>
                  </a:lnTo>
                  <a:lnTo>
                    <a:pt x="225" y="175"/>
                  </a:lnTo>
                  <a:lnTo>
                    <a:pt x="220" y="170"/>
                  </a:lnTo>
                  <a:lnTo>
                    <a:pt x="218" y="168"/>
                  </a:lnTo>
                  <a:lnTo>
                    <a:pt x="218" y="163"/>
                  </a:lnTo>
                  <a:lnTo>
                    <a:pt x="220" y="161"/>
                  </a:lnTo>
                  <a:lnTo>
                    <a:pt x="220" y="161"/>
                  </a:lnTo>
                  <a:lnTo>
                    <a:pt x="223" y="158"/>
                  </a:lnTo>
                  <a:lnTo>
                    <a:pt x="225" y="156"/>
                  </a:lnTo>
                  <a:lnTo>
                    <a:pt x="225" y="154"/>
                  </a:lnTo>
                  <a:lnTo>
                    <a:pt x="225" y="149"/>
                  </a:lnTo>
                  <a:lnTo>
                    <a:pt x="225" y="147"/>
                  </a:lnTo>
                  <a:lnTo>
                    <a:pt x="227" y="144"/>
                  </a:lnTo>
                  <a:lnTo>
                    <a:pt x="227" y="139"/>
                  </a:lnTo>
                  <a:lnTo>
                    <a:pt x="232" y="137"/>
                  </a:lnTo>
                  <a:lnTo>
                    <a:pt x="237" y="135"/>
                  </a:lnTo>
                  <a:lnTo>
                    <a:pt x="242" y="130"/>
                  </a:lnTo>
                  <a:lnTo>
                    <a:pt x="242" y="128"/>
                  </a:lnTo>
                  <a:lnTo>
                    <a:pt x="244" y="125"/>
                  </a:lnTo>
                  <a:lnTo>
                    <a:pt x="244" y="121"/>
                  </a:lnTo>
                  <a:lnTo>
                    <a:pt x="244" y="118"/>
                  </a:lnTo>
                  <a:lnTo>
                    <a:pt x="242" y="118"/>
                  </a:lnTo>
                  <a:lnTo>
                    <a:pt x="239" y="118"/>
                  </a:lnTo>
                  <a:lnTo>
                    <a:pt x="239" y="121"/>
                  </a:lnTo>
                  <a:lnTo>
                    <a:pt x="237" y="121"/>
                  </a:lnTo>
                  <a:lnTo>
                    <a:pt x="232" y="121"/>
                  </a:lnTo>
                  <a:lnTo>
                    <a:pt x="232" y="118"/>
                  </a:lnTo>
                  <a:lnTo>
                    <a:pt x="230" y="116"/>
                  </a:lnTo>
                  <a:lnTo>
                    <a:pt x="232" y="113"/>
                  </a:lnTo>
                  <a:lnTo>
                    <a:pt x="235" y="111"/>
                  </a:lnTo>
                  <a:lnTo>
                    <a:pt x="237" y="111"/>
                  </a:lnTo>
                  <a:lnTo>
                    <a:pt x="239" y="111"/>
                  </a:lnTo>
                  <a:lnTo>
                    <a:pt x="242" y="111"/>
                  </a:lnTo>
                  <a:lnTo>
                    <a:pt x="244" y="111"/>
                  </a:lnTo>
                  <a:lnTo>
                    <a:pt x="244" y="109"/>
                  </a:lnTo>
                  <a:lnTo>
                    <a:pt x="244" y="106"/>
                  </a:lnTo>
                  <a:lnTo>
                    <a:pt x="244" y="104"/>
                  </a:lnTo>
                  <a:lnTo>
                    <a:pt x="244" y="102"/>
                  </a:lnTo>
                  <a:lnTo>
                    <a:pt x="244" y="102"/>
                  </a:lnTo>
                  <a:lnTo>
                    <a:pt x="242" y="99"/>
                  </a:lnTo>
                  <a:lnTo>
                    <a:pt x="242" y="97"/>
                  </a:lnTo>
                  <a:lnTo>
                    <a:pt x="242" y="94"/>
                  </a:lnTo>
                  <a:lnTo>
                    <a:pt x="246" y="94"/>
                  </a:lnTo>
                  <a:lnTo>
                    <a:pt x="249" y="94"/>
                  </a:lnTo>
                  <a:lnTo>
                    <a:pt x="251" y="94"/>
                  </a:lnTo>
                  <a:lnTo>
                    <a:pt x="253" y="94"/>
                  </a:lnTo>
                  <a:lnTo>
                    <a:pt x="256" y="94"/>
                  </a:lnTo>
                  <a:lnTo>
                    <a:pt x="258" y="97"/>
                  </a:lnTo>
                  <a:lnTo>
                    <a:pt x="258" y="97"/>
                  </a:lnTo>
                  <a:lnTo>
                    <a:pt x="263" y="99"/>
                  </a:lnTo>
                  <a:lnTo>
                    <a:pt x="268" y="102"/>
                  </a:lnTo>
                  <a:lnTo>
                    <a:pt x="270" y="102"/>
                  </a:lnTo>
                  <a:lnTo>
                    <a:pt x="275" y="102"/>
                  </a:lnTo>
                  <a:lnTo>
                    <a:pt x="275" y="102"/>
                  </a:lnTo>
                  <a:lnTo>
                    <a:pt x="277" y="102"/>
                  </a:lnTo>
                  <a:lnTo>
                    <a:pt x="277" y="102"/>
                  </a:lnTo>
                  <a:lnTo>
                    <a:pt x="275" y="99"/>
                  </a:lnTo>
                  <a:lnTo>
                    <a:pt x="275" y="94"/>
                  </a:lnTo>
                  <a:lnTo>
                    <a:pt x="275" y="90"/>
                  </a:lnTo>
                  <a:lnTo>
                    <a:pt x="275" y="83"/>
                  </a:lnTo>
                  <a:lnTo>
                    <a:pt x="277" y="78"/>
                  </a:lnTo>
                  <a:lnTo>
                    <a:pt x="279" y="78"/>
                  </a:lnTo>
                  <a:lnTo>
                    <a:pt x="279" y="76"/>
                  </a:lnTo>
                  <a:lnTo>
                    <a:pt x="282" y="73"/>
                  </a:lnTo>
                  <a:lnTo>
                    <a:pt x="282" y="73"/>
                  </a:lnTo>
                  <a:lnTo>
                    <a:pt x="284" y="71"/>
                  </a:lnTo>
                  <a:lnTo>
                    <a:pt x="284" y="71"/>
                  </a:lnTo>
                  <a:lnTo>
                    <a:pt x="287" y="68"/>
                  </a:lnTo>
                  <a:lnTo>
                    <a:pt x="287" y="68"/>
                  </a:lnTo>
                  <a:lnTo>
                    <a:pt x="287" y="68"/>
                  </a:lnTo>
                  <a:lnTo>
                    <a:pt x="289" y="68"/>
                  </a:lnTo>
                  <a:lnTo>
                    <a:pt x="289" y="68"/>
                  </a:lnTo>
                  <a:lnTo>
                    <a:pt x="289" y="68"/>
                  </a:lnTo>
                  <a:lnTo>
                    <a:pt x="291" y="66"/>
                  </a:lnTo>
                  <a:lnTo>
                    <a:pt x="291" y="64"/>
                  </a:lnTo>
                  <a:lnTo>
                    <a:pt x="294" y="61"/>
                  </a:lnTo>
                  <a:lnTo>
                    <a:pt x="294" y="59"/>
                  </a:lnTo>
                  <a:lnTo>
                    <a:pt x="291" y="57"/>
                  </a:lnTo>
                  <a:lnTo>
                    <a:pt x="291" y="57"/>
                  </a:lnTo>
                  <a:lnTo>
                    <a:pt x="289" y="57"/>
                  </a:lnTo>
                  <a:lnTo>
                    <a:pt x="289" y="54"/>
                  </a:lnTo>
                  <a:lnTo>
                    <a:pt x="287" y="52"/>
                  </a:lnTo>
                  <a:lnTo>
                    <a:pt x="287" y="52"/>
                  </a:lnTo>
                  <a:lnTo>
                    <a:pt x="284" y="50"/>
                  </a:lnTo>
                  <a:lnTo>
                    <a:pt x="282" y="50"/>
                  </a:lnTo>
                  <a:lnTo>
                    <a:pt x="279" y="45"/>
                  </a:lnTo>
                  <a:lnTo>
                    <a:pt x="277" y="47"/>
                  </a:lnTo>
                  <a:lnTo>
                    <a:pt x="272" y="50"/>
                  </a:lnTo>
                  <a:lnTo>
                    <a:pt x="268" y="50"/>
                  </a:lnTo>
                  <a:lnTo>
                    <a:pt x="265" y="45"/>
                  </a:lnTo>
                  <a:lnTo>
                    <a:pt x="268" y="40"/>
                  </a:lnTo>
                  <a:lnTo>
                    <a:pt x="270" y="35"/>
                  </a:lnTo>
                  <a:lnTo>
                    <a:pt x="270" y="31"/>
                  </a:lnTo>
                  <a:lnTo>
                    <a:pt x="268" y="28"/>
                  </a:lnTo>
                  <a:lnTo>
                    <a:pt x="265" y="28"/>
                  </a:lnTo>
                  <a:lnTo>
                    <a:pt x="265" y="28"/>
                  </a:lnTo>
                  <a:lnTo>
                    <a:pt x="265" y="31"/>
                  </a:lnTo>
                  <a:lnTo>
                    <a:pt x="265" y="33"/>
                  </a:lnTo>
                  <a:lnTo>
                    <a:pt x="263" y="38"/>
                  </a:lnTo>
                  <a:lnTo>
                    <a:pt x="258" y="40"/>
                  </a:lnTo>
                  <a:lnTo>
                    <a:pt x="253" y="42"/>
                  </a:lnTo>
                  <a:lnTo>
                    <a:pt x="251" y="42"/>
                  </a:lnTo>
                  <a:lnTo>
                    <a:pt x="249" y="42"/>
                  </a:lnTo>
                  <a:lnTo>
                    <a:pt x="246" y="40"/>
                  </a:lnTo>
                  <a:lnTo>
                    <a:pt x="246" y="40"/>
                  </a:lnTo>
                  <a:lnTo>
                    <a:pt x="242" y="35"/>
                  </a:lnTo>
                  <a:lnTo>
                    <a:pt x="239" y="33"/>
                  </a:lnTo>
                  <a:lnTo>
                    <a:pt x="237" y="28"/>
                  </a:lnTo>
                  <a:lnTo>
                    <a:pt x="232" y="28"/>
                  </a:lnTo>
                  <a:lnTo>
                    <a:pt x="232" y="28"/>
                  </a:lnTo>
                  <a:lnTo>
                    <a:pt x="232" y="26"/>
                  </a:lnTo>
                  <a:lnTo>
                    <a:pt x="232" y="26"/>
                  </a:lnTo>
                  <a:lnTo>
                    <a:pt x="232" y="23"/>
                  </a:lnTo>
                  <a:lnTo>
                    <a:pt x="232" y="19"/>
                  </a:lnTo>
                  <a:lnTo>
                    <a:pt x="235" y="14"/>
                  </a:lnTo>
                  <a:lnTo>
                    <a:pt x="237" y="12"/>
                  </a:lnTo>
                  <a:lnTo>
                    <a:pt x="239" y="7"/>
                  </a:lnTo>
                  <a:lnTo>
                    <a:pt x="237" y="5"/>
                  </a:lnTo>
                  <a:lnTo>
                    <a:pt x="235" y="5"/>
                  </a:lnTo>
                  <a:lnTo>
                    <a:pt x="232" y="2"/>
                  </a:lnTo>
                  <a:lnTo>
                    <a:pt x="227" y="0"/>
                  </a:lnTo>
                  <a:lnTo>
                    <a:pt x="227" y="0"/>
                  </a:lnTo>
                  <a:lnTo>
                    <a:pt x="227" y="0"/>
                  </a:lnTo>
                  <a:lnTo>
                    <a:pt x="227" y="0"/>
                  </a:lnTo>
                  <a:lnTo>
                    <a:pt x="227" y="0"/>
                  </a:lnTo>
                  <a:lnTo>
                    <a:pt x="225" y="0"/>
                  </a:lnTo>
                  <a:lnTo>
                    <a:pt x="223" y="0"/>
                  </a:lnTo>
                  <a:lnTo>
                    <a:pt x="220" y="2"/>
                  </a:lnTo>
                  <a:lnTo>
                    <a:pt x="218" y="2"/>
                  </a:lnTo>
                  <a:lnTo>
                    <a:pt x="216" y="2"/>
                  </a:lnTo>
                  <a:lnTo>
                    <a:pt x="216" y="5"/>
                  </a:lnTo>
                  <a:lnTo>
                    <a:pt x="216" y="7"/>
                  </a:lnTo>
                  <a:lnTo>
                    <a:pt x="216" y="9"/>
                  </a:lnTo>
                  <a:lnTo>
                    <a:pt x="216" y="14"/>
                  </a:lnTo>
                  <a:lnTo>
                    <a:pt x="216" y="21"/>
                  </a:lnTo>
                  <a:lnTo>
                    <a:pt x="216" y="28"/>
                  </a:lnTo>
                  <a:lnTo>
                    <a:pt x="213" y="33"/>
                  </a:lnTo>
                  <a:lnTo>
                    <a:pt x="213" y="33"/>
                  </a:lnTo>
                  <a:lnTo>
                    <a:pt x="211" y="33"/>
                  </a:lnTo>
                  <a:lnTo>
                    <a:pt x="209" y="33"/>
                  </a:lnTo>
                  <a:lnTo>
                    <a:pt x="209" y="35"/>
                  </a:lnTo>
                  <a:lnTo>
                    <a:pt x="206" y="35"/>
                  </a:lnTo>
                  <a:lnTo>
                    <a:pt x="206" y="35"/>
                  </a:lnTo>
                  <a:lnTo>
                    <a:pt x="204" y="35"/>
                  </a:lnTo>
                  <a:lnTo>
                    <a:pt x="204" y="35"/>
                  </a:lnTo>
                  <a:lnTo>
                    <a:pt x="201" y="35"/>
                  </a:lnTo>
                  <a:lnTo>
                    <a:pt x="201" y="33"/>
                  </a:lnTo>
                  <a:lnTo>
                    <a:pt x="199" y="33"/>
                  </a:lnTo>
                  <a:lnTo>
                    <a:pt x="197" y="33"/>
                  </a:lnTo>
                  <a:lnTo>
                    <a:pt x="194" y="33"/>
                  </a:lnTo>
                  <a:lnTo>
                    <a:pt x="190" y="35"/>
                  </a:lnTo>
                  <a:lnTo>
                    <a:pt x="185" y="38"/>
                  </a:lnTo>
                  <a:lnTo>
                    <a:pt x="180" y="40"/>
                  </a:lnTo>
                  <a:lnTo>
                    <a:pt x="178" y="40"/>
                  </a:lnTo>
                  <a:lnTo>
                    <a:pt x="175" y="40"/>
                  </a:lnTo>
                  <a:lnTo>
                    <a:pt x="173" y="38"/>
                  </a:lnTo>
                  <a:lnTo>
                    <a:pt x="168" y="38"/>
                  </a:lnTo>
                  <a:lnTo>
                    <a:pt x="166" y="35"/>
                  </a:lnTo>
                  <a:lnTo>
                    <a:pt x="166" y="35"/>
                  </a:lnTo>
                  <a:lnTo>
                    <a:pt x="164" y="33"/>
                  </a:lnTo>
                  <a:lnTo>
                    <a:pt x="161" y="33"/>
                  </a:lnTo>
                  <a:lnTo>
                    <a:pt x="159" y="31"/>
                  </a:lnTo>
                  <a:lnTo>
                    <a:pt x="159" y="28"/>
                  </a:lnTo>
                  <a:lnTo>
                    <a:pt x="159" y="26"/>
                  </a:lnTo>
                  <a:lnTo>
                    <a:pt x="159" y="23"/>
                  </a:lnTo>
                  <a:lnTo>
                    <a:pt x="159" y="23"/>
                  </a:lnTo>
                  <a:lnTo>
                    <a:pt x="157" y="21"/>
                  </a:lnTo>
                  <a:lnTo>
                    <a:pt x="157" y="19"/>
                  </a:lnTo>
                  <a:lnTo>
                    <a:pt x="154" y="19"/>
                  </a:lnTo>
                  <a:lnTo>
                    <a:pt x="152" y="19"/>
                  </a:lnTo>
                  <a:lnTo>
                    <a:pt x="145" y="19"/>
                  </a:lnTo>
                  <a:lnTo>
                    <a:pt x="140" y="19"/>
                  </a:lnTo>
                  <a:lnTo>
                    <a:pt x="138" y="23"/>
                  </a:lnTo>
                  <a:lnTo>
                    <a:pt x="138" y="23"/>
                  </a:lnTo>
                  <a:lnTo>
                    <a:pt x="138" y="26"/>
                  </a:lnTo>
                  <a:lnTo>
                    <a:pt x="138" y="26"/>
                  </a:lnTo>
                  <a:lnTo>
                    <a:pt x="138" y="28"/>
                  </a:lnTo>
                  <a:lnTo>
                    <a:pt x="138" y="31"/>
                  </a:lnTo>
                  <a:lnTo>
                    <a:pt x="138" y="35"/>
                  </a:lnTo>
                  <a:lnTo>
                    <a:pt x="138" y="40"/>
                  </a:lnTo>
                  <a:lnTo>
                    <a:pt x="135" y="40"/>
                  </a:lnTo>
                  <a:lnTo>
                    <a:pt x="133" y="40"/>
                  </a:lnTo>
                  <a:lnTo>
                    <a:pt x="133" y="40"/>
                  </a:lnTo>
                  <a:lnTo>
                    <a:pt x="131" y="40"/>
                  </a:lnTo>
                  <a:lnTo>
                    <a:pt x="131" y="40"/>
                  </a:lnTo>
                  <a:lnTo>
                    <a:pt x="128" y="40"/>
                  </a:lnTo>
                  <a:lnTo>
                    <a:pt x="123" y="40"/>
                  </a:lnTo>
                  <a:lnTo>
                    <a:pt x="119" y="42"/>
                  </a:lnTo>
                  <a:lnTo>
                    <a:pt x="112" y="50"/>
                  </a:lnTo>
                  <a:lnTo>
                    <a:pt x="107" y="50"/>
                  </a:lnTo>
                  <a:lnTo>
                    <a:pt x="102" y="50"/>
                  </a:lnTo>
                  <a:lnTo>
                    <a:pt x="97" y="45"/>
                  </a:lnTo>
                  <a:lnTo>
                    <a:pt x="93" y="45"/>
                  </a:lnTo>
                  <a:lnTo>
                    <a:pt x="93" y="45"/>
                  </a:lnTo>
                  <a:lnTo>
                    <a:pt x="90" y="50"/>
                  </a:lnTo>
                  <a:lnTo>
                    <a:pt x="88" y="50"/>
                  </a:lnTo>
                  <a:lnTo>
                    <a:pt x="86" y="52"/>
                  </a:lnTo>
                  <a:lnTo>
                    <a:pt x="83" y="52"/>
                  </a:lnTo>
                  <a:lnTo>
                    <a:pt x="81" y="54"/>
                  </a:lnTo>
                  <a:lnTo>
                    <a:pt x="81" y="57"/>
                  </a:lnTo>
                  <a:lnTo>
                    <a:pt x="86" y="64"/>
                  </a:lnTo>
                  <a:lnTo>
                    <a:pt x="86" y="66"/>
                  </a:lnTo>
                  <a:lnTo>
                    <a:pt x="83" y="68"/>
                  </a:lnTo>
                  <a:lnTo>
                    <a:pt x="81" y="73"/>
                  </a:lnTo>
                  <a:lnTo>
                    <a:pt x="78" y="78"/>
                  </a:lnTo>
                  <a:lnTo>
                    <a:pt x="78" y="85"/>
                  </a:lnTo>
                  <a:lnTo>
                    <a:pt x="78" y="87"/>
                  </a:lnTo>
                  <a:lnTo>
                    <a:pt x="76" y="90"/>
                  </a:lnTo>
                  <a:lnTo>
                    <a:pt x="74" y="90"/>
                  </a:lnTo>
                  <a:lnTo>
                    <a:pt x="64" y="97"/>
                  </a:lnTo>
                  <a:lnTo>
                    <a:pt x="62" y="102"/>
                  </a:lnTo>
                  <a:lnTo>
                    <a:pt x="60" y="109"/>
                  </a:lnTo>
                  <a:lnTo>
                    <a:pt x="57" y="121"/>
                  </a:lnTo>
                  <a:lnTo>
                    <a:pt x="57" y="121"/>
                  </a:lnTo>
                  <a:lnTo>
                    <a:pt x="57" y="125"/>
                  </a:lnTo>
                  <a:lnTo>
                    <a:pt x="57" y="128"/>
                  </a:lnTo>
                  <a:lnTo>
                    <a:pt x="60" y="130"/>
                  </a:lnTo>
                  <a:lnTo>
                    <a:pt x="62" y="132"/>
                  </a:lnTo>
                  <a:lnTo>
                    <a:pt x="62" y="132"/>
                  </a:lnTo>
                  <a:lnTo>
                    <a:pt x="60" y="132"/>
                  </a:lnTo>
                  <a:lnTo>
                    <a:pt x="57" y="135"/>
                  </a:lnTo>
                  <a:lnTo>
                    <a:pt x="55" y="135"/>
                  </a:lnTo>
                  <a:lnTo>
                    <a:pt x="55" y="137"/>
                  </a:lnTo>
                  <a:lnTo>
                    <a:pt x="52" y="137"/>
                  </a:lnTo>
                  <a:lnTo>
                    <a:pt x="52" y="137"/>
                  </a:lnTo>
                  <a:lnTo>
                    <a:pt x="50" y="137"/>
                  </a:lnTo>
                  <a:lnTo>
                    <a:pt x="50" y="139"/>
                  </a:lnTo>
                  <a:lnTo>
                    <a:pt x="48" y="139"/>
                  </a:lnTo>
                  <a:lnTo>
                    <a:pt x="48" y="142"/>
                  </a:lnTo>
                  <a:lnTo>
                    <a:pt x="48" y="142"/>
                  </a:lnTo>
                  <a:lnTo>
                    <a:pt x="48" y="144"/>
                  </a:lnTo>
                  <a:lnTo>
                    <a:pt x="45" y="144"/>
                  </a:lnTo>
                  <a:lnTo>
                    <a:pt x="45" y="142"/>
                  </a:lnTo>
                  <a:lnTo>
                    <a:pt x="43" y="142"/>
                  </a:lnTo>
                  <a:lnTo>
                    <a:pt x="43" y="142"/>
                  </a:lnTo>
                  <a:lnTo>
                    <a:pt x="43" y="144"/>
                  </a:lnTo>
                  <a:lnTo>
                    <a:pt x="41" y="144"/>
                  </a:lnTo>
                  <a:lnTo>
                    <a:pt x="41" y="147"/>
                  </a:lnTo>
                  <a:lnTo>
                    <a:pt x="38" y="147"/>
                  </a:lnTo>
                  <a:lnTo>
                    <a:pt x="38" y="149"/>
                  </a:lnTo>
                  <a:lnTo>
                    <a:pt x="36" y="151"/>
                  </a:lnTo>
                  <a:lnTo>
                    <a:pt x="34" y="151"/>
                  </a:lnTo>
                  <a:lnTo>
                    <a:pt x="31" y="151"/>
                  </a:lnTo>
                  <a:lnTo>
                    <a:pt x="31" y="151"/>
                  </a:lnTo>
                  <a:lnTo>
                    <a:pt x="29" y="151"/>
                  </a:lnTo>
                  <a:lnTo>
                    <a:pt x="29" y="151"/>
                  </a:lnTo>
                  <a:lnTo>
                    <a:pt x="29" y="151"/>
                  </a:lnTo>
                  <a:lnTo>
                    <a:pt x="24" y="151"/>
                  </a:lnTo>
                  <a:lnTo>
                    <a:pt x="17" y="154"/>
                  </a:lnTo>
                  <a:lnTo>
                    <a:pt x="12" y="158"/>
                  </a:lnTo>
                  <a:lnTo>
                    <a:pt x="5" y="161"/>
                  </a:lnTo>
                  <a:lnTo>
                    <a:pt x="5" y="161"/>
                  </a:lnTo>
                  <a:lnTo>
                    <a:pt x="5" y="161"/>
                  </a:lnTo>
                  <a:lnTo>
                    <a:pt x="5" y="163"/>
                  </a:lnTo>
                  <a:lnTo>
                    <a:pt x="5" y="163"/>
                  </a:lnTo>
                  <a:lnTo>
                    <a:pt x="5" y="168"/>
                  </a:lnTo>
                  <a:lnTo>
                    <a:pt x="5" y="173"/>
                  </a:lnTo>
                  <a:lnTo>
                    <a:pt x="5" y="175"/>
                  </a:lnTo>
                  <a:lnTo>
                    <a:pt x="3" y="180"/>
                  </a:lnTo>
                  <a:lnTo>
                    <a:pt x="3" y="184"/>
                  </a:lnTo>
                  <a:lnTo>
                    <a:pt x="3" y="189"/>
                  </a:lnTo>
                  <a:lnTo>
                    <a:pt x="3" y="192"/>
                  </a:lnTo>
                  <a:lnTo>
                    <a:pt x="0" y="196"/>
                  </a:lnTo>
                  <a:lnTo>
                    <a:pt x="3" y="199"/>
                  </a:lnTo>
                  <a:lnTo>
                    <a:pt x="8" y="199"/>
                  </a:lnTo>
                  <a:lnTo>
                    <a:pt x="10" y="201"/>
                  </a:lnTo>
                  <a:lnTo>
                    <a:pt x="12" y="203"/>
                  </a:lnTo>
                  <a:lnTo>
                    <a:pt x="12" y="206"/>
                  </a:lnTo>
                  <a:lnTo>
                    <a:pt x="12" y="206"/>
                  </a:lnTo>
                  <a:lnTo>
                    <a:pt x="15" y="208"/>
                  </a:lnTo>
                  <a:lnTo>
                    <a:pt x="15" y="210"/>
                  </a:lnTo>
                  <a:lnTo>
                    <a:pt x="19" y="215"/>
                  </a:lnTo>
                  <a:lnTo>
                    <a:pt x="24" y="220"/>
                  </a:lnTo>
                  <a:lnTo>
                    <a:pt x="29" y="225"/>
                  </a:lnTo>
                  <a:lnTo>
                    <a:pt x="34" y="227"/>
                  </a:lnTo>
                  <a:lnTo>
                    <a:pt x="36" y="229"/>
                  </a:lnTo>
                  <a:lnTo>
                    <a:pt x="36" y="227"/>
                  </a:lnTo>
                  <a:lnTo>
                    <a:pt x="38" y="225"/>
                  </a:lnTo>
                  <a:lnTo>
                    <a:pt x="38" y="225"/>
                  </a:lnTo>
                  <a:lnTo>
                    <a:pt x="41" y="222"/>
                  </a:lnTo>
                  <a:lnTo>
                    <a:pt x="45" y="222"/>
                  </a:lnTo>
                  <a:lnTo>
                    <a:pt x="50" y="222"/>
                  </a:lnTo>
                  <a:lnTo>
                    <a:pt x="52" y="225"/>
                  </a:lnTo>
                  <a:lnTo>
                    <a:pt x="52" y="225"/>
                  </a:lnTo>
                  <a:lnTo>
                    <a:pt x="52" y="227"/>
                  </a:lnTo>
                  <a:lnTo>
                    <a:pt x="55" y="229"/>
                  </a:lnTo>
                  <a:lnTo>
                    <a:pt x="55" y="232"/>
                  </a:lnTo>
                  <a:lnTo>
                    <a:pt x="57" y="234"/>
                  </a:lnTo>
                  <a:lnTo>
                    <a:pt x="60" y="237"/>
                  </a:lnTo>
                  <a:lnTo>
                    <a:pt x="62" y="241"/>
                  </a:lnTo>
                  <a:lnTo>
                    <a:pt x="62" y="241"/>
                  </a:lnTo>
                  <a:lnTo>
                    <a:pt x="62" y="241"/>
                  </a:lnTo>
                  <a:lnTo>
                    <a:pt x="62" y="241"/>
                  </a:lnTo>
                  <a:lnTo>
                    <a:pt x="62" y="241"/>
                  </a:lnTo>
                  <a:lnTo>
                    <a:pt x="62" y="246"/>
                  </a:lnTo>
                  <a:lnTo>
                    <a:pt x="60" y="248"/>
                  </a:lnTo>
                  <a:lnTo>
                    <a:pt x="60" y="253"/>
                  </a:lnTo>
                  <a:lnTo>
                    <a:pt x="57" y="255"/>
                  </a:lnTo>
                  <a:lnTo>
                    <a:pt x="57" y="260"/>
                  </a:lnTo>
                  <a:lnTo>
                    <a:pt x="57" y="265"/>
                  </a:lnTo>
                  <a:lnTo>
                    <a:pt x="60" y="265"/>
                  </a:lnTo>
                  <a:lnTo>
                    <a:pt x="64" y="267"/>
                  </a:lnTo>
                  <a:lnTo>
                    <a:pt x="69" y="270"/>
                  </a:lnTo>
                  <a:lnTo>
                    <a:pt x="71" y="270"/>
                  </a:lnTo>
                  <a:lnTo>
                    <a:pt x="74" y="274"/>
                  </a:lnTo>
                  <a:lnTo>
                    <a:pt x="71" y="279"/>
                  </a:lnTo>
                  <a:lnTo>
                    <a:pt x="74" y="281"/>
                  </a:lnTo>
                  <a:lnTo>
                    <a:pt x="74" y="281"/>
                  </a:lnTo>
                  <a:lnTo>
                    <a:pt x="74" y="281"/>
                  </a:lnTo>
                  <a:lnTo>
                    <a:pt x="76" y="284"/>
                  </a:lnTo>
                  <a:lnTo>
                    <a:pt x="76" y="284"/>
                  </a:lnTo>
                  <a:lnTo>
                    <a:pt x="78" y="286"/>
                  </a:lnTo>
                  <a:lnTo>
                    <a:pt x="78" y="289"/>
                  </a:lnTo>
                  <a:lnTo>
                    <a:pt x="78" y="291"/>
                  </a:lnTo>
                  <a:lnTo>
                    <a:pt x="78" y="296"/>
                  </a:lnTo>
                  <a:lnTo>
                    <a:pt x="83" y="293"/>
                  </a:lnTo>
                  <a:lnTo>
                    <a:pt x="86" y="286"/>
                  </a:lnTo>
                  <a:lnTo>
                    <a:pt x="90" y="284"/>
                  </a:lnTo>
                  <a:lnTo>
                    <a:pt x="95" y="284"/>
                  </a:lnTo>
                  <a:lnTo>
                    <a:pt x="97" y="279"/>
                  </a:lnTo>
                  <a:lnTo>
                    <a:pt x="100" y="274"/>
                  </a:lnTo>
                  <a:lnTo>
                    <a:pt x="102" y="272"/>
                  </a:lnTo>
                  <a:lnTo>
                    <a:pt x="104" y="272"/>
                  </a:lnTo>
                  <a:lnTo>
                    <a:pt x="104" y="272"/>
                  </a:lnTo>
                  <a:lnTo>
                    <a:pt x="107" y="272"/>
                  </a:lnTo>
                  <a:lnTo>
                    <a:pt x="109" y="270"/>
                  </a:lnTo>
                  <a:lnTo>
                    <a:pt x="109" y="265"/>
                  </a:lnTo>
                  <a:lnTo>
                    <a:pt x="109" y="263"/>
                  </a:lnTo>
                  <a:lnTo>
                    <a:pt x="109" y="260"/>
                  </a:lnTo>
                  <a:lnTo>
                    <a:pt x="112" y="255"/>
                  </a:lnTo>
                  <a:lnTo>
                    <a:pt x="114" y="255"/>
                  </a:lnTo>
                  <a:lnTo>
                    <a:pt x="116" y="253"/>
                  </a:lnTo>
                  <a:lnTo>
                    <a:pt x="119" y="253"/>
                  </a:lnTo>
                  <a:lnTo>
                    <a:pt x="121" y="253"/>
                  </a:lnTo>
                  <a:lnTo>
                    <a:pt x="126" y="253"/>
                  </a:lnTo>
                  <a:lnTo>
                    <a:pt x="128" y="251"/>
                  </a:lnTo>
                  <a:lnTo>
                    <a:pt x="133" y="248"/>
                  </a:lnTo>
                  <a:lnTo>
                    <a:pt x="138" y="246"/>
                  </a:lnTo>
                  <a:lnTo>
                    <a:pt x="140" y="246"/>
                  </a:lnTo>
                  <a:lnTo>
                    <a:pt x="142" y="244"/>
                  </a:lnTo>
                  <a:lnTo>
                    <a:pt x="145" y="246"/>
                  </a:lnTo>
                  <a:lnTo>
                    <a:pt x="147" y="246"/>
                  </a:lnTo>
                  <a:lnTo>
                    <a:pt x="149" y="246"/>
                  </a:lnTo>
                  <a:lnTo>
                    <a:pt x="149" y="246"/>
                  </a:lnTo>
                  <a:lnTo>
                    <a:pt x="149" y="248"/>
                  </a:lnTo>
                  <a:lnTo>
                    <a:pt x="152" y="248"/>
                  </a:lnTo>
                  <a:lnTo>
                    <a:pt x="152" y="251"/>
                  </a:lnTo>
                  <a:lnTo>
                    <a:pt x="154" y="253"/>
                  </a:lnTo>
                  <a:lnTo>
                    <a:pt x="154" y="253"/>
                  </a:lnTo>
                  <a:lnTo>
                    <a:pt x="154" y="255"/>
                  </a:lnTo>
                  <a:lnTo>
                    <a:pt x="154" y="258"/>
                  </a:lnTo>
                  <a:lnTo>
                    <a:pt x="154" y="260"/>
                  </a:lnTo>
                  <a:lnTo>
                    <a:pt x="154" y="263"/>
                  </a:lnTo>
                  <a:lnTo>
                    <a:pt x="154" y="265"/>
                  </a:lnTo>
                  <a:lnTo>
                    <a:pt x="154" y="265"/>
                  </a:lnTo>
                  <a:lnTo>
                    <a:pt x="157" y="265"/>
                  </a:lnTo>
                  <a:lnTo>
                    <a:pt x="157" y="265"/>
                  </a:lnTo>
                  <a:lnTo>
                    <a:pt x="157" y="265"/>
                  </a:lnTo>
                  <a:lnTo>
                    <a:pt x="157" y="267"/>
                  </a:lnTo>
                  <a:lnTo>
                    <a:pt x="154" y="272"/>
                  </a:lnTo>
                  <a:lnTo>
                    <a:pt x="152" y="274"/>
                  </a:lnTo>
                  <a:lnTo>
                    <a:pt x="152" y="279"/>
                  </a:lnTo>
                  <a:lnTo>
                    <a:pt x="152" y="279"/>
                  </a:lnTo>
                  <a:lnTo>
                    <a:pt x="152" y="281"/>
                  </a:lnTo>
                  <a:lnTo>
                    <a:pt x="152" y="284"/>
                  </a:lnTo>
                  <a:lnTo>
                    <a:pt x="152" y="284"/>
                  </a:lnTo>
                  <a:lnTo>
                    <a:pt x="152" y="286"/>
                  </a:lnTo>
                  <a:lnTo>
                    <a:pt x="152" y="286"/>
                  </a:lnTo>
                  <a:lnTo>
                    <a:pt x="152" y="286"/>
                  </a:lnTo>
                  <a:lnTo>
                    <a:pt x="152" y="286"/>
                  </a:lnTo>
                  <a:lnTo>
                    <a:pt x="159" y="289"/>
                  </a:lnTo>
                  <a:lnTo>
                    <a:pt x="166" y="279"/>
                  </a:lnTo>
                  <a:lnTo>
                    <a:pt x="173" y="272"/>
                  </a:lnTo>
                  <a:lnTo>
                    <a:pt x="178" y="274"/>
                  </a:lnTo>
                  <a:lnTo>
                    <a:pt x="183" y="279"/>
                  </a:lnTo>
                  <a:lnTo>
                    <a:pt x="185" y="281"/>
                  </a:lnTo>
                  <a:lnTo>
                    <a:pt x="187" y="281"/>
                  </a:lnTo>
                  <a:lnTo>
                    <a:pt x="192" y="279"/>
                  </a:lnTo>
                  <a:lnTo>
                    <a:pt x="194" y="279"/>
                  </a:lnTo>
                  <a:lnTo>
                    <a:pt x="197" y="279"/>
                  </a:lnTo>
                  <a:lnTo>
                    <a:pt x="197" y="279"/>
                  </a:lnTo>
                  <a:lnTo>
                    <a:pt x="199" y="281"/>
                  </a:lnTo>
                  <a:lnTo>
                    <a:pt x="199" y="281"/>
                  </a:lnTo>
                  <a:lnTo>
                    <a:pt x="199" y="284"/>
                  </a:lnTo>
                  <a:lnTo>
                    <a:pt x="201" y="284"/>
                  </a:lnTo>
                  <a:lnTo>
                    <a:pt x="201" y="284"/>
                  </a:lnTo>
                  <a:lnTo>
                    <a:pt x="201" y="284"/>
                  </a:lnTo>
                  <a:lnTo>
                    <a:pt x="201" y="286"/>
                  </a:lnTo>
                  <a:lnTo>
                    <a:pt x="204" y="286"/>
                  </a:lnTo>
                  <a:lnTo>
                    <a:pt x="204" y="286"/>
                  </a:lnTo>
                  <a:lnTo>
                    <a:pt x="204" y="289"/>
                  </a:lnTo>
                  <a:lnTo>
                    <a:pt x="206" y="289"/>
                  </a:lnTo>
                  <a:lnTo>
                    <a:pt x="206" y="291"/>
                  </a:lnTo>
                  <a:lnTo>
                    <a:pt x="206" y="291"/>
                  </a:lnTo>
                  <a:lnTo>
                    <a:pt x="209" y="293"/>
                  </a:lnTo>
                  <a:lnTo>
                    <a:pt x="209" y="293"/>
                  </a:lnTo>
                  <a:lnTo>
                    <a:pt x="209" y="296"/>
                  </a:lnTo>
                  <a:lnTo>
                    <a:pt x="211" y="296"/>
                  </a:lnTo>
                  <a:lnTo>
                    <a:pt x="213" y="298"/>
                  </a:lnTo>
                  <a:lnTo>
                    <a:pt x="213" y="300"/>
                  </a:lnTo>
                  <a:lnTo>
                    <a:pt x="213" y="303"/>
                  </a:lnTo>
                  <a:lnTo>
                    <a:pt x="213" y="305"/>
                  </a:lnTo>
                  <a:lnTo>
                    <a:pt x="213" y="308"/>
                  </a:lnTo>
                  <a:lnTo>
                    <a:pt x="211" y="310"/>
                  </a:lnTo>
                  <a:lnTo>
                    <a:pt x="211" y="312"/>
                  </a:lnTo>
                  <a:lnTo>
                    <a:pt x="209" y="312"/>
                  </a:lnTo>
                  <a:lnTo>
                    <a:pt x="209" y="317"/>
                  </a:lnTo>
                  <a:lnTo>
                    <a:pt x="206" y="319"/>
                  </a:lnTo>
                  <a:lnTo>
                    <a:pt x="204" y="322"/>
                  </a:lnTo>
                  <a:lnTo>
                    <a:pt x="204" y="326"/>
                  </a:lnTo>
                  <a:lnTo>
                    <a:pt x="204" y="326"/>
                  </a:lnTo>
                  <a:lnTo>
                    <a:pt x="204" y="326"/>
                  </a:lnTo>
                  <a:lnTo>
                    <a:pt x="204" y="326"/>
                  </a:lnTo>
                  <a:lnTo>
                    <a:pt x="204" y="326"/>
                  </a:lnTo>
                  <a:lnTo>
                    <a:pt x="204" y="326"/>
                  </a:lnTo>
                  <a:lnTo>
                    <a:pt x="206" y="326"/>
                  </a:lnTo>
                  <a:lnTo>
                    <a:pt x="206" y="324"/>
                  </a:lnTo>
                  <a:lnTo>
                    <a:pt x="209" y="322"/>
                  </a:lnTo>
                  <a:lnTo>
                    <a:pt x="209" y="322"/>
                  </a:lnTo>
                  <a:lnTo>
                    <a:pt x="211" y="322"/>
                  </a:lnTo>
                  <a:lnTo>
                    <a:pt x="213" y="319"/>
                  </a:lnTo>
                  <a:lnTo>
                    <a:pt x="216" y="319"/>
                  </a:lnTo>
                  <a:lnTo>
                    <a:pt x="218" y="319"/>
                  </a:lnTo>
                  <a:lnTo>
                    <a:pt x="220" y="319"/>
                  </a:lnTo>
                  <a:lnTo>
                    <a:pt x="223" y="322"/>
                  </a:lnTo>
                  <a:lnTo>
                    <a:pt x="225" y="322"/>
                  </a:lnTo>
                  <a:lnTo>
                    <a:pt x="227" y="319"/>
                  </a:lnTo>
                  <a:lnTo>
                    <a:pt x="230" y="317"/>
                  </a:lnTo>
                  <a:lnTo>
                    <a:pt x="232" y="317"/>
                  </a:lnTo>
                  <a:lnTo>
                    <a:pt x="235" y="319"/>
                  </a:lnTo>
                  <a:lnTo>
                    <a:pt x="235" y="319"/>
                  </a:lnTo>
                  <a:lnTo>
                    <a:pt x="235" y="319"/>
                  </a:lnTo>
                  <a:lnTo>
                    <a:pt x="237" y="319"/>
                  </a:lnTo>
                  <a:lnTo>
                    <a:pt x="237" y="319"/>
                  </a:lnTo>
                  <a:lnTo>
                    <a:pt x="239" y="322"/>
                  </a:lnTo>
                  <a:lnTo>
                    <a:pt x="244" y="322"/>
                  </a:lnTo>
                  <a:lnTo>
                    <a:pt x="246" y="322"/>
                  </a:lnTo>
                  <a:lnTo>
                    <a:pt x="251" y="322"/>
                  </a:lnTo>
                  <a:lnTo>
                    <a:pt x="251" y="322"/>
                  </a:lnTo>
                  <a:lnTo>
                    <a:pt x="251" y="322"/>
                  </a:lnTo>
                  <a:lnTo>
                    <a:pt x="251" y="324"/>
                  </a:lnTo>
                  <a:lnTo>
                    <a:pt x="253" y="324"/>
                  </a:lnTo>
                  <a:lnTo>
                    <a:pt x="256" y="324"/>
                  </a:lnTo>
                  <a:lnTo>
                    <a:pt x="258" y="324"/>
                  </a:lnTo>
                  <a:lnTo>
                    <a:pt x="261" y="319"/>
                  </a:lnTo>
                  <a:lnTo>
                    <a:pt x="263" y="315"/>
                  </a:lnTo>
                  <a:lnTo>
                    <a:pt x="263" y="312"/>
                  </a:lnTo>
                  <a:lnTo>
                    <a:pt x="265" y="310"/>
                  </a:lnTo>
                  <a:lnTo>
                    <a:pt x="268" y="310"/>
                  </a:lnTo>
                  <a:lnTo>
                    <a:pt x="268" y="308"/>
                  </a:lnTo>
                  <a:lnTo>
                    <a:pt x="270" y="305"/>
                  </a:lnTo>
                  <a:lnTo>
                    <a:pt x="270" y="305"/>
                  </a:lnTo>
                  <a:lnTo>
                    <a:pt x="270" y="303"/>
                  </a:lnTo>
                  <a:lnTo>
                    <a:pt x="272" y="303"/>
                  </a:lnTo>
                  <a:lnTo>
                    <a:pt x="272" y="303"/>
                  </a:lnTo>
                  <a:lnTo>
                    <a:pt x="272" y="303"/>
                  </a:lnTo>
                  <a:lnTo>
                    <a:pt x="275" y="305"/>
                  </a:lnTo>
                  <a:lnTo>
                    <a:pt x="275" y="305"/>
                  </a:lnTo>
                  <a:lnTo>
                    <a:pt x="279" y="308"/>
                  </a:lnTo>
                  <a:lnTo>
                    <a:pt x="282" y="310"/>
                  </a:lnTo>
                  <a:lnTo>
                    <a:pt x="287" y="312"/>
                  </a:lnTo>
                  <a:lnTo>
                    <a:pt x="291" y="312"/>
                  </a:lnTo>
                  <a:lnTo>
                    <a:pt x="287" y="305"/>
                  </a:lnTo>
                  <a:lnTo>
                    <a:pt x="282" y="298"/>
                  </a:lnTo>
                  <a:lnTo>
                    <a:pt x="277" y="291"/>
                  </a:lnTo>
                  <a:lnTo>
                    <a:pt x="272" y="284"/>
                  </a:lnTo>
                  <a:lnTo>
                    <a:pt x="272" y="279"/>
                  </a:lnTo>
                  <a:lnTo>
                    <a:pt x="272" y="274"/>
                  </a:lnTo>
                  <a:lnTo>
                    <a:pt x="275" y="272"/>
                  </a:lnTo>
                  <a:lnTo>
                    <a:pt x="279" y="267"/>
                  </a:lnTo>
                  <a:lnTo>
                    <a:pt x="279" y="267"/>
                  </a:lnTo>
                  <a:lnTo>
                    <a:pt x="279" y="267"/>
                  </a:lnTo>
                  <a:lnTo>
                    <a:pt x="279" y="265"/>
                  </a:lnTo>
                  <a:lnTo>
                    <a:pt x="279" y="265"/>
                  </a:lnTo>
                  <a:lnTo>
                    <a:pt x="282" y="263"/>
                  </a:lnTo>
                  <a:lnTo>
                    <a:pt x="282" y="260"/>
                  </a:lnTo>
                  <a:lnTo>
                    <a:pt x="284" y="260"/>
                  </a:lnTo>
                  <a:lnTo>
                    <a:pt x="287" y="258"/>
                  </a:lnTo>
                  <a:lnTo>
                    <a:pt x="287" y="253"/>
                  </a:lnTo>
                  <a:lnTo>
                    <a:pt x="289" y="248"/>
                  </a:lnTo>
                  <a:lnTo>
                    <a:pt x="291" y="244"/>
                  </a:lnTo>
                  <a:lnTo>
                    <a:pt x="294" y="239"/>
                  </a:lnTo>
                  <a:lnTo>
                    <a:pt x="298" y="237"/>
                  </a:lnTo>
                  <a:lnTo>
                    <a:pt x="298" y="234"/>
                  </a:lnTo>
                  <a:lnTo>
                    <a:pt x="296" y="232"/>
                  </a:lnTo>
                  <a:lnTo>
                    <a:pt x="294" y="227"/>
                  </a:lnTo>
                  <a:lnTo>
                    <a:pt x="294" y="227"/>
                  </a:lnTo>
                  <a:lnTo>
                    <a:pt x="294" y="225"/>
                  </a:lnTo>
                  <a:lnTo>
                    <a:pt x="294" y="222"/>
                  </a:lnTo>
                  <a:lnTo>
                    <a:pt x="294" y="222"/>
                  </a:lnTo>
                  <a:lnTo>
                    <a:pt x="291" y="215"/>
                  </a:lnTo>
                  <a:lnTo>
                    <a:pt x="287" y="213"/>
                  </a:lnTo>
                  <a:lnTo>
                    <a:pt x="282" y="213"/>
                  </a:lnTo>
                  <a:lnTo>
                    <a:pt x="277" y="215"/>
                  </a:lnTo>
                  <a:lnTo>
                    <a:pt x="275" y="215"/>
                  </a:lnTo>
                  <a:lnTo>
                    <a:pt x="272" y="215"/>
                  </a:lnTo>
                  <a:lnTo>
                    <a:pt x="272" y="215"/>
                  </a:lnTo>
                  <a:lnTo>
                    <a:pt x="270" y="213"/>
                  </a:lnTo>
                  <a:lnTo>
                    <a:pt x="270" y="213"/>
                  </a:lnTo>
                  <a:lnTo>
                    <a:pt x="268" y="210"/>
                  </a:lnTo>
                  <a:lnTo>
                    <a:pt x="268" y="208"/>
                  </a:lnTo>
                  <a:lnTo>
                    <a:pt x="270" y="208"/>
                  </a:lnTo>
                  <a:lnTo>
                    <a:pt x="270" y="203"/>
                  </a:lnTo>
                  <a:lnTo>
                    <a:pt x="272" y="201"/>
                  </a:lnTo>
                  <a:lnTo>
                    <a:pt x="272" y="199"/>
                  </a:lnTo>
                  <a:lnTo>
                    <a:pt x="275" y="196"/>
                  </a:lnTo>
                  <a:lnTo>
                    <a:pt x="275" y="196"/>
                  </a:lnTo>
                  <a:lnTo>
                    <a:pt x="277" y="196"/>
                  </a:lnTo>
                  <a:lnTo>
                    <a:pt x="277" y="196"/>
                  </a:lnTo>
                  <a:lnTo>
                    <a:pt x="277" y="194"/>
                  </a:lnTo>
                  <a:lnTo>
                    <a:pt x="279" y="194"/>
                  </a:lnTo>
                  <a:lnTo>
                    <a:pt x="284" y="194"/>
                  </a:lnTo>
                  <a:lnTo>
                    <a:pt x="287" y="194"/>
                  </a:lnTo>
                  <a:lnTo>
                    <a:pt x="289" y="194"/>
                  </a:lnTo>
                  <a:lnTo>
                    <a:pt x="289" y="192"/>
                  </a:lnTo>
                  <a:lnTo>
                    <a:pt x="291" y="189"/>
                  </a:lnTo>
                  <a:lnTo>
                    <a:pt x="291" y="187"/>
                  </a:lnTo>
                  <a:lnTo>
                    <a:pt x="294" y="184"/>
                  </a:lnTo>
                  <a:lnTo>
                    <a:pt x="296" y="182"/>
                  </a:lnTo>
                  <a:lnTo>
                    <a:pt x="298" y="180"/>
                  </a:lnTo>
                  <a:lnTo>
                    <a:pt x="303" y="177"/>
                  </a:lnTo>
                  <a:lnTo>
                    <a:pt x="306" y="175"/>
                  </a:lnTo>
                  <a:lnTo>
                    <a:pt x="308" y="175"/>
                  </a:lnTo>
                  <a:lnTo>
                    <a:pt x="308" y="173"/>
                  </a:lnTo>
                  <a:lnTo>
                    <a:pt x="308" y="173"/>
                  </a:lnTo>
                  <a:lnTo>
                    <a:pt x="310" y="170"/>
                  </a:lnTo>
                  <a:lnTo>
                    <a:pt x="310" y="170"/>
                  </a:lnTo>
                  <a:lnTo>
                    <a:pt x="313" y="168"/>
                  </a:lnTo>
                  <a:lnTo>
                    <a:pt x="313" y="168"/>
                  </a:lnTo>
                  <a:lnTo>
                    <a:pt x="315" y="166"/>
                  </a:lnTo>
                  <a:lnTo>
                    <a:pt x="315" y="166"/>
                  </a:lnTo>
                  <a:lnTo>
                    <a:pt x="315" y="166"/>
                  </a:lnTo>
                  <a:lnTo>
                    <a:pt x="315" y="166"/>
                  </a:lnTo>
                  <a:lnTo>
                    <a:pt x="315" y="166"/>
                  </a:lnTo>
                  <a:lnTo>
                    <a:pt x="313" y="163"/>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2" name="Freeform 25"/>
            <p:cNvSpPr>
              <a:spLocks/>
            </p:cNvSpPr>
            <p:nvPr/>
          </p:nvSpPr>
          <p:spPr bwMode="auto">
            <a:xfrm>
              <a:off x="6192838" y="4894263"/>
              <a:ext cx="1127125" cy="722313"/>
            </a:xfrm>
            <a:custGeom>
              <a:avLst/>
              <a:gdLst>
                <a:gd name="T0" fmla="*/ 684 w 710"/>
                <a:gd name="T1" fmla="*/ 296 h 455"/>
                <a:gd name="T2" fmla="*/ 660 w 710"/>
                <a:gd name="T3" fmla="*/ 280 h 455"/>
                <a:gd name="T4" fmla="*/ 653 w 710"/>
                <a:gd name="T5" fmla="*/ 258 h 455"/>
                <a:gd name="T6" fmla="*/ 648 w 710"/>
                <a:gd name="T7" fmla="*/ 244 h 455"/>
                <a:gd name="T8" fmla="*/ 646 w 710"/>
                <a:gd name="T9" fmla="*/ 232 h 455"/>
                <a:gd name="T10" fmla="*/ 646 w 710"/>
                <a:gd name="T11" fmla="*/ 209 h 455"/>
                <a:gd name="T12" fmla="*/ 653 w 710"/>
                <a:gd name="T13" fmla="*/ 178 h 455"/>
                <a:gd name="T14" fmla="*/ 627 w 710"/>
                <a:gd name="T15" fmla="*/ 164 h 455"/>
                <a:gd name="T16" fmla="*/ 594 w 710"/>
                <a:gd name="T17" fmla="*/ 159 h 455"/>
                <a:gd name="T18" fmla="*/ 554 w 710"/>
                <a:gd name="T19" fmla="*/ 130 h 455"/>
                <a:gd name="T20" fmla="*/ 540 w 710"/>
                <a:gd name="T21" fmla="*/ 116 h 455"/>
                <a:gd name="T22" fmla="*/ 533 w 710"/>
                <a:gd name="T23" fmla="*/ 102 h 455"/>
                <a:gd name="T24" fmla="*/ 518 w 710"/>
                <a:gd name="T25" fmla="*/ 71 h 455"/>
                <a:gd name="T26" fmla="*/ 507 w 710"/>
                <a:gd name="T27" fmla="*/ 57 h 455"/>
                <a:gd name="T28" fmla="*/ 488 w 710"/>
                <a:gd name="T29" fmla="*/ 76 h 455"/>
                <a:gd name="T30" fmla="*/ 469 w 710"/>
                <a:gd name="T31" fmla="*/ 59 h 455"/>
                <a:gd name="T32" fmla="*/ 455 w 710"/>
                <a:gd name="T33" fmla="*/ 38 h 455"/>
                <a:gd name="T34" fmla="*/ 433 w 710"/>
                <a:gd name="T35" fmla="*/ 24 h 455"/>
                <a:gd name="T36" fmla="*/ 412 w 710"/>
                <a:gd name="T37" fmla="*/ 33 h 455"/>
                <a:gd name="T38" fmla="*/ 398 w 710"/>
                <a:gd name="T39" fmla="*/ 38 h 455"/>
                <a:gd name="T40" fmla="*/ 374 w 710"/>
                <a:gd name="T41" fmla="*/ 43 h 455"/>
                <a:gd name="T42" fmla="*/ 353 w 710"/>
                <a:gd name="T43" fmla="*/ 55 h 455"/>
                <a:gd name="T44" fmla="*/ 324 w 710"/>
                <a:gd name="T45" fmla="*/ 85 h 455"/>
                <a:gd name="T46" fmla="*/ 308 w 710"/>
                <a:gd name="T47" fmla="*/ 76 h 455"/>
                <a:gd name="T48" fmla="*/ 296 w 710"/>
                <a:gd name="T49" fmla="*/ 43 h 455"/>
                <a:gd name="T50" fmla="*/ 296 w 710"/>
                <a:gd name="T51" fmla="*/ 17 h 455"/>
                <a:gd name="T52" fmla="*/ 270 w 710"/>
                <a:gd name="T53" fmla="*/ 3 h 455"/>
                <a:gd name="T54" fmla="*/ 254 w 710"/>
                <a:gd name="T55" fmla="*/ 10 h 455"/>
                <a:gd name="T56" fmla="*/ 242 w 710"/>
                <a:gd name="T57" fmla="*/ 22 h 455"/>
                <a:gd name="T58" fmla="*/ 244 w 710"/>
                <a:gd name="T59" fmla="*/ 59 h 455"/>
                <a:gd name="T60" fmla="*/ 265 w 710"/>
                <a:gd name="T61" fmla="*/ 93 h 455"/>
                <a:gd name="T62" fmla="*/ 251 w 710"/>
                <a:gd name="T63" fmla="*/ 85 h 455"/>
                <a:gd name="T64" fmla="*/ 246 w 710"/>
                <a:gd name="T65" fmla="*/ 78 h 455"/>
                <a:gd name="T66" fmla="*/ 209 w 710"/>
                <a:gd name="T67" fmla="*/ 74 h 455"/>
                <a:gd name="T68" fmla="*/ 197 w 710"/>
                <a:gd name="T69" fmla="*/ 59 h 455"/>
                <a:gd name="T70" fmla="*/ 109 w 710"/>
                <a:gd name="T71" fmla="*/ 69 h 455"/>
                <a:gd name="T72" fmla="*/ 86 w 710"/>
                <a:gd name="T73" fmla="*/ 52 h 455"/>
                <a:gd name="T74" fmla="*/ 48 w 710"/>
                <a:gd name="T75" fmla="*/ 107 h 455"/>
                <a:gd name="T76" fmla="*/ 34 w 710"/>
                <a:gd name="T77" fmla="*/ 119 h 455"/>
                <a:gd name="T78" fmla="*/ 8 w 710"/>
                <a:gd name="T79" fmla="*/ 123 h 455"/>
                <a:gd name="T80" fmla="*/ 0 w 710"/>
                <a:gd name="T81" fmla="*/ 152 h 455"/>
                <a:gd name="T82" fmla="*/ 3 w 710"/>
                <a:gd name="T83" fmla="*/ 168 h 455"/>
                <a:gd name="T84" fmla="*/ 62 w 710"/>
                <a:gd name="T85" fmla="*/ 175 h 455"/>
                <a:gd name="T86" fmla="*/ 97 w 710"/>
                <a:gd name="T87" fmla="*/ 218 h 455"/>
                <a:gd name="T88" fmla="*/ 126 w 710"/>
                <a:gd name="T89" fmla="*/ 235 h 455"/>
                <a:gd name="T90" fmla="*/ 187 w 710"/>
                <a:gd name="T91" fmla="*/ 277 h 455"/>
                <a:gd name="T92" fmla="*/ 237 w 710"/>
                <a:gd name="T93" fmla="*/ 301 h 455"/>
                <a:gd name="T94" fmla="*/ 377 w 710"/>
                <a:gd name="T95" fmla="*/ 353 h 455"/>
                <a:gd name="T96" fmla="*/ 386 w 710"/>
                <a:gd name="T97" fmla="*/ 360 h 455"/>
                <a:gd name="T98" fmla="*/ 393 w 710"/>
                <a:gd name="T99" fmla="*/ 365 h 455"/>
                <a:gd name="T100" fmla="*/ 393 w 710"/>
                <a:gd name="T101" fmla="*/ 370 h 455"/>
                <a:gd name="T102" fmla="*/ 426 w 710"/>
                <a:gd name="T103" fmla="*/ 386 h 455"/>
                <a:gd name="T104" fmla="*/ 559 w 710"/>
                <a:gd name="T105" fmla="*/ 414 h 455"/>
                <a:gd name="T106" fmla="*/ 578 w 710"/>
                <a:gd name="T107" fmla="*/ 412 h 455"/>
                <a:gd name="T108" fmla="*/ 613 w 710"/>
                <a:gd name="T109" fmla="*/ 452 h 455"/>
                <a:gd name="T110" fmla="*/ 644 w 710"/>
                <a:gd name="T111" fmla="*/ 445 h 455"/>
                <a:gd name="T112" fmla="*/ 660 w 710"/>
                <a:gd name="T113" fmla="*/ 407 h 455"/>
                <a:gd name="T114" fmla="*/ 670 w 710"/>
                <a:gd name="T115" fmla="*/ 391 h 455"/>
                <a:gd name="T116" fmla="*/ 689 w 710"/>
                <a:gd name="T117" fmla="*/ 384 h 455"/>
                <a:gd name="T118" fmla="*/ 698 w 710"/>
                <a:gd name="T119" fmla="*/ 372 h 455"/>
                <a:gd name="T120" fmla="*/ 703 w 710"/>
                <a:gd name="T121" fmla="*/ 34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0" h="455">
                  <a:moveTo>
                    <a:pt x="710" y="329"/>
                  </a:moveTo>
                  <a:lnTo>
                    <a:pt x="710" y="327"/>
                  </a:lnTo>
                  <a:lnTo>
                    <a:pt x="708" y="325"/>
                  </a:lnTo>
                  <a:lnTo>
                    <a:pt x="703" y="317"/>
                  </a:lnTo>
                  <a:lnTo>
                    <a:pt x="698" y="310"/>
                  </a:lnTo>
                  <a:lnTo>
                    <a:pt x="693" y="306"/>
                  </a:lnTo>
                  <a:lnTo>
                    <a:pt x="686" y="299"/>
                  </a:lnTo>
                  <a:lnTo>
                    <a:pt x="686" y="299"/>
                  </a:lnTo>
                  <a:lnTo>
                    <a:pt x="686" y="296"/>
                  </a:lnTo>
                  <a:lnTo>
                    <a:pt x="684" y="296"/>
                  </a:lnTo>
                  <a:lnTo>
                    <a:pt x="684" y="296"/>
                  </a:lnTo>
                  <a:lnTo>
                    <a:pt x="682" y="294"/>
                  </a:lnTo>
                  <a:lnTo>
                    <a:pt x="679" y="294"/>
                  </a:lnTo>
                  <a:lnTo>
                    <a:pt x="677" y="294"/>
                  </a:lnTo>
                  <a:lnTo>
                    <a:pt x="674" y="294"/>
                  </a:lnTo>
                  <a:lnTo>
                    <a:pt x="672" y="294"/>
                  </a:lnTo>
                  <a:lnTo>
                    <a:pt x="667" y="289"/>
                  </a:lnTo>
                  <a:lnTo>
                    <a:pt x="665" y="284"/>
                  </a:lnTo>
                  <a:lnTo>
                    <a:pt x="663" y="282"/>
                  </a:lnTo>
                  <a:lnTo>
                    <a:pt x="660" y="280"/>
                  </a:lnTo>
                  <a:lnTo>
                    <a:pt x="658" y="280"/>
                  </a:lnTo>
                  <a:lnTo>
                    <a:pt x="656" y="277"/>
                  </a:lnTo>
                  <a:lnTo>
                    <a:pt x="653" y="275"/>
                  </a:lnTo>
                  <a:lnTo>
                    <a:pt x="653" y="270"/>
                  </a:lnTo>
                  <a:lnTo>
                    <a:pt x="656" y="268"/>
                  </a:lnTo>
                  <a:lnTo>
                    <a:pt x="656" y="263"/>
                  </a:lnTo>
                  <a:lnTo>
                    <a:pt x="653" y="261"/>
                  </a:lnTo>
                  <a:lnTo>
                    <a:pt x="653" y="258"/>
                  </a:lnTo>
                  <a:lnTo>
                    <a:pt x="653" y="258"/>
                  </a:lnTo>
                  <a:lnTo>
                    <a:pt x="653" y="258"/>
                  </a:lnTo>
                  <a:lnTo>
                    <a:pt x="653" y="258"/>
                  </a:lnTo>
                  <a:lnTo>
                    <a:pt x="653" y="256"/>
                  </a:lnTo>
                  <a:lnTo>
                    <a:pt x="656" y="254"/>
                  </a:lnTo>
                  <a:lnTo>
                    <a:pt x="656" y="251"/>
                  </a:lnTo>
                  <a:lnTo>
                    <a:pt x="653" y="249"/>
                  </a:lnTo>
                  <a:lnTo>
                    <a:pt x="653" y="246"/>
                  </a:lnTo>
                  <a:lnTo>
                    <a:pt x="653" y="246"/>
                  </a:lnTo>
                  <a:lnTo>
                    <a:pt x="651" y="244"/>
                  </a:lnTo>
                  <a:lnTo>
                    <a:pt x="651" y="244"/>
                  </a:lnTo>
                  <a:lnTo>
                    <a:pt x="648" y="244"/>
                  </a:lnTo>
                  <a:lnTo>
                    <a:pt x="648" y="242"/>
                  </a:lnTo>
                  <a:lnTo>
                    <a:pt x="648" y="242"/>
                  </a:lnTo>
                  <a:lnTo>
                    <a:pt x="648" y="242"/>
                  </a:lnTo>
                  <a:lnTo>
                    <a:pt x="648" y="242"/>
                  </a:lnTo>
                  <a:lnTo>
                    <a:pt x="648" y="242"/>
                  </a:lnTo>
                  <a:lnTo>
                    <a:pt x="646" y="239"/>
                  </a:lnTo>
                  <a:lnTo>
                    <a:pt x="646" y="239"/>
                  </a:lnTo>
                  <a:lnTo>
                    <a:pt x="646" y="237"/>
                  </a:lnTo>
                  <a:lnTo>
                    <a:pt x="646" y="235"/>
                  </a:lnTo>
                  <a:lnTo>
                    <a:pt x="646" y="232"/>
                  </a:lnTo>
                  <a:lnTo>
                    <a:pt x="648" y="230"/>
                  </a:lnTo>
                  <a:lnTo>
                    <a:pt x="648" y="230"/>
                  </a:lnTo>
                  <a:lnTo>
                    <a:pt x="648" y="230"/>
                  </a:lnTo>
                  <a:lnTo>
                    <a:pt x="648" y="228"/>
                  </a:lnTo>
                  <a:lnTo>
                    <a:pt x="646" y="228"/>
                  </a:lnTo>
                  <a:lnTo>
                    <a:pt x="644" y="225"/>
                  </a:lnTo>
                  <a:lnTo>
                    <a:pt x="644" y="220"/>
                  </a:lnTo>
                  <a:lnTo>
                    <a:pt x="644" y="216"/>
                  </a:lnTo>
                  <a:lnTo>
                    <a:pt x="646" y="211"/>
                  </a:lnTo>
                  <a:lnTo>
                    <a:pt x="646" y="209"/>
                  </a:lnTo>
                  <a:lnTo>
                    <a:pt x="646" y="206"/>
                  </a:lnTo>
                  <a:lnTo>
                    <a:pt x="646" y="204"/>
                  </a:lnTo>
                  <a:lnTo>
                    <a:pt x="648" y="201"/>
                  </a:lnTo>
                  <a:lnTo>
                    <a:pt x="648" y="199"/>
                  </a:lnTo>
                  <a:lnTo>
                    <a:pt x="648" y="194"/>
                  </a:lnTo>
                  <a:lnTo>
                    <a:pt x="651" y="192"/>
                  </a:lnTo>
                  <a:lnTo>
                    <a:pt x="651" y="187"/>
                  </a:lnTo>
                  <a:lnTo>
                    <a:pt x="653" y="185"/>
                  </a:lnTo>
                  <a:lnTo>
                    <a:pt x="653" y="183"/>
                  </a:lnTo>
                  <a:lnTo>
                    <a:pt x="653" y="178"/>
                  </a:lnTo>
                  <a:lnTo>
                    <a:pt x="651" y="175"/>
                  </a:lnTo>
                  <a:lnTo>
                    <a:pt x="648" y="173"/>
                  </a:lnTo>
                  <a:lnTo>
                    <a:pt x="646" y="171"/>
                  </a:lnTo>
                  <a:lnTo>
                    <a:pt x="644" y="168"/>
                  </a:lnTo>
                  <a:lnTo>
                    <a:pt x="641" y="166"/>
                  </a:lnTo>
                  <a:lnTo>
                    <a:pt x="639" y="164"/>
                  </a:lnTo>
                  <a:lnTo>
                    <a:pt x="637" y="164"/>
                  </a:lnTo>
                  <a:lnTo>
                    <a:pt x="634" y="164"/>
                  </a:lnTo>
                  <a:lnTo>
                    <a:pt x="632" y="164"/>
                  </a:lnTo>
                  <a:lnTo>
                    <a:pt x="627" y="164"/>
                  </a:lnTo>
                  <a:lnTo>
                    <a:pt x="620" y="166"/>
                  </a:lnTo>
                  <a:lnTo>
                    <a:pt x="615" y="164"/>
                  </a:lnTo>
                  <a:lnTo>
                    <a:pt x="611" y="164"/>
                  </a:lnTo>
                  <a:lnTo>
                    <a:pt x="608" y="164"/>
                  </a:lnTo>
                  <a:lnTo>
                    <a:pt x="606" y="164"/>
                  </a:lnTo>
                  <a:lnTo>
                    <a:pt x="606" y="161"/>
                  </a:lnTo>
                  <a:lnTo>
                    <a:pt x="604" y="161"/>
                  </a:lnTo>
                  <a:lnTo>
                    <a:pt x="601" y="161"/>
                  </a:lnTo>
                  <a:lnTo>
                    <a:pt x="596" y="159"/>
                  </a:lnTo>
                  <a:lnTo>
                    <a:pt x="594" y="159"/>
                  </a:lnTo>
                  <a:lnTo>
                    <a:pt x="589" y="159"/>
                  </a:lnTo>
                  <a:lnTo>
                    <a:pt x="582" y="154"/>
                  </a:lnTo>
                  <a:lnTo>
                    <a:pt x="575" y="149"/>
                  </a:lnTo>
                  <a:lnTo>
                    <a:pt x="570" y="145"/>
                  </a:lnTo>
                  <a:lnTo>
                    <a:pt x="568" y="135"/>
                  </a:lnTo>
                  <a:lnTo>
                    <a:pt x="568" y="135"/>
                  </a:lnTo>
                  <a:lnTo>
                    <a:pt x="563" y="133"/>
                  </a:lnTo>
                  <a:lnTo>
                    <a:pt x="559" y="133"/>
                  </a:lnTo>
                  <a:lnTo>
                    <a:pt x="556" y="133"/>
                  </a:lnTo>
                  <a:lnTo>
                    <a:pt x="554" y="130"/>
                  </a:lnTo>
                  <a:lnTo>
                    <a:pt x="552" y="128"/>
                  </a:lnTo>
                  <a:lnTo>
                    <a:pt x="552" y="126"/>
                  </a:lnTo>
                  <a:lnTo>
                    <a:pt x="552" y="121"/>
                  </a:lnTo>
                  <a:lnTo>
                    <a:pt x="549" y="121"/>
                  </a:lnTo>
                  <a:lnTo>
                    <a:pt x="547" y="121"/>
                  </a:lnTo>
                  <a:lnTo>
                    <a:pt x="544" y="123"/>
                  </a:lnTo>
                  <a:lnTo>
                    <a:pt x="542" y="121"/>
                  </a:lnTo>
                  <a:lnTo>
                    <a:pt x="540" y="119"/>
                  </a:lnTo>
                  <a:lnTo>
                    <a:pt x="540" y="119"/>
                  </a:lnTo>
                  <a:lnTo>
                    <a:pt x="540" y="116"/>
                  </a:lnTo>
                  <a:lnTo>
                    <a:pt x="540" y="114"/>
                  </a:lnTo>
                  <a:lnTo>
                    <a:pt x="537" y="114"/>
                  </a:lnTo>
                  <a:lnTo>
                    <a:pt x="537" y="114"/>
                  </a:lnTo>
                  <a:lnTo>
                    <a:pt x="535" y="114"/>
                  </a:lnTo>
                  <a:lnTo>
                    <a:pt x="535" y="114"/>
                  </a:lnTo>
                  <a:lnTo>
                    <a:pt x="535" y="112"/>
                  </a:lnTo>
                  <a:lnTo>
                    <a:pt x="535" y="109"/>
                  </a:lnTo>
                  <a:lnTo>
                    <a:pt x="533" y="107"/>
                  </a:lnTo>
                  <a:lnTo>
                    <a:pt x="533" y="104"/>
                  </a:lnTo>
                  <a:lnTo>
                    <a:pt x="533" y="102"/>
                  </a:lnTo>
                  <a:lnTo>
                    <a:pt x="533" y="100"/>
                  </a:lnTo>
                  <a:lnTo>
                    <a:pt x="533" y="97"/>
                  </a:lnTo>
                  <a:lnTo>
                    <a:pt x="533" y="95"/>
                  </a:lnTo>
                  <a:lnTo>
                    <a:pt x="530" y="88"/>
                  </a:lnTo>
                  <a:lnTo>
                    <a:pt x="526" y="83"/>
                  </a:lnTo>
                  <a:lnTo>
                    <a:pt x="523" y="81"/>
                  </a:lnTo>
                  <a:lnTo>
                    <a:pt x="521" y="76"/>
                  </a:lnTo>
                  <a:lnTo>
                    <a:pt x="521" y="74"/>
                  </a:lnTo>
                  <a:lnTo>
                    <a:pt x="518" y="71"/>
                  </a:lnTo>
                  <a:lnTo>
                    <a:pt x="518" y="71"/>
                  </a:lnTo>
                  <a:lnTo>
                    <a:pt x="516" y="69"/>
                  </a:lnTo>
                  <a:lnTo>
                    <a:pt x="516" y="67"/>
                  </a:lnTo>
                  <a:lnTo>
                    <a:pt x="516" y="67"/>
                  </a:lnTo>
                  <a:lnTo>
                    <a:pt x="516" y="64"/>
                  </a:lnTo>
                  <a:lnTo>
                    <a:pt x="514" y="62"/>
                  </a:lnTo>
                  <a:lnTo>
                    <a:pt x="514" y="59"/>
                  </a:lnTo>
                  <a:lnTo>
                    <a:pt x="514" y="59"/>
                  </a:lnTo>
                  <a:lnTo>
                    <a:pt x="514" y="57"/>
                  </a:lnTo>
                  <a:lnTo>
                    <a:pt x="511" y="57"/>
                  </a:lnTo>
                  <a:lnTo>
                    <a:pt x="507" y="57"/>
                  </a:lnTo>
                  <a:lnTo>
                    <a:pt x="504" y="59"/>
                  </a:lnTo>
                  <a:lnTo>
                    <a:pt x="502" y="62"/>
                  </a:lnTo>
                  <a:lnTo>
                    <a:pt x="499" y="67"/>
                  </a:lnTo>
                  <a:lnTo>
                    <a:pt x="499" y="69"/>
                  </a:lnTo>
                  <a:lnTo>
                    <a:pt x="499" y="71"/>
                  </a:lnTo>
                  <a:lnTo>
                    <a:pt x="499" y="74"/>
                  </a:lnTo>
                  <a:lnTo>
                    <a:pt x="499" y="76"/>
                  </a:lnTo>
                  <a:lnTo>
                    <a:pt x="495" y="76"/>
                  </a:lnTo>
                  <a:lnTo>
                    <a:pt x="490" y="76"/>
                  </a:lnTo>
                  <a:lnTo>
                    <a:pt x="488" y="76"/>
                  </a:lnTo>
                  <a:lnTo>
                    <a:pt x="483" y="76"/>
                  </a:lnTo>
                  <a:lnTo>
                    <a:pt x="483" y="74"/>
                  </a:lnTo>
                  <a:lnTo>
                    <a:pt x="483" y="71"/>
                  </a:lnTo>
                  <a:lnTo>
                    <a:pt x="481" y="67"/>
                  </a:lnTo>
                  <a:lnTo>
                    <a:pt x="478" y="67"/>
                  </a:lnTo>
                  <a:lnTo>
                    <a:pt x="476" y="67"/>
                  </a:lnTo>
                  <a:lnTo>
                    <a:pt x="473" y="67"/>
                  </a:lnTo>
                  <a:lnTo>
                    <a:pt x="471" y="64"/>
                  </a:lnTo>
                  <a:lnTo>
                    <a:pt x="471" y="62"/>
                  </a:lnTo>
                  <a:lnTo>
                    <a:pt x="469" y="59"/>
                  </a:lnTo>
                  <a:lnTo>
                    <a:pt x="469" y="57"/>
                  </a:lnTo>
                  <a:lnTo>
                    <a:pt x="466" y="55"/>
                  </a:lnTo>
                  <a:lnTo>
                    <a:pt x="466" y="55"/>
                  </a:lnTo>
                  <a:lnTo>
                    <a:pt x="462" y="52"/>
                  </a:lnTo>
                  <a:lnTo>
                    <a:pt x="462" y="50"/>
                  </a:lnTo>
                  <a:lnTo>
                    <a:pt x="459" y="48"/>
                  </a:lnTo>
                  <a:lnTo>
                    <a:pt x="457" y="45"/>
                  </a:lnTo>
                  <a:lnTo>
                    <a:pt x="455" y="45"/>
                  </a:lnTo>
                  <a:lnTo>
                    <a:pt x="452" y="43"/>
                  </a:lnTo>
                  <a:lnTo>
                    <a:pt x="455" y="38"/>
                  </a:lnTo>
                  <a:lnTo>
                    <a:pt x="455" y="36"/>
                  </a:lnTo>
                  <a:lnTo>
                    <a:pt x="452" y="36"/>
                  </a:lnTo>
                  <a:lnTo>
                    <a:pt x="450" y="36"/>
                  </a:lnTo>
                  <a:lnTo>
                    <a:pt x="445" y="36"/>
                  </a:lnTo>
                  <a:lnTo>
                    <a:pt x="443" y="33"/>
                  </a:lnTo>
                  <a:lnTo>
                    <a:pt x="440" y="31"/>
                  </a:lnTo>
                  <a:lnTo>
                    <a:pt x="440" y="31"/>
                  </a:lnTo>
                  <a:lnTo>
                    <a:pt x="440" y="29"/>
                  </a:lnTo>
                  <a:lnTo>
                    <a:pt x="438" y="29"/>
                  </a:lnTo>
                  <a:lnTo>
                    <a:pt x="433" y="24"/>
                  </a:lnTo>
                  <a:lnTo>
                    <a:pt x="431" y="22"/>
                  </a:lnTo>
                  <a:lnTo>
                    <a:pt x="429" y="19"/>
                  </a:lnTo>
                  <a:lnTo>
                    <a:pt x="424" y="24"/>
                  </a:lnTo>
                  <a:lnTo>
                    <a:pt x="421" y="24"/>
                  </a:lnTo>
                  <a:lnTo>
                    <a:pt x="421" y="26"/>
                  </a:lnTo>
                  <a:lnTo>
                    <a:pt x="419" y="29"/>
                  </a:lnTo>
                  <a:lnTo>
                    <a:pt x="417" y="29"/>
                  </a:lnTo>
                  <a:lnTo>
                    <a:pt x="417" y="31"/>
                  </a:lnTo>
                  <a:lnTo>
                    <a:pt x="414" y="31"/>
                  </a:lnTo>
                  <a:lnTo>
                    <a:pt x="412" y="33"/>
                  </a:lnTo>
                  <a:lnTo>
                    <a:pt x="412" y="36"/>
                  </a:lnTo>
                  <a:lnTo>
                    <a:pt x="412" y="36"/>
                  </a:lnTo>
                  <a:lnTo>
                    <a:pt x="412" y="38"/>
                  </a:lnTo>
                  <a:lnTo>
                    <a:pt x="412" y="41"/>
                  </a:lnTo>
                  <a:lnTo>
                    <a:pt x="410" y="43"/>
                  </a:lnTo>
                  <a:lnTo>
                    <a:pt x="407" y="45"/>
                  </a:lnTo>
                  <a:lnTo>
                    <a:pt x="405" y="45"/>
                  </a:lnTo>
                  <a:lnTo>
                    <a:pt x="403" y="43"/>
                  </a:lnTo>
                  <a:lnTo>
                    <a:pt x="400" y="41"/>
                  </a:lnTo>
                  <a:lnTo>
                    <a:pt x="398" y="38"/>
                  </a:lnTo>
                  <a:lnTo>
                    <a:pt x="395" y="38"/>
                  </a:lnTo>
                  <a:lnTo>
                    <a:pt x="393" y="38"/>
                  </a:lnTo>
                  <a:lnTo>
                    <a:pt x="388" y="38"/>
                  </a:lnTo>
                  <a:lnTo>
                    <a:pt x="388" y="38"/>
                  </a:lnTo>
                  <a:lnTo>
                    <a:pt x="386" y="41"/>
                  </a:lnTo>
                  <a:lnTo>
                    <a:pt x="386" y="41"/>
                  </a:lnTo>
                  <a:lnTo>
                    <a:pt x="386" y="41"/>
                  </a:lnTo>
                  <a:lnTo>
                    <a:pt x="381" y="41"/>
                  </a:lnTo>
                  <a:lnTo>
                    <a:pt x="379" y="43"/>
                  </a:lnTo>
                  <a:lnTo>
                    <a:pt x="374" y="43"/>
                  </a:lnTo>
                  <a:lnTo>
                    <a:pt x="372" y="45"/>
                  </a:lnTo>
                  <a:lnTo>
                    <a:pt x="367" y="45"/>
                  </a:lnTo>
                  <a:lnTo>
                    <a:pt x="365" y="45"/>
                  </a:lnTo>
                  <a:lnTo>
                    <a:pt x="362" y="48"/>
                  </a:lnTo>
                  <a:lnTo>
                    <a:pt x="358" y="48"/>
                  </a:lnTo>
                  <a:lnTo>
                    <a:pt x="358" y="48"/>
                  </a:lnTo>
                  <a:lnTo>
                    <a:pt x="358" y="48"/>
                  </a:lnTo>
                  <a:lnTo>
                    <a:pt x="358" y="50"/>
                  </a:lnTo>
                  <a:lnTo>
                    <a:pt x="355" y="50"/>
                  </a:lnTo>
                  <a:lnTo>
                    <a:pt x="353" y="55"/>
                  </a:lnTo>
                  <a:lnTo>
                    <a:pt x="350" y="59"/>
                  </a:lnTo>
                  <a:lnTo>
                    <a:pt x="348" y="64"/>
                  </a:lnTo>
                  <a:lnTo>
                    <a:pt x="346" y="69"/>
                  </a:lnTo>
                  <a:lnTo>
                    <a:pt x="341" y="71"/>
                  </a:lnTo>
                  <a:lnTo>
                    <a:pt x="336" y="74"/>
                  </a:lnTo>
                  <a:lnTo>
                    <a:pt x="334" y="78"/>
                  </a:lnTo>
                  <a:lnTo>
                    <a:pt x="329" y="81"/>
                  </a:lnTo>
                  <a:lnTo>
                    <a:pt x="327" y="81"/>
                  </a:lnTo>
                  <a:lnTo>
                    <a:pt x="327" y="83"/>
                  </a:lnTo>
                  <a:lnTo>
                    <a:pt x="324" y="85"/>
                  </a:lnTo>
                  <a:lnTo>
                    <a:pt x="322" y="85"/>
                  </a:lnTo>
                  <a:lnTo>
                    <a:pt x="322" y="88"/>
                  </a:lnTo>
                  <a:lnTo>
                    <a:pt x="317" y="88"/>
                  </a:lnTo>
                  <a:lnTo>
                    <a:pt x="315" y="85"/>
                  </a:lnTo>
                  <a:lnTo>
                    <a:pt x="315" y="85"/>
                  </a:lnTo>
                  <a:lnTo>
                    <a:pt x="313" y="83"/>
                  </a:lnTo>
                  <a:lnTo>
                    <a:pt x="313" y="81"/>
                  </a:lnTo>
                  <a:lnTo>
                    <a:pt x="310" y="81"/>
                  </a:lnTo>
                  <a:lnTo>
                    <a:pt x="310" y="78"/>
                  </a:lnTo>
                  <a:lnTo>
                    <a:pt x="308" y="76"/>
                  </a:lnTo>
                  <a:lnTo>
                    <a:pt x="308" y="71"/>
                  </a:lnTo>
                  <a:lnTo>
                    <a:pt x="310" y="67"/>
                  </a:lnTo>
                  <a:lnTo>
                    <a:pt x="310" y="62"/>
                  </a:lnTo>
                  <a:lnTo>
                    <a:pt x="310" y="57"/>
                  </a:lnTo>
                  <a:lnTo>
                    <a:pt x="308" y="55"/>
                  </a:lnTo>
                  <a:lnTo>
                    <a:pt x="303" y="50"/>
                  </a:lnTo>
                  <a:lnTo>
                    <a:pt x="301" y="48"/>
                  </a:lnTo>
                  <a:lnTo>
                    <a:pt x="298" y="45"/>
                  </a:lnTo>
                  <a:lnTo>
                    <a:pt x="298" y="45"/>
                  </a:lnTo>
                  <a:lnTo>
                    <a:pt x="296" y="43"/>
                  </a:lnTo>
                  <a:lnTo>
                    <a:pt x="296" y="41"/>
                  </a:lnTo>
                  <a:lnTo>
                    <a:pt x="296" y="38"/>
                  </a:lnTo>
                  <a:lnTo>
                    <a:pt x="296" y="36"/>
                  </a:lnTo>
                  <a:lnTo>
                    <a:pt x="296" y="33"/>
                  </a:lnTo>
                  <a:lnTo>
                    <a:pt x="296" y="31"/>
                  </a:lnTo>
                  <a:lnTo>
                    <a:pt x="294" y="29"/>
                  </a:lnTo>
                  <a:lnTo>
                    <a:pt x="294" y="24"/>
                  </a:lnTo>
                  <a:lnTo>
                    <a:pt x="296" y="22"/>
                  </a:lnTo>
                  <a:lnTo>
                    <a:pt x="298" y="17"/>
                  </a:lnTo>
                  <a:lnTo>
                    <a:pt x="296" y="17"/>
                  </a:lnTo>
                  <a:lnTo>
                    <a:pt x="296" y="14"/>
                  </a:lnTo>
                  <a:lnTo>
                    <a:pt x="296" y="12"/>
                  </a:lnTo>
                  <a:lnTo>
                    <a:pt x="294" y="12"/>
                  </a:lnTo>
                  <a:lnTo>
                    <a:pt x="294" y="7"/>
                  </a:lnTo>
                  <a:lnTo>
                    <a:pt x="294" y="7"/>
                  </a:lnTo>
                  <a:lnTo>
                    <a:pt x="291" y="5"/>
                  </a:lnTo>
                  <a:lnTo>
                    <a:pt x="289" y="5"/>
                  </a:lnTo>
                  <a:lnTo>
                    <a:pt x="284" y="5"/>
                  </a:lnTo>
                  <a:lnTo>
                    <a:pt x="277" y="5"/>
                  </a:lnTo>
                  <a:lnTo>
                    <a:pt x="270" y="3"/>
                  </a:lnTo>
                  <a:lnTo>
                    <a:pt x="263" y="0"/>
                  </a:lnTo>
                  <a:lnTo>
                    <a:pt x="263" y="3"/>
                  </a:lnTo>
                  <a:lnTo>
                    <a:pt x="261" y="5"/>
                  </a:lnTo>
                  <a:lnTo>
                    <a:pt x="258" y="5"/>
                  </a:lnTo>
                  <a:lnTo>
                    <a:pt x="258" y="7"/>
                  </a:lnTo>
                  <a:lnTo>
                    <a:pt x="258" y="10"/>
                  </a:lnTo>
                  <a:lnTo>
                    <a:pt x="258" y="12"/>
                  </a:lnTo>
                  <a:lnTo>
                    <a:pt x="256" y="12"/>
                  </a:lnTo>
                  <a:lnTo>
                    <a:pt x="254" y="14"/>
                  </a:lnTo>
                  <a:lnTo>
                    <a:pt x="254" y="10"/>
                  </a:lnTo>
                  <a:lnTo>
                    <a:pt x="251" y="7"/>
                  </a:lnTo>
                  <a:lnTo>
                    <a:pt x="249" y="3"/>
                  </a:lnTo>
                  <a:lnTo>
                    <a:pt x="244" y="3"/>
                  </a:lnTo>
                  <a:lnTo>
                    <a:pt x="242" y="5"/>
                  </a:lnTo>
                  <a:lnTo>
                    <a:pt x="239" y="7"/>
                  </a:lnTo>
                  <a:lnTo>
                    <a:pt x="237" y="10"/>
                  </a:lnTo>
                  <a:lnTo>
                    <a:pt x="237" y="14"/>
                  </a:lnTo>
                  <a:lnTo>
                    <a:pt x="237" y="17"/>
                  </a:lnTo>
                  <a:lnTo>
                    <a:pt x="239" y="19"/>
                  </a:lnTo>
                  <a:lnTo>
                    <a:pt x="242" y="22"/>
                  </a:lnTo>
                  <a:lnTo>
                    <a:pt x="244" y="26"/>
                  </a:lnTo>
                  <a:lnTo>
                    <a:pt x="242" y="29"/>
                  </a:lnTo>
                  <a:lnTo>
                    <a:pt x="239" y="31"/>
                  </a:lnTo>
                  <a:lnTo>
                    <a:pt x="239" y="33"/>
                  </a:lnTo>
                  <a:lnTo>
                    <a:pt x="239" y="38"/>
                  </a:lnTo>
                  <a:lnTo>
                    <a:pt x="242" y="43"/>
                  </a:lnTo>
                  <a:lnTo>
                    <a:pt x="242" y="45"/>
                  </a:lnTo>
                  <a:lnTo>
                    <a:pt x="244" y="50"/>
                  </a:lnTo>
                  <a:lnTo>
                    <a:pt x="244" y="55"/>
                  </a:lnTo>
                  <a:lnTo>
                    <a:pt x="244" y="59"/>
                  </a:lnTo>
                  <a:lnTo>
                    <a:pt x="244" y="62"/>
                  </a:lnTo>
                  <a:lnTo>
                    <a:pt x="246" y="67"/>
                  </a:lnTo>
                  <a:lnTo>
                    <a:pt x="249" y="69"/>
                  </a:lnTo>
                  <a:lnTo>
                    <a:pt x="254" y="71"/>
                  </a:lnTo>
                  <a:lnTo>
                    <a:pt x="258" y="76"/>
                  </a:lnTo>
                  <a:lnTo>
                    <a:pt x="263" y="78"/>
                  </a:lnTo>
                  <a:lnTo>
                    <a:pt x="265" y="81"/>
                  </a:lnTo>
                  <a:lnTo>
                    <a:pt x="268" y="85"/>
                  </a:lnTo>
                  <a:lnTo>
                    <a:pt x="268" y="88"/>
                  </a:lnTo>
                  <a:lnTo>
                    <a:pt x="265" y="93"/>
                  </a:lnTo>
                  <a:lnTo>
                    <a:pt x="263" y="95"/>
                  </a:lnTo>
                  <a:lnTo>
                    <a:pt x="261" y="93"/>
                  </a:lnTo>
                  <a:lnTo>
                    <a:pt x="258" y="93"/>
                  </a:lnTo>
                  <a:lnTo>
                    <a:pt x="258" y="93"/>
                  </a:lnTo>
                  <a:lnTo>
                    <a:pt x="254" y="97"/>
                  </a:lnTo>
                  <a:lnTo>
                    <a:pt x="249" y="95"/>
                  </a:lnTo>
                  <a:lnTo>
                    <a:pt x="249" y="93"/>
                  </a:lnTo>
                  <a:lnTo>
                    <a:pt x="246" y="88"/>
                  </a:lnTo>
                  <a:lnTo>
                    <a:pt x="249" y="88"/>
                  </a:lnTo>
                  <a:lnTo>
                    <a:pt x="251" y="85"/>
                  </a:lnTo>
                  <a:lnTo>
                    <a:pt x="251" y="83"/>
                  </a:lnTo>
                  <a:lnTo>
                    <a:pt x="251" y="83"/>
                  </a:lnTo>
                  <a:lnTo>
                    <a:pt x="251" y="78"/>
                  </a:lnTo>
                  <a:lnTo>
                    <a:pt x="251" y="78"/>
                  </a:lnTo>
                  <a:lnTo>
                    <a:pt x="251" y="76"/>
                  </a:lnTo>
                  <a:lnTo>
                    <a:pt x="249" y="76"/>
                  </a:lnTo>
                  <a:lnTo>
                    <a:pt x="249" y="76"/>
                  </a:lnTo>
                  <a:lnTo>
                    <a:pt x="246" y="76"/>
                  </a:lnTo>
                  <a:lnTo>
                    <a:pt x="246" y="76"/>
                  </a:lnTo>
                  <a:lnTo>
                    <a:pt x="246" y="78"/>
                  </a:lnTo>
                  <a:lnTo>
                    <a:pt x="246" y="78"/>
                  </a:lnTo>
                  <a:lnTo>
                    <a:pt x="244" y="78"/>
                  </a:lnTo>
                  <a:lnTo>
                    <a:pt x="242" y="76"/>
                  </a:lnTo>
                  <a:lnTo>
                    <a:pt x="239" y="76"/>
                  </a:lnTo>
                  <a:lnTo>
                    <a:pt x="232" y="69"/>
                  </a:lnTo>
                  <a:lnTo>
                    <a:pt x="230" y="67"/>
                  </a:lnTo>
                  <a:lnTo>
                    <a:pt x="213" y="67"/>
                  </a:lnTo>
                  <a:lnTo>
                    <a:pt x="216" y="69"/>
                  </a:lnTo>
                  <a:lnTo>
                    <a:pt x="213" y="71"/>
                  </a:lnTo>
                  <a:lnTo>
                    <a:pt x="209" y="74"/>
                  </a:lnTo>
                  <a:lnTo>
                    <a:pt x="206" y="69"/>
                  </a:lnTo>
                  <a:lnTo>
                    <a:pt x="206" y="67"/>
                  </a:lnTo>
                  <a:lnTo>
                    <a:pt x="204" y="67"/>
                  </a:lnTo>
                  <a:lnTo>
                    <a:pt x="202" y="67"/>
                  </a:lnTo>
                  <a:lnTo>
                    <a:pt x="202" y="67"/>
                  </a:lnTo>
                  <a:lnTo>
                    <a:pt x="202" y="67"/>
                  </a:lnTo>
                  <a:lnTo>
                    <a:pt x="199" y="67"/>
                  </a:lnTo>
                  <a:lnTo>
                    <a:pt x="199" y="62"/>
                  </a:lnTo>
                  <a:lnTo>
                    <a:pt x="199" y="62"/>
                  </a:lnTo>
                  <a:lnTo>
                    <a:pt x="197" y="59"/>
                  </a:lnTo>
                  <a:lnTo>
                    <a:pt x="192" y="59"/>
                  </a:lnTo>
                  <a:lnTo>
                    <a:pt x="183" y="62"/>
                  </a:lnTo>
                  <a:lnTo>
                    <a:pt x="157" y="59"/>
                  </a:lnTo>
                  <a:lnTo>
                    <a:pt x="152" y="62"/>
                  </a:lnTo>
                  <a:lnTo>
                    <a:pt x="142" y="64"/>
                  </a:lnTo>
                  <a:lnTo>
                    <a:pt x="135" y="67"/>
                  </a:lnTo>
                  <a:lnTo>
                    <a:pt x="126" y="69"/>
                  </a:lnTo>
                  <a:lnTo>
                    <a:pt x="116" y="71"/>
                  </a:lnTo>
                  <a:lnTo>
                    <a:pt x="112" y="71"/>
                  </a:lnTo>
                  <a:lnTo>
                    <a:pt x="109" y="69"/>
                  </a:lnTo>
                  <a:lnTo>
                    <a:pt x="105" y="69"/>
                  </a:lnTo>
                  <a:lnTo>
                    <a:pt x="102" y="67"/>
                  </a:lnTo>
                  <a:lnTo>
                    <a:pt x="100" y="64"/>
                  </a:lnTo>
                  <a:lnTo>
                    <a:pt x="97" y="62"/>
                  </a:lnTo>
                  <a:lnTo>
                    <a:pt x="97" y="59"/>
                  </a:lnTo>
                  <a:lnTo>
                    <a:pt x="95" y="57"/>
                  </a:lnTo>
                  <a:lnTo>
                    <a:pt x="93" y="55"/>
                  </a:lnTo>
                  <a:lnTo>
                    <a:pt x="90" y="52"/>
                  </a:lnTo>
                  <a:lnTo>
                    <a:pt x="88" y="52"/>
                  </a:lnTo>
                  <a:lnTo>
                    <a:pt x="86" y="52"/>
                  </a:lnTo>
                  <a:lnTo>
                    <a:pt x="79" y="52"/>
                  </a:lnTo>
                  <a:lnTo>
                    <a:pt x="71" y="50"/>
                  </a:lnTo>
                  <a:lnTo>
                    <a:pt x="64" y="52"/>
                  </a:lnTo>
                  <a:lnTo>
                    <a:pt x="57" y="52"/>
                  </a:lnTo>
                  <a:lnTo>
                    <a:pt x="50" y="62"/>
                  </a:lnTo>
                  <a:lnTo>
                    <a:pt x="48" y="74"/>
                  </a:lnTo>
                  <a:lnTo>
                    <a:pt x="50" y="88"/>
                  </a:lnTo>
                  <a:lnTo>
                    <a:pt x="50" y="100"/>
                  </a:lnTo>
                  <a:lnTo>
                    <a:pt x="50" y="104"/>
                  </a:lnTo>
                  <a:lnTo>
                    <a:pt x="48" y="107"/>
                  </a:lnTo>
                  <a:lnTo>
                    <a:pt x="45" y="112"/>
                  </a:lnTo>
                  <a:lnTo>
                    <a:pt x="43" y="114"/>
                  </a:lnTo>
                  <a:lnTo>
                    <a:pt x="43" y="116"/>
                  </a:lnTo>
                  <a:lnTo>
                    <a:pt x="43" y="119"/>
                  </a:lnTo>
                  <a:lnTo>
                    <a:pt x="41" y="119"/>
                  </a:lnTo>
                  <a:lnTo>
                    <a:pt x="41" y="119"/>
                  </a:lnTo>
                  <a:lnTo>
                    <a:pt x="38" y="119"/>
                  </a:lnTo>
                  <a:lnTo>
                    <a:pt x="36" y="119"/>
                  </a:lnTo>
                  <a:lnTo>
                    <a:pt x="36" y="119"/>
                  </a:lnTo>
                  <a:lnTo>
                    <a:pt x="34" y="119"/>
                  </a:lnTo>
                  <a:lnTo>
                    <a:pt x="31" y="121"/>
                  </a:lnTo>
                  <a:lnTo>
                    <a:pt x="29" y="121"/>
                  </a:lnTo>
                  <a:lnTo>
                    <a:pt x="27" y="121"/>
                  </a:lnTo>
                  <a:lnTo>
                    <a:pt x="24" y="121"/>
                  </a:lnTo>
                  <a:lnTo>
                    <a:pt x="19" y="121"/>
                  </a:lnTo>
                  <a:lnTo>
                    <a:pt x="17" y="121"/>
                  </a:lnTo>
                  <a:lnTo>
                    <a:pt x="15" y="123"/>
                  </a:lnTo>
                  <a:lnTo>
                    <a:pt x="12" y="123"/>
                  </a:lnTo>
                  <a:lnTo>
                    <a:pt x="10" y="123"/>
                  </a:lnTo>
                  <a:lnTo>
                    <a:pt x="8" y="123"/>
                  </a:lnTo>
                  <a:lnTo>
                    <a:pt x="5" y="123"/>
                  </a:lnTo>
                  <a:lnTo>
                    <a:pt x="5" y="126"/>
                  </a:lnTo>
                  <a:lnTo>
                    <a:pt x="3" y="128"/>
                  </a:lnTo>
                  <a:lnTo>
                    <a:pt x="3" y="128"/>
                  </a:lnTo>
                  <a:lnTo>
                    <a:pt x="0" y="130"/>
                  </a:lnTo>
                  <a:lnTo>
                    <a:pt x="0" y="133"/>
                  </a:lnTo>
                  <a:lnTo>
                    <a:pt x="0" y="138"/>
                  </a:lnTo>
                  <a:lnTo>
                    <a:pt x="0" y="142"/>
                  </a:lnTo>
                  <a:lnTo>
                    <a:pt x="0" y="147"/>
                  </a:lnTo>
                  <a:lnTo>
                    <a:pt x="0" y="152"/>
                  </a:lnTo>
                  <a:lnTo>
                    <a:pt x="0" y="156"/>
                  </a:lnTo>
                  <a:lnTo>
                    <a:pt x="3" y="159"/>
                  </a:lnTo>
                  <a:lnTo>
                    <a:pt x="3" y="161"/>
                  </a:lnTo>
                  <a:lnTo>
                    <a:pt x="5" y="164"/>
                  </a:lnTo>
                  <a:lnTo>
                    <a:pt x="3" y="166"/>
                  </a:lnTo>
                  <a:lnTo>
                    <a:pt x="3" y="166"/>
                  </a:lnTo>
                  <a:lnTo>
                    <a:pt x="3" y="168"/>
                  </a:lnTo>
                  <a:lnTo>
                    <a:pt x="0" y="171"/>
                  </a:lnTo>
                  <a:lnTo>
                    <a:pt x="0" y="171"/>
                  </a:lnTo>
                  <a:lnTo>
                    <a:pt x="3" y="168"/>
                  </a:lnTo>
                  <a:lnTo>
                    <a:pt x="5" y="168"/>
                  </a:lnTo>
                  <a:lnTo>
                    <a:pt x="8" y="166"/>
                  </a:lnTo>
                  <a:lnTo>
                    <a:pt x="12" y="161"/>
                  </a:lnTo>
                  <a:lnTo>
                    <a:pt x="12" y="159"/>
                  </a:lnTo>
                  <a:lnTo>
                    <a:pt x="24" y="159"/>
                  </a:lnTo>
                  <a:lnTo>
                    <a:pt x="31" y="161"/>
                  </a:lnTo>
                  <a:lnTo>
                    <a:pt x="41" y="166"/>
                  </a:lnTo>
                  <a:lnTo>
                    <a:pt x="53" y="171"/>
                  </a:lnTo>
                  <a:lnTo>
                    <a:pt x="55" y="173"/>
                  </a:lnTo>
                  <a:lnTo>
                    <a:pt x="62" y="175"/>
                  </a:lnTo>
                  <a:lnTo>
                    <a:pt x="69" y="183"/>
                  </a:lnTo>
                  <a:lnTo>
                    <a:pt x="69" y="187"/>
                  </a:lnTo>
                  <a:lnTo>
                    <a:pt x="71" y="190"/>
                  </a:lnTo>
                  <a:lnTo>
                    <a:pt x="74" y="192"/>
                  </a:lnTo>
                  <a:lnTo>
                    <a:pt x="81" y="199"/>
                  </a:lnTo>
                  <a:lnTo>
                    <a:pt x="86" y="201"/>
                  </a:lnTo>
                  <a:lnTo>
                    <a:pt x="90" y="209"/>
                  </a:lnTo>
                  <a:lnTo>
                    <a:pt x="90" y="216"/>
                  </a:lnTo>
                  <a:lnTo>
                    <a:pt x="95" y="216"/>
                  </a:lnTo>
                  <a:lnTo>
                    <a:pt x="97" y="218"/>
                  </a:lnTo>
                  <a:lnTo>
                    <a:pt x="100" y="220"/>
                  </a:lnTo>
                  <a:lnTo>
                    <a:pt x="102" y="220"/>
                  </a:lnTo>
                  <a:lnTo>
                    <a:pt x="102" y="223"/>
                  </a:lnTo>
                  <a:lnTo>
                    <a:pt x="105" y="223"/>
                  </a:lnTo>
                  <a:lnTo>
                    <a:pt x="107" y="225"/>
                  </a:lnTo>
                  <a:lnTo>
                    <a:pt x="112" y="223"/>
                  </a:lnTo>
                  <a:lnTo>
                    <a:pt x="116" y="225"/>
                  </a:lnTo>
                  <a:lnTo>
                    <a:pt x="121" y="230"/>
                  </a:lnTo>
                  <a:lnTo>
                    <a:pt x="123" y="232"/>
                  </a:lnTo>
                  <a:lnTo>
                    <a:pt x="126" y="235"/>
                  </a:lnTo>
                  <a:lnTo>
                    <a:pt x="123" y="237"/>
                  </a:lnTo>
                  <a:lnTo>
                    <a:pt x="121" y="239"/>
                  </a:lnTo>
                  <a:lnTo>
                    <a:pt x="123" y="239"/>
                  </a:lnTo>
                  <a:lnTo>
                    <a:pt x="133" y="244"/>
                  </a:lnTo>
                  <a:lnTo>
                    <a:pt x="140" y="246"/>
                  </a:lnTo>
                  <a:lnTo>
                    <a:pt x="154" y="254"/>
                  </a:lnTo>
                  <a:lnTo>
                    <a:pt x="168" y="261"/>
                  </a:lnTo>
                  <a:lnTo>
                    <a:pt x="171" y="265"/>
                  </a:lnTo>
                  <a:lnTo>
                    <a:pt x="183" y="272"/>
                  </a:lnTo>
                  <a:lnTo>
                    <a:pt x="187" y="277"/>
                  </a:lnTo>
                  <a:lnTo>
                    <a:pt x="190" y="280"/>
                  </a:lnTo>
                  <a:lnTo>
                    <a:pt x="190" y="284"/>
                  </a:lnTo>
                  <a:lnTo>
                    <a:pt x="190" y="284"/>
                  </a:lnTo>
                  <a:lnTo>
                    <a:pt x="190" y="287"/>
                  </a:lnTo>
                  <a:lnTo>
                    <a:pt x="192" y="287"/>
                  </a:lnTo>
                  <a:lnTo>
                    <a:pt x="199" y="289"/>
                  </a:lnTo>
                  <a:lnTo>
                    <a:pt x="209" y="291"/>
                  </a:lnTo>
                  <a:lnTo>
                    <a:pt x="218" y="296"/>
                  </a:lnTo>
                  <a:lnTo>
                    <a:pt x="228" y="299"/>
                  </a:lnTo>
                  <a:lnTo>
                    <a:pt x="237" y="301"/>
                  </a:lnTo>
                  <a:lnTo>
                    <a:pt x="249" y="306"/>
                  </a:lnTo>
                  <a:lnTo>
                    <a:pt x="258" y="310"/>
                  </a:lnTo>
                  <a:lnTo>
                    <a:pt x="275" y="315"/>
                  </a:lnTo>
                  <a:lnTo>
                    <a:pt x="315" y="329"/>
                  </a:lnTo>
                  <a:lnTo>
                    <a:pt x="329" y="334"/>
                  </a:lnTo>
                  <a:lnTo>
                    <a:pt x="341" y="339"/>
                  </a:lnTo>
                  <a:lnTo>
                    <a:pt x="350" y="343"/>
                  </a:lnTo>
                  <a:lnTo>
                    <a:pt x="360" y="346"/>
                  </a:lnTo>
                  <a:lnTo>
                    <a:pt x="372" y="351"/>
                  </a:lnTo>
                  <a:lnTo>
                    <a:pt x="377" y="353"/>
                  </a:lnTo>
                  <a:lnTo>
                    <a:pt x="377" y="353"/>
                  </a:lnTo>
                  <a:lnTo>
                    <a:pt x="381" y="358"/>
                  </a:lnTo>
                  <a:lnTo>
                    <a:pt x="384" y="360"/>
                  </a:lnTo>
                  <a:lnTo>
                    <a:pt x="384" y="362"/>
                  </a:lnTo>
                  <a:lnTo>
                    <a:pt x="384" y="365"/>
                  </a:lnTo>
                  <a:lnTo>
                    <a:pt x="386" y="365"/>
                  </a:lnTo>
                  <a:lnTo>
                    <a:pt x="388" y="362"/>
                  </a:lnTo>
                  <a:lnTo>
                    <a:pt x="388" y="362"/>
                  </a:lnTo>
                  <a:lnTo>
                    <a:pt x="386" y="362"/>
                  </a:lnTo>
                  <a:lnTo>
                    <a:pt x="386" y="360"/>
                  </a:lnTo>
                  <a:lnTo>
                    <a:pt x="388" y="360"/>
                  </a:lnTo>
                  <a:lnTo>
                    <a:pt x="391" y="358"/>
                  </a:lnTo>
                  <a:lnTo>
                    <a:pt x="393" y="360"/>
                  </a:lnTo>
                  <a:lnTo>
                    <a:pt x="393" y="360"/>
                  </a:lnTo>
                  <a:lnTo>
                    <a:pt x="395" y="360"/>
                  </a:lnTo>
                  <a:lnTo>
                    <a:pt x="395" y="362"/>
                  </a:lnTo>
                  <a:lnTo>
                    <a:pt x="393" y="362"/>
                  </a:lnTo>
                  <a:lnTo>
                    <a:pt x="393" y="362"/>
                  </a:lnTo>
                  <a:lnTo>
                    <a:pt x="393" y="365"/>
                  </a:lnTo>
                  <a:lnTo>
                    <a:pt x="393" y="365"/>
                  </a:lnTo>
                  <a:lnTo>
                    <a:pt x="391" y="367"/>
                  </a:lnTo>
                  <a:lnTo>
                    <a:pt x="393" y="367"/>
                  </a:lnTo>
                  <a:lnTo>
                    <a:pt x="393" y="367"/>
                  </a:lnTo>
                  <a:lnTo>
                    <a:pt x="395" y="367"/>
                  </a:lnTo>
                  <a:lnTo>
                    <a:pt x="395" y="367"/>
                  </a:lnTo>
                  <a:lnTo>
                    <a:pt x="398" y="367"/>
                  </a:lnTo>
                  <a:lnTo>
                    <a:pt x="398" y="370"/>
                  </a:lnTo>
                  <a:lnTo>
                    <a:pt x="398" y="370"/>
                  </a:lnTo>
                  <a:lnTo>
                    <a:pt x="395" y="370"/>
                  </a:lnTo>
                  <a:lnTo>
                    <a:pt x="393" y="370"/>
                  </a:lnTo>
                  <a:lnTo>
                    <a:pt x="395" y="370"/>
                  </a:lnTo>
                  <a:lnTo>
                    <a:pt x="395" y="372"/>
                  </a:lnTo>
                  <a:lnTo>
                    <a:pt x="398" y="372"/>
                  </a:lnTo>
                  <a:lnTo>
                    <a:pt x="400" y="372"/>
                  </a:lnTo>
                  <a:lnTo>
                    <a:pt x="400" y="370"/>
                  </a:lnTo>
                  <a:lnTo>
                    <a:pt x="405" y="374"/>
                  </a:lnTo>
                  <a:lnTo>
                    <a:pt x="414" y="381"/>
                  </a:lnTo>
                  <a:lnTo>
                    <a:pt x="417" y="384"/>
                  </a:lnTo>
                  <a:lnTo>
                    <a:pt x="424" y="386"/>
                  </a:lnTo>
                  <a:lnTo>
                    <a:pt x="426" y="386"/>
                  </a:lnTo>
                  <a:lnTo>
                    <a:pt x="431" y="388"/>
                  </a:lnTo>
                  <a:lnTo>
                    <a:pt x="438" y="388"/>
                  </a:lnTo>
                  <a:lnTo>
                    <a:pt x="445" y="388"/>
                  </a:lnTo>
                  <a:lnTo>
                    <a:pt x="457" y="388"/>
                  </a:lnTo>
                  <a:lnTo>
                    <a:pt x="476" y="393"/>
                  </a:lnTo>
                  <a:lnTo>
                    <a:pt x="488" y="396"/>
                  </a:lnTo>
                  <a:lnTo>
                    <a:pt x="516" y="403"/>
                  </a:lnTo>
                  <a:lnTo>
                    <a:pt x="549" y="412"/>
                  </a:lnTo>
                  <a:lnTo>
                    <a:pt x="556" y="414"/>
                  </a:lnTo>
                  <a:lnTo>
                    <a:pt x="559" y="414"/>
                  </a:lnTo>
                  <a:lnTo>
                    <a:pt x="563" y="417"/>
                  </a:lnTo>
                  <a:lnTo>
                    <a:pt x="566" y="417"/>
                  </a:lnTo>
                  <a:lnTo>
                    <a:pt x="566" y="414"/>
                  </a:lnTo>
                  <a:lnTo>
                    <a:pt x="566" y="414"/>
                  </a:lnTo>
                  <a:lnTo>
                    <a:pt x="568" y="412"/>
                  </a:lnTo>
                  <a:lnTo>
                    <a:pt x="570" y="412"/>
                  </a:lnTo>
                  <a:lnTo>
                    <a:pt x="570" y="412"/>
                  </a:lnTo>
                  <a:lnTo>
                    <a:pt x="573" y="412"/>
                  </a:lnTo>
                  <a:lnTo>
                    <a:pt x="575" y="412"/>
                  </a:lnTo>
                  <a:lnTo>
                    <a:pt x="578" y="412"/>
                  </a:lnTo>
                  <a:lnTo>
                    <a:pt x="580" y="412"/>
                  </a:lnTo>
                  <a:lnTo>
                    <a:pt x="580" y="414"/>
                  </a:lnTo>
                  <a:lnTo>
                    <a:pt x="585" y="419"/>
                  </a:lnTo>
                  <a:lnTo>
                    <a:pt x="592" y="429"/>
                  </a:lnTo>
                  <a:lnTo>
                    <a:pt x="604" y="441"/>
                  </a:lnTo>
                  <a:lnTo>
                    <a:pt x="611" y="445"/>
                  </a:lnTo>
                  <a:lnTo>
                    <a:pt x="613" y="450"/>
                  </a:lnTo>
                  <a:lnTo>
                    <a:pt x="613" y="452"/>
                  </a:lnTo>
                  <a:lnTo>
                    <a:pt x="613" y="452"/>
                  </a:lnTo>
                  <a:lnTo>
                    <a:pt x="613" y="452"/>
                  </a:lnTo>
                  <a:lnTo>
                    <a:pt x="613" y="452"/>
                  </a:lnTo>
                  <a:lnTo>
                    <a:pt x="615" y="455"/>
                  </a:lnTo>
                  <a:lnTo>
                    <a:pt x="615" y="452"/>
                  </a:lnTo>
                  <a:lnTo>
                    <a:pt x="618" y="450"/>
                  </a:lnTo>
                  <a:lnTo>
                    <a:pt x="622" y="448"/>
                  </a:lnTo>
                  <a:lnTo>
                    <a:pt x="625" y="448"/>
                  </a:lnTo>
                  <a:lnTo>
                    <a:pt x="630" y="445"/>
                  </a:lnTo>
                  <a:lnTo>
                    <a:pt x="634" y="445"/>
                  </a:lnTo>
                  <a:lnTo>
                    <a:pt x="639" y="445"/>
                  </a:lnTo>
                  <a:lnTo>
                    <a:pt x="644" y="445"/>
                  </a:lnTo>
                  <a:lnTo>
                    <a:pt x="648" y="443"/>
                  </a:lnTo>
                  <a:lnTo>
                    <a:pt x="651" y="438"/>
                  </a:lnTo>
                  <a:lnTo>
                    <a:pt x="656" y="433"/>
                  </a:lnTo>
                  <a:lnTo>
                    <a:pt x="656" y="426"/>
                  </a:lnTo>
                  <a:lnTo>
                    <a:pt x="653" y="422"/>
                  </a:lnTo>
                  <a:lnTo>
                    <a:pt x="651" y="417"/>
                  </a:lnTo>
                  <a:lnTo>
                    <a:pt x="651" y="414"/>
                  </a:lnTo>
                  <a:lnTo>
                    <a:pt x="653" y="410"/>
                  </a:lnTo>
                  <a:lnTo>
                    <a:pt x="658" y="407"/>
                  </a:lnTo>
                  <a:lnTo>
                    <a:pt x="660" y="407"/>
                  </a:lnTo>
                  <a:lnTo>
                    <a:pt x="663" y="410"/>
                  </a:lnTo>
                  <a:lnTo>
                    <a:pt x="667" y="410"/>
                  </a:lnTo>
                  <a:lnTo>
                    <a:pt x="670" y="407"/>
                  </a:lnTo>
                  <a:lnTo>
                    <a:pt x="670" y="407"/>
                  </a:lnTo>
                  <a:lnTo>
                    <a:pt x="670" y="407"/>
                  </a:lnTo>
                  <a:lnTo>
                    <a:pt x="670" y="407"/>
                  </a:lnTo>
                  <a:lnTo>
                    <a:pt x="672" y="405"/>
                  </a:lnTo>
                  <a:lnTo>
                    <a:pt x="672" y="400"/>
                  </a:lnTo>
                  <a:lnTo>
                    <a:pt x="672" y="396"/>
                  </a:lnTo>
                  <a:lnTo>
                    <a:pt x="670" y="391"/>
                  </a:lnTo>
                  <a:lnTo>
                    <a:pt x="670" y="386"/>
                  </a:lnTo>
                  <a:lnTo>
                    <a:pt x="672" y="386"/>
                  </a:lnTo>
                  <a:lnTo>
                    <a:pt x="674" y="384"/>
                  </a:lnTo>
                  <a:lnTo>
                    <a:pt x="674" y="386"/>
                  </a:lnTo>
                  <a:lnTo>
                    <a:pt x="677" y="386"/>
                  </a:lnTo>
                  <a:lnTo>
                    <a:pt x="682" y="386"/>
                  </a:lnTo>
                  <a:lnTo>
                    <a:pt x="682" y="386"/>
                  </a:lnTo>
                  <a:lnTo>
                    <a:pt x="684" y="384"/>
                  </a:lnTo>
                  <a:lnTo>
                    <a:pt x="686" y="384"/>
                  </a:lnTo>
                  <a:lnTo>
                    <a:pt x="689" y="384"/>
                  </a:lnTo>
                  <a:lnTo>
                    <a:pt x="689" y="381"/>
                  </a:lnTo>
                  <a:lnTo>
                    <a:pt x="691" y="381"/>
                  </a:lnTo>
                  <a:lnTo>
                    <a:pt x="691" y="381"/>
                  </a:lnTo>
                  <a:lnTo>
                    <a:pt x="691" y="381"/>
                  </a:lnTo>
                  <a:lnTo>
                    <a:pt x="691" y="379"/>
                  </a:lnTo>
                  <a:lnTo>
                    <a:pt x="691" y="379"/>
                  </a:lnTo>
                  <a:lnTo>
                    <a:pt x="693" y="379"/>
                  </a:lnTo>
                  <a:lnTo>
                    <a:pt x="696" y="377"/>
                  </a:lnTo>
                  <a:lnTo>
                    <a:pt x="696" y="374"/>
                  </a:lnTo>
                  <a:lnTo>
                    <a:pt x="698" y="372"/>
                  </a:lnTo>
                  <a:lnTo>
                    <a:pt x="698" y="370"/>
                  </a:lnTo>
                  <a:lnTo>
                    <a:pt x="698" y="367"/>
                  </a:lnTo>
                  <a:lnTo>
                    <a:pt x="698" y="362"/>
                  </a:lnTo>
                  <a:lnTo>
                    <a:pt x="701" y="360"/>
                  </a:lnTo>
                  <a:lnTo>
                    <a:pt x="701" y="358"/>
                  </a:lnTo>
                  <a:lnTo>
                    <a:pt x="701" y="355"/>
                  </a:lnTo>
                  <a:lnTo>
                    <a:pt x="701" y="353"/>
                  </a:lnTo>
                  <a:lnTo>
                    <a:pt x="701" y="351"/>
                  </a:lnTo>
                  <a:lnTo>
                    <a:pt x="701" y="348"/>
                  </a:lnTo>
                  <a:lnTo>
                    <a:pt x="703" y="348"/>
                  </a:lnTo>
                  <a:lnTo>
                    <a:pt x="705" y="346"/>
                  </a:lnTo>
                  <a:lnTo>
                    <a:pt x="705" y="343"/>
                  </a:lnTo>
                  <a:lnTo>
                    <a:pt x="708" y="341"/>
                  </a:lnTo>
                  <a:lnTo>
                    <a:pt x="708" y="339"/>
                  </a:lnTo>
                  <a:lnTo>
                    <a:pt x="708" y="336"/>
                  </a:lnTo>
                  <a:lnTo>
                    <a:pt x="710" y="334"/>
                  </a:lnTo>
                  <a:lnTo>
                    <a:pt x="710" y="332"/>
                  </a:lnTo>
                  <a:lnTo>
                    <a:pt x="710" y="332"/>
                  </a:lnTo>
                  <a:lnTo>
                    <a:pt x="710" y="329"/>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3" name="Freeform 26"/>
            <p:cNvSpPr>
              <a:spLocks/>
            </p:cNvSpPr>
            <p:nvPr/>
          </p:nvSpPr>
          <p:spPr bwMode="auto">
            <a:xfrm>
              <a:off x="6211888" y="4033838"/>
              <a:ext cx="646113" cy="568325"/>
            </a:xfrm>
            <a:custGeom>
              <a:avLst/>
              <a:gdLst>
                <a:gd name="T0" fmla="*/ 393 w 407"/>
                <a:gd name="T1" fmla="*/ 97 h 358"/>
                <a:gd name="T2" fmla="*/ 383 w 407"/>
                <a:gd name="T3" fmla="*/ 78 h 358"/>
                <a:gd name="T4" fmla="*/ 343 w 407"/>
                <a:gd name="T5" fmla="*/ 59 h 358"/>
                <a:gd name="T6" fmla="*/ 315 w 407"/>
                <a:gd name="T7" fmla="*/ 50 h 358"/>
                <a:gd name="T8" fmla="*/ 296 w 407"/>
                <a:gd name="T9" fmla="*/ 40 h 358"/>
                <a:gd name="T10" fmla="*/ 282 w 407"/>
                <a:gd name="T11" fmla="*/ 40 h 358"/>
                <a:gd name="T12" fmla="*/ 275 w 407"/>
                <a:gd name="T13" fmla="*/ 64 h 358"/>
                <a:gd name="T14" fmla="*/ 242 w 407"/>
                <a:gd name="T15" fmla="*/ 62 h 358"/>
                <a:gd name="T16" fmla="*/ 197 w 407"/>
                <a:gd name="T17" fmla="*/ 26 h 358"/>
                <a:gd name="T18" fmla="*/ 154 w 407"/>
                <a:gd name="T19" fmla="*/ 24 h 358"/>
                <a:gd name="T20" fmla="*/ 140 w 407"/>
                <a:gd name="T21" fmla="*/ 7 h 358"/>
                <a:gd name="T22" fmla="*/ 123 w 407"/>
                <a:gd name="T23" fmla="*/ 5 h 358"/>
                <a:gd name="T24" fmla="*/ 90 w 407"/>
                <a:gd name="T25" fmla="*/ 19 h 358"/>
                <a:gd name="T26" fmla="*/ 83 w 407"/>
                <a:gd name="T27" fmla="*/ 55 h 358"/>
                <a:gd name="T28" fmla="*/ 90 w 407"/>
                <a:gd name="T29" fmla="*/ 93 h 358"/>
                <a:gd name="T30" fmla="*/ 69 w 407"/>
                <a:gd name="T31" fmla="*/ 119 h 358"/>
                <a:gd name="T32" fmla="*/ 50 w 407"/>
                <a:gd name="T33" fmla="*/ 126 h 358"/>
                <a:gd name="T34" fmla="*/ 38 w 407"/>
                <a:gd name="T35" fmla="*/ 140 h 358"/>
                <a:gd name="T36" fmla="*/ 12 w 407"/>
                <a:gd name="T37" fmla="*/ 180 h 358"/>
                <a:gd name="T38" fmla="*/ 3 w 407"/>
                <a:gd name="T39" fmla="*/ 204 h 358"/>
                <a:gd name="T40" fmla="*/ 22 w 407"/>
                <a:gd name="T41" fmla="*/ 227 h 358"/>
                <a:gd name="T42" fmla="*/ 0 w 407"/>
                <a:gd name="T43" fmla="*/ 268 h 358"/>
                <a:gd name="T44" fmla="*/ 24 w 407"/>
                <a:gd name="T45" fmla="*/ 272 h 358"/>
                <a:gd name="T46" fmla="*/ 33 w 407"/>
                <a:gd name="T47" fmla="*/ 303 h 358"/>
                <a:gd name="T48" fmla="*/ 50 w 407"/>
                <a:gd name="T49" fmla="*/ 306 h 358"/>
                <a:gd name="T50" fmla="*/ 74 w 407"/>
                <a:gd name="T51" fmla="*/ 306 h 358"/>
                <a:gd name="T52" fmla="*/ 83 w 407"/>
                <a:gd name="T53" fmla="*/ 287 h 358"/>
                <a:gd name="T54" fmla="*/ 100 w 407"/>
                <a:gd name="T55" fmla="*/ 280 h 358"/>
                <a:gd name="T56" fmla="*/ 121 w 407"/>
                <a:gd name="T57" fmla="*/ 287 h 358"/>
                <a:gd name="T58" fmla="*/ 116 w 407"/>
                <a:gd name="T59" fmla="*/ 303 h 358"/>
                <a:gd name="T60" fmla="*/ 116 w 407"/>
                <a:gd name="T61" fmla="*/ 310 h 358"/>
                <a:gd name="T62" fmla="*/ 116 w 407"/>
                <a:gd name="T63" fmla="*/ 327 h 358"/>
                <a:gd name="T64" fmla="*/ 130 w 407"/>
                <a:gd name="T65" fmla="*/ 332 h 358"/>
                <a:gd name="T66" fmla="*/ 147 w 407"/>
                <a:gd name="T67" fmla="*/ 334 h 358"/>
                <a:gd name="T68" fmla="*/ 168 w 407"/>
                <a:gd name="T69" fmla="*/ 325 h 358"/>
                <a:gd name="T70" fmla="*/ 190 w 407"/>
                <a:gd name="T71" fmla="*/ 327 h 358"/>
                <a:gd name="T72" fmla="*/ 187 w 407"/>
                <a:gd name="T73" fmla="*/ 339 h 358"/>
                <a:gd name="T74" fmla="*/ 199 w 407"/>
                <a:gd name="T75" fmla="*/ 353 h 358"/>
                <a:gd name="T76" fmla="*/ 220 w 407"/>
                <a:gd name="T77" fmla="*/ 348 h 358"/>
                <a:gd name="T78" fmla="*/ 234 w 407"/>
                <a:gd name="T79" fmla="*/ 351 h 358"/>
                <a:gd name="T80" fmla="*/ 258 w 407"/>
                <a:gd name="T81" fmla="*/ 351 h 358"/>
                <a:gd name="T82" fmla="*/ 272 w 407"/>
                <a:gd name="T83" fmla="*/ 353 h 358"/>
                <a:gd name="T84" fmla="*/ 294 w 407"/>
                <a:gd name="T85" fmla="*/ 339 h 358"/>
                <a:gd name="T86" fmla="*/ 291 w 407"/>
                <a:gd name="T87" fmla="*/ 320 h 358"/>
                <a:gd name="T88" fmla="*/ 301 w 407"/>
                <a:gd name="T89" fmla="*/ 315 h 358"/>
                <a:gd name="T90" fmla="*/ 305 w 407"/>
                <a:gd name="T91" fmla="*/ 301 h 358"/>
                <a:gd name="T92" fmla="*/ 289 w 407"/>
                <a:gd name="T93" fmla="*/ 280 h 358"/>
                <a:gd name="T94" fmla="*/ 275 w 407"/>
                <a:gd name="T95" fmla="*/ 256 h 358"/>
                <a:gd name="T96" fmla="*/ 260 w 407"/>
                <a:gd name="T97" fmla="*/ 213 h 358"/>
                <a:gd name="T98" fmla="*/ 270 w 407"/>
                <a:gd name="T99" fmla="*/ 180 h 358"/>
                <a:gd name="T100" fmla="*/ 286 w 407"/>
                <a:gd name="T101" fmla="*/ 173 h 358"/>
                <a:gd name="T102" fmla="*/ 312 w 407"/>
                <a:gd name="T103" fmla="*/ 173 h 358"/>
                <a:gd name="T104" fmla="*/ 324 w 407"/>
                <a:gd name="T105" fmla="*/ 180 h 358"/>
                <a:gd name="T106" fmla="*/ 338 w 407"/>
                <a:gd name="T107" fmla="*/ 175 h 358"/>
                <a:gd name="T108" fmla="*/ 346 w 407"/>
                <a:gd name="T109" fmla="*/ 145 h 358"/>
                <a:gd name="T110" fmla="*/ 369 w 407"/>
                <a:gd name="T111" fmla="*/ 123 h 358"/>
                <a:gd name="T112" fmla="*/ 395 w 407"/>
                <a:gd name="T113" fmla="*/ 126 h 358"/>
                <a:gd name="T114" fmla="*/ 407 w 407"/>
                <a:gd name="T115" fmla="*/ 11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7" h="358">
                  <a:moveTo>
                    <a:pt x="407" y="111"/>
                  </a:moveTo>
                  <a:lnTo>
                    <a:pt x="405" y="111"/>
                  </a:lnTo>
                  <a:lnTo>
                    <a:pt x="400" y="109"/>
                  </a:lnTo>
                  <a:lnTo>
                    <a:pt x="395" y="109"/>
                  </a:lnTo>
                  <a:lnTo>
                    <a:pt x="393" y="107"/>
                  </a:lnTo>
                  <a:lnTo>
                    <a:pt x="393" y="102"/>
                  </a:lnTo>
                  <a:lnTo>
                    <a:pt x="393" y="100"/>
                  </a:lnTo>
                  <a:lnTo>
                    <a:pt x="393" y="97"/>
                  </a:lnTo>
                  <a:lnTo>
                    <a:pt x="393" y="95"/>
                  </a:lnTo>
                  <a:lnTo>
                    <a:pt x="393" y="93"/>
                  </a:lnTo>
                  <a:lnTo>
                    <a:pt x="393" y="90"/>
                  </a:lnTo>
                  <a:lnTo>
                    <a:pt x="393" y="88"/>
                  </a:lnTo>
                  <a:lnTo>
                    <a:pt x="393" y="85"/>
                  </a:lnTo>
                  <a:lnTo>
                    <a:pt x="393" y="83"/>
                  </a:lnTo>
                  <a:lnTo>
                    <a:pt x="388" y="81"/>
                  </a:lnTo>
                  <a:lnTo>
                    <a:pt x="383" y="78"/>
                  </a:lnTo>
                  <a:lnTo>
                    <a:pt x="379" y="76"/>
                  </a:lnTo>
                  <a:lnTo>
                    <a:pt x="372" y="76"/>
                  </a:lnTo>
                  <a:lnTo>
                    <a:pt x="365" y="76"/>
                  </a:lnTo>
                  <a:lnTo>
                    <a:pt x="357" y="71"/>
                  </a:lnTo>
                  <a:lnTo>
                    <a:pt x="350" y="64"/>
                  </a:lnTo>
                  <a:lnTo>
                    <a:pt x="346" y="59"/>
                  </a:lnTo>
                  <a:lnTo>
                    <a:pt x="346" y="59"/>
                  </a:lnTo>
                  <a:lnTo>
                    <a:pt x="343" y="59"/>
                  </a:lnTo>
                  <a:lnTo>
                    <a:pt x="343" y="59"/>
                  </a:lnTo>
                  <a:lnTo>
                    <a:pt x="338" y="57"/>
                  </a:lnTo>
                  <a:lnTo>
                    <a:pt x="331" y="55"/>
                  </a:lnTo>
                  <a:lnTo>
                    <a:pt x="327" y="52"/>
                  </a:lnTo>
                  <a:lnTo>
                    <a:pt x="322" y="50"/>
                  </a:lnTo>
                  <a:lnTo>
                    <a:pt x="320" y="50"/>
                  </a:lnTo>
                  <a:lnTo>
                    <a:pt x="317" y="50"/>
                  </a:lnTo>
                  <a:lnTo>
                    <a:pt x="315" y="50"/>
                  </a:lnTo>
                  <a:lnTo>
                    <a:pt x="312" y="48"/>
                  </a:lnTo>
                  <a:lnTo>
                    <a:pt x="310" y="45"/>
                  </a:lnTo>
                  <a:lnTo>
                    <a:pt x="305" y="45"/>
                  </a:lnTo>
                  <a:lnTo>
                    <a:pt x="303" y="43"/>
                  </a:lnTo>
                  <a:lnTo>
                    <a:pt x="301" y="43"/>
                  </a:lnTo>
                  <a:lnTo>
                    <a:pt x="298" y="40"/>
                  </a:lnTo>
                  <a:lnTo>
                    <a:pt x="296" y="40"/>
                  </a:lnTo>
                  <a:lnTo>
                    <a:pt x="296" y="40"/>
                  </a:lnTo>
                  <a:lnTo>
                    <a:pt x="294" y="40"/>
                  </a:lnTo>
                  <a:lnTo>
                    <a:pt x="291" y="38"/>
                  </a:lnTo>
                  <a:lnTo>
                    <a:pt x="291" y="38"/>
                  </a:lnTo>
                  <a:lnTo>
                    <a:pt x="289" y="36"/>
                  </a:lnTo>
                  <a:lnTo>
                    <a:pt x="286" y="36"/>
                  </a:lnTo>
                  <a:lnTo>
                    <a:pt x="284" y="38"/>
                  </a:lnTo>
                  <a:lnTo>
                    <a:pt x="284" y="38"/>
                  </a:lnTo>
                  <a:lnTo>
                    <a:pt x="282" y="40"/>
                  </a:lnTo>
                  <a:lnTo>
                    <a:pt x="279" y="43"/>
                  </a:lnTo>
                  <a:lnTo>
                    <a:pt x="279" y="45"/>
                  </a:lnTo>
                  <a:lnTo>
                    <a:pt x="277" y="48"/>
                  </a:lnTo>
                  <a:lnTo>
                    <a:pt x="277" y="50"/>
                  </a:lnTo>
                  <a:lnTo>
                    <a:pt x="277" y="52"/>
                  </a:lnTo>
                  <a:lnTo>
                    <a:pt x="275" y="55"/>
                  </a:lnTo>
                  <a:lnTo>
                    <a:pt x="275" y="59"/>
                  </a:lnTo>
                  <a:lnTo>
                    <a:pt x="275" y="64"/>
                  </a:lnTo>
                  <a:lnTo>
                    <a:pt x="272" y="67"/>
                  </a:lnTo>
                  <a:lnTo>
                    <a:pt x="270" y="69"/>
                  </a:lnTo>
                  <a:lnTo>
                    <a:pt x="263" y="71"/>
                  </a:lnTo>
                  <a:lnTo>
                    <a:pt x="258" y="71"/>
                  </a:lnTo>
                  <a:lnTo>
                    <a:pt x="251" y="71"/>
                  </a:lnTo>
                  <a:lnTo>
                    <a:pt x="249" y="69"/>
                  </a:lnTo>
                  <a:lnTo>
                    <a:pt x="244" y="64"/>
                  </a:lnTo>
                  <a:lnTo>
                    <a:pt x="242" y="62"/>
                  </a:lnTo>
                  <a:lnTo>
                    <a:pt x="237" y="59"/>
                  </a:lnTo>
                  <a:lnTo>
                    <a:pt x="230" y="52"/>
                  </a:lnTo>
                  <a:lnTo>
                    <a:pt x="220" y="45"/>
                  </a:lnTo>
                  <a:lnTo>
                    <a:pt x="213" y="40"/>
                  </a:lnTo>
                  <a:lnTo>
                    <a:pt x="206" y="33"/>
                  </a:lnTo>
                  <a:lnTo>
                    <a:pt x="204" y="31"/>
                  </a:lnTo>
                  <a:lnTo>
                    <a:pt x="199" y="29"/>
                  </a:lnTo>
                  <a:lnTo>
                    <a:pt x="197" y="26"/>
                  </a:lnTo>
                  <a:lnTo>
                    <a:pt x="194" y="24"/>
                  </a:lnTo>
                  <a:lnTo>
                    <a:pt x="190" y="22"/>
                  </a:lnTo>
                  <a:lnTo>
                    <a:pt x="185" y="19"/>
                  </a:lnTo>
                  <a:lnTo>
                    <a:pt x="178" y="19"/>
                  </a:lnTo>
                  <a:lnTo>
                    <a:pt x="173" y="19"/>
                  </a:lnTo>
                  <a:lnTo>
                    <a:pt x="166" y="19"/>
                  </a:lnTo>
                  <a:lnTo>
                    <a:pt x="161" y="22"/>
                  </a:lnTo>
                  <a:lnTo>
                    <a:pt x="154" y="24"/>
                  </a:lnTo>
                  <a:lnTo>
                    <a:pt x="147" y="22"/>
                  </a:lnTo>
                  <a:lnTo>
                    <a:pt x="145" y="22"/>
                  </a:lnTo>
                  <a:lnTo>
                    <a:pt x="145" y="19"/>
                  </a:lnTo>
                  <a:lnTo>
                    <a:pt x="142" y="17"/>
                  </a:lnTo>
                  <a:lnTo>
                    <a:pt x="140" y="17"/>
                  </a:lnTo>
                  <a:lnTo>
                    <a:pt x="140" y="14"/>
                  </a:lnTo>
                  <a:lnTo>
                    <a:pt x="140" y="12"/>
                  </a:lnTo>
                  <a:lnTo>
                    <a:pt x="140" y="7"/>
                  </a:lnTo>
                  <a:lnTo>
                    <a:pt x="140" y="5"/>
                  </a:lnTo>
                  <a:lnTo>
                    <a:pt x="135" y="3"/>
                  </a:lnTo>
                  <a:lnTo>
                    <a:pt x="133" y="0"/>
                  </a:lnTo>
                  <a:lnTo>
                    <a:pt x="128" y="3"/>
                  </a:lnTo>
                  <a:lnTo>
                    <a:pt x="123" y="3"/>
                  </a:lnTo>
                  <a:lnTo>
                    <a:pt x="123" y="3"/>
                  </a:lnTo>
                  <a:lnTo>
                    <a:pt x="123" y="3"/>
                  </a:lnTo>
                  <a:lnTo>
                    <a:pt x="123" y="5"/>
                  </a:lnTo>
                  <a:lnTo>
                    <a:pt x="123" y="5"/>
                  </a:lnTo>
                  <a:lnTo>
                    <a:pt x="116" y="7"/>
                  </a:lnTo>
                  <a:lnTo>
                    <a:pt x="111" y="10"/>
                  </a:lnTo>
                  <a:lnTo>
                    <a:pt x="107" y="10"/>
                  </a:lnTo>
                  <a:lnTo>
                    <a:pt x="100" y="7"/>
                  </a:lnTo>
                  <a:lnTo>
                    <a:pt x="97" y="10"/>
                  </a:lnTo>
                  <a:lnTo>
                    <a:pt x="93" y="14"/>
                  </a:lnTo>
                  <a:lnTo>
                    <a:pt x="90" y="19"/>
                  </a:lnTo>
                  <a:lnTo>
                    <a:pt x="88" y="22"/>
                  </a:lnTo>
                  <a:lnTo>
                    <a:pt x="90" y="26"/>
                  </a:lnTo>
                  <a:lnTo>
                    <a:pt x="93" y="31"/>
                  </a:lnTo>
                  <a:lnTo>
                    <a:pt x="95" y="33"/>
                  </a:lnTo>
                  <a:lnTo>
                    <a:pt x="97" y="38"/>
                  </a:lnTo>
                  <a:lnTo>
                    <a:pt x="97" y="45"/>
                  </a:lnTo>
                  <a:lnTo>
                    <a:pt x="90" y="50"/>
                  </a:lnTo>
                  <a:lnTo>
                    <a:pt x="83" y="55"/>
                  </a:lnTo>
                  <a:lnTo>
                    <a:pt x="78" y="59"/>
                  </a:lnTo>
                  <a:lnTo>
                    <a:pt x="81" y="67"/>
                  </a:lnTo>
                  <a:lnTo>
                    <a:pt x="83" y="71"/>
                  </a:lnTo>
                  <a:lnTo>
                    <a:pt x="88" y="76"/>
                  </a:lnTo>
                  <a:lnTo>
                    <a:pt x="90" y="83"/>
                  </a:lnTo>
                  <a:lnTo>
                    <a:pt x="90" y="85"/>
                  </a:lnTo>
                  <a:lnTo>
                    <a:pt x="93" y="90"/>
                  </a:lnTo>
                  <a:lnTo>
                    <a:pt x="90" y="93"/>
                  </a:lnTo>
                  <a:lnTo>
                    <a:pt x="90" y="97"/>
                  </a:lnTo>
                  <a:lnTo>
                    <a:pt x="88" y="102"/>
                  </a:lnTo>
                  <a:lnTo>
                    <a:pt x="83" y="107"/>
                  </a:lnTo>
                  <a:lnTo>
                    <a:pt x="81" y="111"/>
                  </a:lnTo>
                  <a:lnTo>
                    <a:pt x="76" y="114"/>
                  </a:lnTo>
                  <a:lnTo>
                    <a:pt x="74" y="116"/>
                  </a:lnTo>
                  <a:lnTo>
                    <a:pt x="71" y="116"/>
                  </a:lnTo>
                  <a:lnTo>
                    <a:pt x="69" y="119"/>
                  </a:lnTo>
                  <a:lnTo>
                    <a:pt x="67" y="119"/>
                  </a:lnTo>
                  <a:lnTo>
                    <a:pt x="64" y="119"/>
                  </a:lnTo>
                  <a:lnTo>
                    <a:pt x="59" y="119"/>
                  </a:lnTo>
                  <a:lnTo>
                    <a:pt x="57" y="119"/>
                  </a:lnTo>
                  <a:lnTo>
                    <a:pt x="55" y="119"/>
                  </a:lnTo>
                  <a:lnTo>
                    <a:pt x="52" y="121"/>
                  </a:lnTo>
                  <a:lnTo>
                    <a:pt x="52" y="123"/>
                  </a:lnTo>
                  <a:lnTo>
                    <a:pt x="50" y="126"/>
                  </a:lnTo>
                  <a:lnTo>
                    <a:pt x="50" y="128"/>
                  </a:lnTo>
                  <a:lnTo>
                    <a:pt x="48" y="130"/>
                  </a:lnTo>
                  <a:lnTo>
                    <a:pt x="45" y="130"/>
                  </a:lnTo>
                  <a:lnTo>
                    <a:pt x="43" y="133"/>
                  </a:lnTo>
                  <a:lnTo>
                    <a:pt x="41" y="135"/>
                  </a:lnTo>
                  <a:lnTo>
                    <a:pt x="41" y="138"/>
                  </a:lnTo>
                  <a:lnTo>
                    <a:pt x="41" y="140"/>
                  </a:lnTo>
                  <a:lnTo>
                    <a:pt x="38" y="140"/>
                  </a:lnTo>
                  <a:lnTo>
                    <a:pt x="38" y="142"/>
                  </a:lnTo>
                  <a:lnTo>
                    <a:pt x="31" y="149"/>
                  </a:lnTo>
                  <a:lnTo>
                    <a:pt x="26" y="156"/>
                  </a:lnTo>
                  <a:lnTo>
                    <a:pt x="22" y="164"/>
                  </a:lnTo>
                  <a:lnTo>
                    <a:pt x="17" y="171"/>
                  </a:lnTo>
                  <a:lnTo>
                    <a:pt x="15" y="173"/>
                  </a:lnTo>
                  <a:lnTo>
                    <a:pt x="15" y="178"/>
                  </a:lnTo>
                  <a:lnTo>
                    <a:pt x="12" y="180"/>
                  </a:lnTo>
                  <a:lnTo>
                    <a:pt x="10" y="182"/>
                  </a:lnTo>
                  <a:lnTo>
                    <a:pt x="10" y="185"/>
                  </a:lnTo>
                  <a:lnTo>
                    <a:pt x="10" y="185"/>
                  </a:lnTo>
                  <a:lnTo>
                    <a:pt x="7" y="185"/>
                  </a:lnTo>
                  <a:lnTo>
                    <a:pt x="7" y="187"/>
                  </a:lnTo>
                  <a:lnTo>
                    <a:pt x="5" y="192"/>
                  </a:lnTo>
                  <a:lnTo>
                    <a:pt x="3" y="197"/>
                  </a:lnTo>
                  <a:lnTo>
                    <a:pt x="3" y="204"/>
                  </a:lnTo>
                  <a:lnTo>
                    <a:pt x="3" y="209"/>
                  </a:lnTo>
                  <a:lnTo>
                    <a:pt x="7" y="213"/>
                  </a:lnTo>
                  <a:lnTo>
                    <a:pt x="12" y="218"/>
                  </a:lnTo>
                  <a:lnTo>
                    <a:pt x="17" y="220"/>
                  </a:lnTo>
                  <a:lnTo>
                    <a:pt x="22" y="225"/>
                  </a:lnTo>
                  <a:lnTo>
                    <a:pt x="22" y="225"/>
                  </a:lnTo>
                  <a:lnTo>
                    <a:pt x="22" y="225"/>
                  </a:lnTo>
                  <a:lnTo>
                    <a:pt x="22" y="227"/>
                  </a:lnTo>
                  <a:lnTo>
                    <a:pt x="22" y="227"/>
                  </a:lnTo>
                  <a:lnTo>
                    <a:pt x="24" y="235"/>
                  </a:lnTo>
                  <a:lnTo>
                    <a:pt x="22" y="239"/>
                  </a:lnTo>
                  <a:lnTo>
                    <a:pt x="17" y="244"/>
                  </a:lnTo>
                  <a:lnTo>
                    <a:pt x="12" y="251"/>
                  </a:lnTo>
                  <a:lnTo>
                    <a:pt x="7" y="256"/>
                  </a:lnTo>
                  <a:lnTo>
                    <a:pt x="5" y="261"/>
                  </a:lnTo>
                  <a:lnTo>
                    <a:pt x="0" y="268"/>
                  </a:lnTo>
                  <a:lnTo>
                    <a:pt x="0" y="270"/>
                  </a:lnTo>
                  <a:lnTo>
                    <a:pt x="19" y="268"/>
                  </a:lnTo>
                  <a:lnTo>
                    <a:pt x="17" y="275"/>
                  </a:lnTo>
                  <a:lnTo>
                    <a:pt x="15" y="277"/>
                  </a:lnTo>
                  <a:lnTo>
                    <a:pt x="17" y="280"/>
                  </a:lnTo>
                  <a:lnTo>
                    <a:pt x="19" y="280"/>
                  </a:lnTo>
                  <a:lnTo>
                    <a:pt x="22" y="275"/>
                  </a:lnTo>
                  <a:lnTo>
                    <a:pt x="24" y="272"/>
                  </a:lnTo>
                  <a:lnTo>
                    <a:pt x="26" y="275"/>
                  </a:lnTo>
                  <a:lnTo>
                    <a:pt x="29" y="280"/>
                  </a:lnTo>
                  <a:lnTo>
                    <a:pt x="29" y="294"/>
                  </a:lnTo>
                  <a:lnTo>
                    <a:pt x="31" y="296"/>
                  </a:lnTo>
                  <a:lnTo>
                    <a:pt x="31" y="296"/>
                  </a:lnTo>
                  <a:lnTo>
                    <a:pt x="31" y="296"/>
                  </a:lnTo>
                  <a:lnTo>
                    <a:pt x="33" y="301"/>
                  </a:lnTo>
                  <a:lnTo>
                    <a:pt x="33" y="303"/>
                  </a:lnTo>
                  <a:lnTo>
                    <a:pt x="36" y="306"/>
                  </a:lnTo>
                  <a:lnTo>
                    <a:pt x="41" y="306"/>
                  </a:lnTo>
                  <a:lnTo>
                    <a:pt x="43" y="303"/>
                  </a:lnTo>
                  <a:lnTo>
                    <a:pt x="43" y="303"/>
                  </a:lnTo>
                  <a:lnTo>
                    <a:pt x="45" y="303"/>
                  </a:lnTo>
                  <a:lnTo>
                    <a:pt x="48" y="303"/>
                  </a:lnTo>
                  <a:lnTo>
                    <a:pt x="50" y="303"/>
                  </a:lnTo>
                  <a:lnTo>
                    <a:pt x="50" y="306"/>
                  </a:lnTo>
                  <a:lnTo>
                    <a:pt x="52" y="303"/>
                  </a:lnTo>
                  <a:lnTo>
                    <a:pt x="55" y="303"/>
                  </a:lnTo>
                  <a:lnTo>
                    <a:pt x="55" y="303"/>
                  </a:lnTo>
                  <a:lnTo>
                    <a:pt x="57" y="303"/>
                  </a:lnTo>
                  <a:lnTo>
                    <a:pt x="62" y="303"/>
                  </a:lnTo>
                  <a:lnTo>
                    <a:pt x="67" y="303"/>
                  </a:lnTo>
                  <a:lnTo>
                    <a:pt x="71" y="303"/>
                  </a:lnTo>
                  <a:lnTo>
                    <a:pt x="74" y="306"/>
                  </a:lnTo>
                  <a:lnTo>
                    <a:pt x="74" y="303"/>
                  </a:lnTo>
                  <a:lnTo>
                    <a:pt x="78" y="298"/>
                  </a:lnTo>
                  <a:lnTo>
                    <a:pt x="81" y="296"/>
                  </a:lnTo>
                  <a:lnTo>
                    <a:pt x="81" y="294"/>
                  </a:lnTo>
                  <a:lnTo>
                    <a:pt x="83" y="291"/>
                  </a:lnTo>
                  <a:lnTo>
                    <a:pt x="83" y="289"/>
                  </a:lnTo>
                  <a:lnTo>
                    <a:pt x="83" y="289"/>
                  </a:lnTo>
                  <a:lnTo>
                    <a:pt x="83" y="287"/>
                  </a:lnTo>
                  <a:lnTo>
                    <a:pt x="83" y="284"/>
                  </a:lnTo>
                  <a:lnTo>
                    <a:pt x="83" y="282"/>
                  </a:lnTo>
                  <a:lnTo>
                    <a:pt x="85" y="282"/>
                  </a:lnTo>
                  <a:lnTo>
                    <a:pt x="90" y="282"/>
                  </a:lnTo>
                  <a:lnTo>
                    <a:pt x="93" y="282"/>
                  </a:lnTo>
                  <a:lnTo>
                    <a:pt x="95" y="280"/>
                  </a:lnTo>
                  <a:lnTo>
                    <a:pt x="97" y="280"/>
                  </a:lnTo>
                  <a:lnTo>
                    <a:pt x="100" y="280"/>
                  </a:lnTo>
                  <a:lnTo>
                    <a:pt x="107" y="280"/>
                  </a:lnTo>
                  <a:lnTo>
                    <a:pt x="109" y="280"/>
                  </a:lnTo>
                  <a:lnTo>
                    <a:pt x="109" y="282"/>
                  </a:lnTo>
                  <a:lnTo>
                    <a:pt x="109" y="284"/>
                  </a:lnTo>
                  <a:lnTo>
                    <a:pt x="111" y="284"/>
                  </a:lnTo>
                  <a:lnTo>
                    <a:pt x="114" y="284"/>
                  </a:lnTo>
                  <a:lnTo>
                    <a:pt x="116" y="287"/>
                  </a:lnTo>
                  <a:lnTo>
                    <a:pt x="121" y="287"/>
                  </a:lnTo>
                  <a:lnTo>
                    <a:pt x="123" y="289"/>
                  </a:lnTo>
                  <a:lnTo>
                    <a:pt x="123" y="291"/>
                  </a:lnTo>
                  <a:lnTo>
                    <a:pt x="123" y="294"/>
                  </a:lnTo>
                  <a:lnTo>
                    <a:pt x="119" y="296"/>
                  </a:lnTo>
                  <a:lnTo>
                    <a:pt x="116" y="296"/>
                  </a:lnTo>
                  <a:lnTo>
                    <a:pt x="114" y="301"/>
                  </a:lnTo>
                  <a:lnTo>
                    <a:pt x="114" y="301"/>
                  </a:lnTo>
                  <a:lnTo>
                    <a:pt x="116" y="303"/>
                  </a:lnTo>
                  <a:lnTo>
                    <a:pt x="116" y="303"/>
                  </a:lnTo>
                  <a:lnTo>
                    <a:pt x="119" y="303"/>
                  </a:lnTo>
                  <a:lnTo>
                    <a:pt x="119" y="306"/>
                  </a:lnTo>
                  <a:lnTo>
                    <a:pt x="119" y="306"/>
                  </a:lnTo>
                  <a:lnTo>
                    <a:pt x="116" y="308"/>
                  </a:lnTo>
                  <a:lnTo>
                    <a:pt x="116" y="308"/>
                  </a:lnTo>
                  <a:lnTo>
                    <a:pt x="116" y="310"/>
                  </a:lnTo>
                  <a:lnTo>
                    <a:pt x="116" y="310"/>
                  </a:lnTo>
                  <a:lnTo>
                    <a:pt x="116" y="310"/>
                  </a:lnTo>
                  <a:lnTo>
                    <a:pt x="116" y="313"/>
                  </a:lnTo>
                  <a:lnTo>
                    <a:pt x="116" y="313"/>
                  </a:lnTo>
                  <a:lnTo>
                    <a:pt x="119" y="313"/>
                  </a:lnTo>
                  <a:lnTo>
                    <a:pt x="119" y="315"/>
                  </a:lnTo>
                  <a:lnTo>
                    <a:pt x="119" y="315"/>
                  </a:lnTo>
                  <a:lnTo>
                    <a:pt x="119" y="320"/>
                  </a:lnTo>
                  <a:lnTo>
                    <a:pt x="116" y="327"/>
                  </a:lnTo>
                  <a:lnTo>
                    <a:pt x="116" y="332"/>
                  </a:lnTo>
                  <a:lnTo>
                    <a:pt x="121" y="334"/>
                  </a:lnTo>
                  <a:lnTo>
                    <a:pt x="123" y="334"/>
                  </a:lnTo>
                  <a:lnTo>
                    <a:pt x="126" y="332"/>
                  </a:lnTo>
                  <a:lnTo>
                    <a:pt x="126" y="332"/>
                  </a:lnTo>
                  <a:lnTo>
                    <a:pt x="128" y="332"/>
                  </a:lnTo>
                  <a:lnTo>
                    <a:pt x="128" y="332"/>
                  </a:lnTo>
                  <a:lnTo>
                    <a:pt x="130" y="332"/>
                  </a:lnTo>
                  <a:lnTo>
                    <a:pt x="130" y="332"/>
                  </a:lnTo>
                  <a:lnTo>
                    <a:pt x="133" y="334"/>
                  </a:lnTo>
                  <a:lnTo>
                    <a:pt x="135" y="334"/>
                  </a:lnTo>
                  <a:lnTo>
                    <a:pt x="137" y="332"/>
                  </a:lnTo>
                  <a:lnTo>
                    <a:pt x="140" y="332"/>
                  </a:lnTo>
                  <a:lnTo>
                    <a:pt x="142" y="332"/>
                  </a:lnTo>
                  <a:lnTo>
                    <a:pt x="145" y="334"/>
                  </a:lnTo>
                  <a:lnTo>
                    <a:pt x="147" y="334"/>
                  </a:lnTo>
                  <a:lnTo>
                    <a:pt x="152" y="334"/>
                  </a:lnTo>
                  <a:lnTo>
                    <a:pt x="154" y="334"/>
                  </a:lnTo>
                  <a:lnTo>
                    <a:pt x="156" y="332"/>
                  </a:lnTo>
                  <a:lnTo>
                    <a:pt x="159" y="327"/>
                  </a:lnTo>
                  <a:lnTo>
                    <a:pt x="161" y="322"/>
                  </a:lnTo>
                  <a:lnTo>
                    <a:pt x="163" y="320"/>
                  </a:lnTo>
                  <a:lnTo>
                    <a:pt x="166" y="322"/>
                  </a:lnTo>
                  <a:lnTo>
                    <a:pt x="168" y="325"/>
                  </a:lnTo>
                  <a:lnTo>
                    <a:pt x="171" y="325"/>
                  </a:lnTo>
                  <a:lnTo>
                    <a:pt x="173" y="325"/>
                  </a:lnTo>
                  <a:lnTo>
                    <a:pt x="175" y="322"/>
                  </a:lnTo>
                  <a:lnTo>
                    <a:pt x="180" y="322"/>
                  </a:lnTo>
                  <a:lnTo>
                    <a:pt x="185" y="322"/>
                  </a:lnTo>
                  <a:lnTo>
                    <a:pt x="187" y="325"/>
                  </a:lnTo>
                  <a:lnTo>
                    <a:pt x="190" y="325"/>
                  </a:lnTo>
                  <a:lnTo>
                    <a:pt x="190" y="327"/>
                  </a:lnTo>
                  <a:lnTo>
                    <a:pt x="190" y="329"/>
                  </a:lnTo>
                  <a:lnTo>
                    <a:pt x="187" y="329"/>
                  </a:lnTo>
                  <a:lnTo>
                    <a:pt x="190" y="332"/>
                  </a:lnTo>
                  <a:lnTo>
                    <a:pt x="190" y="332"/>
                  </a:lnTo>
                  <a:lnTo>
                    <a:pt x="190" y="332"/>
                  </a:lnTo>
                  <a:lnTo>
                    <a:pt x="192" y="332"/>
                  </a:lnTo>
                  <a:lnTo>
                    <a:pt x="190" y="336"/>
                  </a:lnTo>
                  <a:lnTo>
                    <a:pt x="187" y="339"/>
                  </a:lnTo>
                  <a:lnTo>
                    <a:pt x="182" y="339"/>
                  </a:lnTo>
                  <a:lnTo>
                    <a:pt x="180" y="341"/>
                  </a:lnTo>
                  <a:lnTo>
                    <a:pt x="180" y="346"/>
                  </a:lnTo>
                  <a:lnTo>
                    <a:pt x="185" y="348"/>
                  </a:lnTo>
                  <a:lnTo>
                    <a:pt x="190" y="351"/>
                  </a:lnTo>
                  <a:lnTo>
                    <a:pt x="194" y="353"/>
                  </a:lnTo>
                  <a:lnTo>
                    <a:pt x="197" y="353"/>
                  </a:lnTo>
                  <a:lnTo>
                    <a:pt x="199" y="353"/>
                  </a:lnTo>
                  <a:lnTo>
                    <a:pt x="201" y="353"/>
                  </a:lnTo>
                  <a:lnTo>
                    <a:pt x="206" y="353"/>
                  </a:lnTo>
                  <a:lnTo>
                    <a:pt x="208" y="353"/>
                  </a:lnTo>
                  <a:lnTo>
                    <a:pt x="211" y="351"/>
                  </a:lnTo>
                  <a:lnTo>
                    <a:pt x="213" y="348"/>
                  </a:lnTo>
                  <a:lnTo>
                    <a:pt x="218" y="346"/>
                  </a:lnTo>
                  <a:lnTo>
                    <a:pt x="218" y="346"/>
                  </a:lnTo>
                  <a:lnTo>
                    <a:pt x="220" y="348"/>
                  </a:lnTo>
                  <a:lnTo>
                    <a:pt x="223" y="351"/>
                  </a:lnTo>
                  <a:lnTo>
                    <a:pt x="223" y="351"/>
                  </a:lnTo>
                  <a:lnTo>
                    <a:pt x="225" y="355"/>
                  </a:lnTo>
                  <a:lnTo>
                    <a:pt x="227" y="355"/>
                  </a:lnTo>
                  <a:lnTo>
                    <a:pt x="230" y="358"/>
                  </a:lnTo>
                  <a:lnTo>
                    <a:pt x="234" y="358"/>
                  </a:lnTo>
                  <a:lnTo>
                    <a:pt x="234" y="353"/>
                  </a:lnTo>
                  <a:lnTo>
                    <a:pt x="234" y="351"/>
                  </a:lnTo>
                  <a:lnTo>
                    <a:pt x="237" y="351"/>
                  </a:lnTo>
                  <a:lnTo>
                    <a:pt x="239" y="351"/>
                  </a:lnTo>
                  <a:lnTo>
                    <a:pt x="242" y="351"/>
                  </a:lnTo>
                  <a:lnTo>
                    <a:pt x="246" y="351"/>
                  </a:lnTo>
                  <a:lnTo>
                    <a:pt x="249" y="351"/>
                  </a:lnTo>
                  <a:lnTo>
                    <a:pt x="251" y="351"/>
                  </a:lnTo>
                  <a:lnTo>
                    <a:pt x="253" y="351"/>
                  </a:lnTo>
                  <a:lnTo>
                    <a:pt x="258" y="351"/>
                  </a:lnTo>
                  <a:lnTo>
                    <a:pt x="263" y="351"/>
                  </a:lnTo>
                  <a:lnTo>
                    <a:pt x="265" y="351"/>
                  </a:lnTo>
                  <a:lnTo>
                    <a:pt x="265" y="353"/>
                  </a:lnTo>
                  <a:lnTo>
                    <a:pt x="265" y="355"/>
                  </a:lnTo>
                  <a:lnTo>
                    <a:pt x="265" y="355"/>
                  </a:lnTo>
                  <a:lnTo>
                    <a:pt x="268" y="358"/>
                  </a:lnTo>
                  <a:lnTo>
                    <a:pt x="270" y="358"/>
                  </a:lnTo>
                  <a:lnTo>
                    <a:pt x="272" y="353"/>
                  </a:lnTo>
                  <a:lnTo>
                    <a:pt x="272" y="351"/>
                  </a:lnTo>
                  <a:lnTo>
                    <a:pt x="275" y="348"/>
                  </a:lnTo>
                  <a:lnTo>
                    <a:pt x="279" y="348"/>
                  </a:lnTo>
                  <a:lnTo>
                    <a:pt x="282" y="348"/>
                  </a:lnTo>
                  <a:lnTo>
                    <a:pt x="286" y="346"/>
                  </a:lnTo>
                  <a:lnTo>
                    <a:pt x="291" y="346"/>
                  </a:lnTo>
                  <a:lnTo>
                    <a:pt x="294" y="346"/>
                  </a:lnTo>
                  <a:lnTo>
                    <a:pt x="294" y="339"/>
                  </a:lnTo>
                  <a:lnTo>
                    <a:pt x="291" y="334"/>
                  </a:lnTo>
                  <a:lnTo>
                    <a:pt x="291" y="329"/>
                  </a:lnTo>
                  <a:lnTo>
                    <a:pt x="291" y="327"/>
                  </a:lnTo>
                  <a:lnTo>
                    <a:pt x="291" y="325"/>
                  </a:lnTo>
                  <a:lnTo>
                    <a:pt x="291" y="325"/>
                  </a:lnTo>
                  <a:lnTo>
                    <a:pt x="291" y="322"/>
                  </a:lnTo>
                  <a:lnTo>
                    <a:pt x="291" y="322"/>
                  </a:lnTo>
                  <a:lnTo>
                    <a:pt x="291" y="320"/>
                  </a:lnTo>
                  <a:lnTo>
                    <a:pt x="291" y="320"/>
                  </a:lnTo>
                  <a:lnTo>
                    <a:pt x="291" y="320"/>
                  </a:lnTo>
                  <a:lnTo>
                    <a:pt x="294" y="317"/>
                  </a:lnTo>
                  <a:lnTo>
                    <a:pt x="294" y="320"/>
                  </a:lnTo>
                  <a:lnTo>
                    <a:pt x="296" y="320"/>
                  </a:lnTo>
                  <a:lnTo>
                    <a:pt x="296" y="320"/>
                  </a:lnTo>
                  <a:lnTo>
                    <a:pt x="298" y="317"/>
                  </a:lnTo>
                  <a:lnTo>
                    <a:pt x="301" y="315"/>
                  </a:lnTo>
                  <a:lnTo>
                    <a:pt x="301" y="313"/>
                  </a:lnTo>
                  <a:lnTo>
                    <a:pt x="303" y="313"/>
                  </a:lnTo>
                  <a:lnTo>
                    <a:pt x="303" y="308"/>
                  </a:lnTo>
                  <a:lnTo>
                    <a:pt x="305" y="306"/>
                  </a:lnTo>
                  <a:lnTo>
                    <a:pt x="308" y="306"/>
                  </a:lnTo>
                  <a:lnTo>
                    <a:pt x="310" y="301"/>
                  </a:lnTo>
                  <a:lnTo>
                    <a:pt x="308" y="301"/>
                  </a:lnTo>
                  <a:lnTo>
                    <a:pt x="305" y="301"/>
                  </a:lnTo>
                  <a:lnTo>
                    <a:pt x="305" y="298"/>
                  </a:lnTo>
                  <a:lnTo>
                    <a:pt x="303" y="298"/>
                  </a:lnTo>
                  <a:lnTo>
                    <a:pt x="301" y="294"/>
                  </a:lnTo>
                  <a:lnTo>
                    <a:pt x="298" y="294"/>
                  </a:lnTo>
                  <a:lnTo>
                    <a:pt x="294" y="291"/>
                  </a:lnTo>
                  <a:lnTo>
                    <a:pt x="294" y="287"/>
                  </a:lnTo>
                  <a:lnTo>
                    <a:pt x="291" y="282"/>
                  </a:lnTo>
                  <a:lnTo>
                    <a:pt x="289" y="280"/>
                  </a:lnTo>
                  <a:lnTo>
                    <a:pt x="284" y="275"/>
                  </a:lnTo>
                  <a:lnTo>
                    <a:pt x="282" y="270"/>
                  </a:lnTo>
                  <a:lnTo>
                    <a:pt x="279" y="270"/>
                  </a:lnTo>
                  <a:lnTo>
                    <a:pt x="279" y="270"/>
                  </a:lnTo>
                  <a:lnTo>
                    <a:pt x="279" y="268"/>
                  </a:lnTo>
                  <a:lnTo>
                    <a:pt x="279" y="268"/>
                  </a:lnTo>
                  <a:lnTo>
                    <a:pt x="275" y="263"/>
                  </a:lnTo>
                  <a:lnTo>
                    <a:pt x="275" y="256"/>
                  </a:lnTo>
                  <a:lnTo>
                    <a:pt x="275" y="249"/>
                  </a:lnTo>
                  <a:lnTo>
                    <a:pt x="275" y="242"/>
                  </a:lnTo>
                  <a:lnTo>
                    <a:pt x="272" y="239"/>
                  </a:lnTo>
                  <a:lnTo>
                    <a:pt x="270" y="235"/>
                  </a:lnTo>
                  <a:lnTo>
                    <a:pt x="268" y="232"/>
                  </a:lnTo>
                  <a:lnTo>
                    <a:pt x="268" y="230"/>
                  </a:lnTo>
                  <a:lnTo>
                    <a:pt x="263" y="223"/>
                  </a:lnTo>
                  <a:lnTo>
                    <a:pt x="260" y="213"/>
                  </a:lnTo>
                  <a:lnTo>
                    <a:pt x="263" y="206"/>
                  </a:lnTo>
                  <a:lnTo>
                    <a:pt x="265" y="199"/>
                  </a:lnTo>
                  <a:lnTo>
                    <a:pt x="268" y="197"/>
                  </a:lnTo>
                  <a:lnTo>
                    <a:pt x="268" y="194"/>
                  </a:lnTo>
                  <a:lnTo>
                    <a:pt x="270" y="192"/>
                  </a:lnTo>
                  <a:lnTo>
                    <a:pt x="270" y="187"/>
                  </a:lnTo>
                  <a:lnTo>
                    <a:pt x="270" y="185"/>
                  </a:lnTo>
                  <a:lnTo>
                    <a:pt x="270" y="180"/>
                  </a:lnTo>
                  <a:lnTo>
                    <a:pt x="272" y="178"/>
                  </a:lnTo>
                  <a:lnTo>
                    <a:pt x="275" y="175"/>
                  </a:lnTo>
                  <a:lnTo>
                    <a:pt x="275" y="173"/>
                  </a:lnTo>
                  <a:lnTo>
                    <a:pt x="277" y="168"/>
                  </a:lnTo>
                  <a:lnTo>
                    <a:pt x="279" y="166"/>
                  </a:lnTo>
                  <a:lnTo>
                    <a:pt x="284" y="166"/>
                  </a:lnTo>
                  <a:lnTo>
                    <a:pt x="286" y="168"/>
                  </a:lnTo>
                  <a:lnTo>
                    <a:pt x="286" y="173"/>
                  </a:lnTo>
                  <a:lnTo>
                    <a:pt x="289" y="175"/>
                  </a:lnTo>
                  <a:lnTo>
                    <a:pt x="294" y="178"/>
                  </a:lnTo>
                  <a:lnTo>
                    <a:pt x="296" y="178"/>
                  </a:lnTo>
                  <a:lnTo>
                    <a:pt x="301" y="178"/>
                  </a:lnTo>
                  <a:lnTo>
                    <a:pt x="303" y="178"/>
                  </a:lnTo>
                  <a:lnTo>
                    <a:pt x="305" y="178"/>
                  </a:lnTo>
                  <a:lnTo>
                    <a:pt x="310" y="175"/>
                  </a:lnTo>
                  <a:lnTo>
                    <a:pt x="312" y="173"/>
                  </a:lnTo>
                  <a:lnTo>
                    <a:pt x="315" y="173"/>
                  </a:lnTo>
                  <a:lnTo>
                    <a:pt x="317" y="173"/>
                  </a:lnTo>
                  <a:lnTo>
                    <a:pt x="320" y="173"/>
                  </a:lnTo>
                  <a:lnTo>
                    <a:pt x="320" y="173"/>
                  </a:lnTo>
                  <a:lnTo>
                    <a:pt x="320" y="173"/>
                  </a:lnTo>
                  <a:lnTo>
                    <a:pt x="320" y="173"/>
                  </a:lnTo>
                  <a:lnTo>
                    <a:pt x="322" y="175"/>
                  </a:lnTo>
                  <a:lnTo>
                    <a:pt x="324" y="180"/>
                  </a:lnTo>
                  <a:lnTo>
                    <a:pt x="327" y="182"/>
                  </a:lnTo>
                  <a:lnTo>
                    <a:pt x="331" y="182"/>
                  </a:lnTo>
                  <a:lnTo>
                    <a:pt x="331" y="180"/>
                  </a:lnTo>
                  <a:lnTo>
                    <a:pt x="334" y="180"/>
                  </a:lnTo>
                  <a:lnTo>
                    <a:pt x="334" y="178"/>
                  </a:lnTo>
                  <a:lnTo>
                    <a:pt x="336" y="175"/>
                  </a:lnTo>
                  <a:lnTo>
                    <a:pt x="336" y="175"/>
                  </a:lnTo>
                  <a:lnTo>
                    <a:pt x="338" y="175"/>
                  </a:lnTo>
                  <a:lnTo>
                    <a:pt x="341" y="175"/>
                  </a:lnTo>
                  <a:lnTo>
                    <a:pt x="341" y="173"/>
                  </a:lnTo>
                  <a:lnTo>
                    <a:pt x="343" y="171"/>
                  </a:lnTo>
                  <a:lnTo>
                    <a:pt x="343" y="166"/>
                  </a:lnTo>
                  <a:lnTo>
                    <a:pt x="346" y="161"/>
                  </a:lnTo>
                  <a:lnTo>
                    <a:pt x="346" y="156"/>
                  </a:lnTo>
                  <a:lnTo>
                    <a:pt x="346" y="149"/>
                  </a:lnTo>
                  <a:lnTo>
                    <a:pt x="346" y="145"/>
                  </a:lnTo>
                  <a:lnTo>
                    <a:pt x="346" y="138"/>
                  </a:lnTo>
                  <a:lnTo>
                    <a:pt x="348" y="130"/>
                  </a:lnTo>
                  <a:lnTo>
                    <a:pt x="353" y="128"/>
                  </a:lnTo>
                  <a:lnTo>
                    <a:pt x="355" y="126"/>
                  </a:lnTo>
                  <a:lnTo>
                    <a:pt x="360" y="123"/>
                  </a:lnTo>
                  <a:lnTo>
                    <a:pt x="365" y="123"/>
                  </a:lnTo>
                  <a:lnTo>
                    <a:pt x="367" y="123"/>
                  </a:lnTo>
                  <a:lnTo>
                    <a:pt x="369" y="123"/>
                  </a:lnTo>
                  <a:lnTo>
                    <a:pt x="372" y="126"/>
                  </a:lnTo>
                  <a:lnTo>
                    <a:pt x="374" y="128"/>
                  </a:lnTo>
                  <a:lnTo>
                    <a:pt x="379" y="130"/>
                  </a:lnTo>
                  <a:lnTo>
                    <a:pt x="383" y="133"/>
                  </a:lnTo>
                  <a:lnTo>
                    <a:pt x="388" y="130"/>
                  </a:lnTo>
                  <a:lnTo>
                    <a:pt x="391" y="130"/>
                  </a:lnTo>
                  <a:lnTo>
                    <a:pt x="393" y="128"/>
                  </a:lnTo>
                  <a:lnTo>
                    <a:pt x="395" y="126"/>
                  </a:lnTo>
                  <a:lnTo>
                    <a:pt x="395" y="126"/>
                  </a:lnTo>
                  <a:lnTo>
                    <a:pt x="398" y="123"/>
                  </a:lnTo>
                  <a:lnTo>
                    <a:pt x="398" y="121"/>
                  </a:lnTo>
                  <a:lnTo>
                    <a:pt x="400" y="121"/>
                  </a:lnTo>
                  <a:lnTo>
                    <a:pt x="402" y="121"/>
                  </a:lnTo>
                  <a:lnTo>
                    <a:pt x="405" y="119"/>
                  </a:lnTo>
                  <a:lnTo>
                    <a:pt x="407" y="116"/>
                  </a:lnTo>
                  <a:lnTo>
                    <a:pt x="407" y="114"/>
                  </a:lnTo>
                  <a:lnTo>
                    <a:pt x="407" y="111"/>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4" name="Freeform 27"/>
            <p:cNvSpPr>
              <a:spLocks/>
            </p:cNvSpPr>
            <p:nvPr/>
          </p:nvSpPr>
          <p:spPr bwMode="auto">
            <a:xfrm>
              <a:off x="6959600" y="4695825"/>
              <a:ext cx="104774" cy="146050"/>
            </a:xfrm>
            <a:custGeom>
              <a:avLst/>
              <a:gdLst>
                <a:gd name="T0" fmla="*/ 66 w 66"/>
                <a:gd name="T1" fmla="*/ 76 h 92"/>
                <a:gd name="T2" fmla="*/ 64 w 66"/>
                <a:gd name="T3" fmla="*/ 66 h 92"/>
                <a:gd name="T4" fmla="*/ 64 w 66"/>
                <a:gd name="T5" fmla="*/ 61 h 92"/>
                <a:gd name="T6" fmla="*/ 64 w 66"/>
                <a:gd name="T7" fmla="*/ 54 h 92"/>
                <a:gd name="T8" fmla="*/ 64 w 66"/>
                <a:gd name="T9" fmla="*/ 50 h 92"/>
                <a:gd name="T10" fmla="*/ 61 w 66"/>
                <a:gd name="T11" fmla="*/ 47 h 92"/>
                <a:gd name="T12" fmla="*/ 59 w 66"/>
                <a:gd name="T13" fmla="*/ 42 h 92"/>
                <a:gd name="T14" fmla="*/ 52 w 66"/>
                <a:gd name="T15" fmla="*/ 40 h 92"/>
                <a:gd name="T16" fmla="*/ 47 w 66"/>
                <a:gd name="T17" fmla="*/ 35 h 92"/>
                <a:gd name="T18" fmla="*/ 50 w 66"/>
                <a:gd name="T19" fmla="*/ 33 h 92"/>
                <a:gd name="T20" fmla="*/ 47 w 66"/>
                <a:gd name="T21" fmla="*/ 31 h 92"/>
                <a:gd name="T22" fmla="*/ 50 w 66"/>
                <a:gd name="T23" fmla="*/ 28 h 92"/>
                <a:gd name="T24" fmla="*/ 50 w 66"/>
                <a:gd name="T25" fmla="*/ 23 h 92"/>
                <a:gd name="T26" fmla="*/ 50 w 66"/>
                <a:gd name="T27" fmla="*/ 23 h 92"/>
                <a:gd name="T28" fmla="*/ 47 w 66"/>
                <a:gd name="T29" fmla="*/ 21 h 92"/>
                <a:gd name="T30" fmla="*/ 45 w 66"/>
                <a:gd name="T31" fmla="*/ 19 h 92"/>
                <a:gd name="T32" fmla="*/ 43 w 66"/>
                <a:gd name="T33" fmla="*/ 14 h 92"/>
                <a:gd name="T34" fmla="*/ 40 w 66"/>
                <a:gd name="T35" fmla="*/ 9 h 92"/>
                <a:gd name="T36" fmla="*/ 40 w 66"/>
                <a:gd name="T37" fmla="*/ 7 h 92"/>
                <a:gd name="T38" fmla="*/ 40 w 66"/>
                <a:gd name="T39" fmla="*/ 5 h 92"/>
                <a:gd name="T40" fmla="*/ 38 w 66"/>
                <a:gd name="T41" fmla="*/ 2 h 92"/>
                <a:gd name="T42" fmla="*/ 35 w 66"/>
                <a:gd name="T43" fmla="*/ 0 h 92"/>
                <a:gd name="T44" fmla="*/ 33 w 66"/>
                <a:gd name="T45" fmla="*/ 5 h 92"/>
                <a:gd name="T46" fmla="*/ 31 w 66"/>
                <a:gd name="T47" fmla="*/ 7 h 92"/>
                <a:gd name="T48" fmla="*/ 31 w 66"/>
                <a:gd name="T49" fmla="*/ 12 h 92"/>
                <a:gd name="T50" fmla="*/ 28 w 66"/>
                <a:gd name="T51" fmla="*/ 16 h 92"/>
                <a:gd name="T52" fmla="*/ 26 w 66"/>
                <a:gd name="T53" fmla="*/ 16 h 92"/>
                <a:gd name="T54" fmla="*/ 24 w 66"/>
                <a:gd name="T55" fmla="*/ 21 h 92"/>
                <a:gd name="T56" fmla="*/ 21 w 66"/>
                <a:gd name="T57" fmla="*/ 23 h 92"/>
                <a:gd name="T58" fmla="*/ 14 w 66"/>
                <a:gd name="T59" fmla="*/ 33 h 92"/>
                <a:gd name="T60" fmla="*/ 14 w 66"/>
                <a:gd name="T61" fmla="*/ 35 h 92"/>
                <a:gd name="T62" fmla="*/ 9 w 66"/>
                <a:gd name="T63" fmla="*/ 40 h 92"/>
                <a:gd name="T64" fmla="*/ 5 w 66"/>
                <a:gd name="T65" fmla="*/ 42 h 92"/>
                <a:gd name="T66" fmla="*/ 0 w 66"/>
                <a:gd name="T67" fmla="*/ 52 h 92"/>
                <a:gd name="T68" fmla="*/ 2 w 66"/>
                <a:gd name="T69" fmla="*/ 54 h 92"/>
                <a:gd name="T70" fmla="*/ 0 w 66"/>
                <a:gd name="T71" fmla="*/ 59 h 92"/>
                <a:gd name="T72" fmla="*/ 2 w 66"/>
                <a:gd name="T73" fmla="*/ 61 h 92"/>
                <a:gd name="T74" fmla="*/ 5 w 66"/>
                <a:gd name="T75" fmla="*/ 64 h 92"/>
                <a:gd name="T76" fmla="*/ 5 w 66"/>
                <a:gd name="T77" fmla="*/ 64 h 92"/>
                <a:gd name="T78" fmla="*/ 5 w 66"/>
                <a:gd name="T79" fmla="*/ 68 h 92"/>
                <a:gd name="T80" fmla="*/ 7 w 66"/>
                <a:gd name="T81" fmla="*/ 76 h 92"/>
                <a:gd name="T82" fmla="*/ 9 w 66"/>
                <a:gd name="T83" fmla="*/ 78 h 92"/>
                <a:gd name="T84" fmla="*/ 24 w 66"/>
                <a:gd name="T85" fmla="*/ 85 h 92"/>
                <a:gd name="T86" fmla="*/ 33 w 66"/>
                <a:gd name="T87" fmla="*/ 85 h 92"/>
                <a:gd name="T88" fmla="*/ 38 w 66"/>
                <a:gd name="T89" fmla="*/ 87 h 92"/>
                <a:gd name="T90" fmla="*/ 47 w 66"/>
                <a:gd name="T91" fmla="*/ 92 h 92"/>
                <a:gd name="T92" fmla="*/ 52 w 66"/>
                <a:gd name="T93" fmla="*/ 90 h 92"/>
                <a:gd name="T94" fmla="*/ 59 w 66"/>
                <a:gd name="T95" fmla="*/ 87 h 92"/>
                <a:gd name="T96" fmla="*/ 64 w 66"/>
                <a:gd name="T97" fmla="*/ 85 h 92"/>
                <a:gd name="T98" fmla="*/ 66 w 66"/>
                <a:gd name="T99" fmla="*/ 78 h 92"/>
                <a:gd name="T100" fmla="*/ 66 w 66"/>
                <a:gd name="T101"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 h="92">
                  <a:moveTo>
                    <a:pt x="66" y="78"/>
                  </a:moveTo>
                  <a:lnTo>
                    <a:pt x="66" y="78"/>
                  </a:lnTo>
                  <a:lnTo>
                    <a:pt x="66" y="76"/>
                  </a:lnTo>
                  <a:lnTo>
                    <a:pt x="66" y="73"/>
                  </a:lnTo>
                  <a:lnTo>
                    <a:pt x="64" y="68"/>
                  </a:lnTo>
                  <a:lnTo>
                    <a:pt x="64" y="66"/>
                  </a:lnTo>
                  <a:lnTo>
                    <a:pt x="64" y="64"/>
                  </a:lnTo>
                  <a:lnTo>
                    <a:pt x="64" y="64"/>
                  </a:lnTo>
                  <a:lnTo>
                    <a:pt x="64" y="61"/>
                  </a:lnTo>
                  <a:lnTo>
                    <a:pt x="64" y="59"/>
                  </a:lnTo>
                  <a:lnTo>
                    <a:pt x="64" y="57"/>
                  </a:lnTo>
                  <a:lnTo>
                    <a:pt x="64" y="54"/>
                  </a:lnTo>
                  <a:lnTo>
                    <a:pt x="64" y="52"/>
                  </a:lnTo>
                  <a:lnTo>
                    <a:pt x="64" y="50"/>
                  </a:lnTo>
                  <a:lnTo>
                    <a:pt x="64" y="50"/>
                  </a:lnTo>
                  <a:lnTo>
                    <a:pt x="61" y="47"/>
                  </a:lnTo>
                  <a:lnTo>
                    <a:pt x="61" y="47"/>
                  </a:lnTo>
                  <a:lnTo>
                    <a:pt x="61" y="47"/>
                  </a:lnTo>
                  <a:lnTo>
                    <a:pt x="61" y="45"/>
                  </a:lnTo>
                  <a:lnTo>
                    <a:pt x="61" y="45"/>
                  </a:lnTo>
                  <a:lnTo>
                    <a:pt x="59" y="42"/>
                  </a:lnTo>
                  <a:lnTo>
                    <a:pt x="59" y="42"/>
                  </a:lnTo>
                  <a:lnTo>
                    <a:pt x="57" y="40"/>
                  </a:lnTo>
                  <a:lnTo>
                    <a:pt x="52" y="40"/>
                  </a:lnTo>
                  <a:lnTo>
                    <a:pt x="50" y="38"/>
                  </a:lnTo>
                  <a:lnTo>
                    <a:pt x="47" y="35"/>
                  </a:lnTo>
                  <a:lnTo>
                    <a:pt x="47" y="35"/>
                  </a:lnTo>
                  <a:lnTo>
                    <a:pt x="47" y="33"/>
                  </a:lnTo>
                  <a:lnTo>
                    <a:pt x="50" y="33"/>
                  </a:lnTo>
                  <a:lnTo>
                    <a:pt x="50" y="33"/>
                  </a:lnTo>
                  <a:lnTo>
                    <a:pt x="50" y="33"/>
                  </a:lnTo>
                  <a:lnTo>
                    <a:pt x="50" y="31"/>
                  </a:lnTo>
                  <a:lnTo>
                    <a:pt x="47" y="31"/>
                  </a:lnTo>
                  <a:lnTo>
                    <a:pt x="47" y="31"/>
                  </a:lnTo>
                  <a:lnTo>
                    <a:pt x="50" y="28"/>
                  </a:lnTo>
                  <a:lnTo>
                    <a:pt x="50" y="28"/>
                  </a:lnTo>
                  <a:lnTo>
                    <a:pt x="50" y="26"/>
                  </a:lnTo>
                  <a:lnTo>
                    <a:pt x="50" y="23"/>
                  </a:lnTo>
                  <a:lnTo>
                    <a:pt x="50" y="23"/>
                  </a:lnTo>
                  <a:lnTo>
                    <a:pt x="50" y="23"/>
                  </a:lnTo>
                  <a:lnTo>
                    <a:pt x="50" y="23"/>
                  </a:lnTo>
                  <a:lnTo>
                    <a:pt x="50" y="23"/>
                  </a:lnTo>
                  <a:lnTo>
                    <a:pt x="50" y="23"/>
                  </a:lnTo>
                  <a:lnTo>
                    <a:pt x="47" y="21"/>
                  </a:lnTo>
                  <a:lnTo>
                    <a:pt x="47" y="21"/>
                  </a:lnTo>
                  <a:lnTo>
                    <a:pt x="47" y="21"/>
                  </a:lnTo>
                  <a:lnTo>
                    <a:pt x="47" y="19"/>
                  </a:lnTo>
                  <a:lnTo>
                    <a:pt x="45" y="19"/>
                  </a:lnTo>
                  <a:lnTo>
                    <a:pt x="45" y="16"/>
                  </a:lnTo>
                  <a:lnTo>
                    <a:pt x="45" y="14"/>
                  </a:lnTo>
                  <a:lnTo>
                    <a:pt x="43" y="14"/>
                  </a:lnTo>
                  <a:lnTo>
                    <a:pt x="43" y="12"/>
                  </a:lnTo>
                  <a:lnTo>
                    <a:pt x="40" y="12"/>
                  </a:lnTo>
                  <a:lnTo>
                    <a:pt x="40" y="9"/>
                  </a:lnTo>
                  <a:lnTo>
                    <a:pt x="40" y="9"/>
                  </a:lnTo>
                  <a:lnTo>
                    <a:pt x="40" y="7"/>
                  </a:lnTo>
                  <a:lnTo>
                    <a:pt x="40" y="7"/>
                  </a:lnTo>
                  <a:lnTo>
                    <a:pt x="40" y="7"/>
                  </a:lnTo>
                  <a:lnTo>
                    <a:pt x="40" y="5"/>
                  </a:lnTo>
                  <a:lnTo>
                    <a:pt x="40" y="5"/>
                  </a:lnTo>
                  <a:lnTo>
                    <a:pt x="38" y="2"/>
                  </a:lnTo>
                  <a:lnTo>
                    <a:pt x="38" y="2"/>
                  </a:lnTo>
                  <a:lnTo>
                    <a:pt x="38" y="2"/>
                  </a:lnTo>
                  <a:lnTo>
                    <a:pt x="38" y="2"/>
                  </a:lnTo>
                  <a:lnTo>
                    <a:pt x="35" y="0"/>
                  </a:lnTo>
                  <a:lnTo>
                    <a:pt x="35" y="0"/>
                  </a:lnTo>
                  <a:lnTo>
                    <a:pt x="35" y="2"/>
                  </a:lnTo>
                  <a:lnTo>
                    <a:pt x="33" y="2"/>
                  </a:lnTo>
                  <a:lnTo>
                    <a:pt x="33" y="5"/>
                  </a:lnTo>
                  <a:lnTo>
                    <a:pt x="33" y="5"/>
                  </a:lnTo>
                  <a:lnTo>
                    <a:pt x="31" y="7"/>
                  </a:lnTo>
                  <a:lnTo>
                    <a:pt x="31" y="7"/>
                  </a:lnTo>
                  <a:lnTo>
                    <a:pt x="31" y="9"/>
                  </a:lnTo>
                  <a:lnTo>
                    <a:pt x="28" y="12"/>
                  </a:lnTo>
                  <a:lnTo>
                    <a:pt x="31" y="12"/>
                  </a:lnTo>
                  <a:lnTo>
                    <a:pt x="31" y="14"/>
                  </a:lnTo>
                  <a:lnTo>
                    <a:pt x="31" y="14"/>
                  </a:lnTo>
                  <a:lnTo>
                    <a:pt x="28" y="16"/>
                  </a:lnTo>
                  <a:lnTo>
                    <a:pt x="28" y="16"/>
                  </a:lnTo>
                  <a:lnTo>
                    <a:pt x="26" y="16"/>
                  </a:lnTo>
                  <a:lnTo>
                    <a:pt x="26" y="16"/>
                  </a:lnTo>
                  <a:lnTo>
                    <a:pt x="26" y="19"/>
                  </a:lnTo>
                  <a:lnTo>
                    <a:pt x="26" y="19"/>
                  </a:lnTo>
                  <a:lnTo>
                    <a:pt x="24" y="21"/>
                  </a:lnTo>
                  <a:lnTo>
                    <a:pt x="24" y="21"/>
                  </a:lnTo>
                  <a:lnTo>
                    <a:pt x="24" y="21"/>
                  </a:lnTo>
                  <a:lnTo>
                    <a:pt x="21" y="23"/>
                  </a:lnTo>
                  <a:lnTo>
                    <a:pt x="19" y="28"/>
                  </a:lnTo>
                  <a:lnTo>
                    <a:pt x="16" y="31"/>
                  </a:lnTo>
                  <a:lnTo>
                    <a:pt x="14" y="33"/>
                  </a:lnTo>
                  <a:lnTo>
                    <a:pt x="14" y="33"/>
                  </a:lnTo>
                  <a:lnTo>
                    <a:pt x="14" y="35"/>
                  </a:lnTo>
                  <a:lnTo>
                    <a:pt x="14" y="35"/>
                  </a:lnTo>
                  <a:lnTo>
                    <a:pt x="14" y="35"/>
                  </a:lnTo>
                  <a:lnTo>
                    <a:pt x="12" y="38"/>
                  </a:lnTo>
                  <a:lnTo>
                    <a:pt x="9" y="40"/>
                  </a:lnTo>
                  <a:lnTo>
                    <a:pt x="7" y="38"/>
                  </a:lnTo>
                  <a:lnTo>
                    <a:pt x="5" y="38"/>
                  </a:lnTo>
                  <a:lnTo>
                    <a:pt x="5" y="42"/>
                  </a:lnTo>
                  <a:lnTo>
                    <a:pt x="2" y="45"/>
                  </a:lnTo>
                  <a:lnTo>
                    <a:pt x="0" y="50"/>
                  </a:lnTo>
                  <a:lnTo>
                    <a:pt x="0" y="52"/>
                  </a:lnTo>
                  <a:lnTo>
                    <a:pt x="2" y="54"/>
                  </a:lnTo>
                  <a:lnTo>
                    <a:pt x="2" y="54"/>
                  </a:lnTo>
                  <a:lnTo>
                    <a:pt x="2" y="54"/>
                  </a:lnTo>
                  <a:lnTo>
                    <a:pt x="2" y="54"/>
                  </a:lnTo>
                  <a:lnTo>
                    <a:pt x="0" y="57"/>
                  </a:lnTo>
                  <a:lnTo>
                    <a:pt x="0" y="59"/>
                  </a:lnTo>
                  <a:lnTo>
                    <a:pt x="0" y="59"/>
                  </a:lnTo>
                  <a:lnTo>
                    <a:pt x="2" y="61"/>
                  </a:lnTo>
                  <a:lnTo>
                    <a:pt x="2" y="61"/>
                  </a:lnTo>
                  <a:lnTo>
                    <a:pt x="5" y="61"/>
                  </a:lnTo>
                  <a:lnTo>
                    <a:pt x="5" y="61"/>
                  </a:lnTo>
                  <a:lnTo>
                    <a:pt x="5" y="64"/>
                  </a:lnTo>
                  <a:lnTo>
                    <a:pt x="5" y="64"/>
                  </a:lnTo>
                  <a:lnTo>
                    <a:pt x="5" y="64"/>
                  </a:lnTo>
                  <a:lnTo>
                    <a:pt x="5" y="64"/>
                  </a:lnTo>
                  <a:lnTo>
                    <a:pt x="5" y="64"/>
                  </a:lnTo>
                  <a:lnTo>
                    <a:pt x="5" y="66"/>
                  </a:lnTo>
                  <a:lnTo>
                    <a:pt x="5" y="68"/>
                  </a:lnTo>
                  <a:lnTo>
                    <a:pt x="5" y="73"/>
                  </a:lnTo>
                  <a:lnTo>
                    <a:pt x="7" y="76"/>
                  </a:lnTo>
                  <a:lnTo>
                    <a:pt x="7" y="76"/>
                  </a:lnTo>
                  <a:lnTo>
                    <a:pt x="7" y="76"/>
                  </a:lnTo>
                  <a:lnTo>
                    <a:pt x="7" y="78"/>
                  </a:lnTo>
                  <a:lnTo>
                    <a:pt x="9" y="78"/>
                  </a:lnTo>
                  <a:lnTo>
                    <a:pt x="12" y="80"/>
                  </a:lnTo>
                  <a:lnTo>
                    <a:pt x="19" y="83"/>
                  </a:lnTo>
                  <a:lnTo>
                    <a:pt x="24" y="85"/>
                  </a:lnTo>
                  <a:lnTo>
                    <a:pt x="31" y="85"/>
                  </a:lnTo>
                  <a:lnTo>
                    <a:pt x="31" y="85"/>
                  </a:lnTo>
                  <a:lnTo>
                    <a:pt x="33" y="85"/>
                  </a:lnTo>
                  <a:lnTo>
                    <a:pt x="33" y="85"/>
                  </a:lnTo>
                  <a:lnTo>
                    <a:pt x="35" y="85"/>
                  </a:lnTo>
                  <a:lnTo>
                    <a:pt x="38" y="87"/>
                  </a:lnTo>
                  <a:lnTo>
                    <a:pt x="43" y="87"/>
                  </a:lnTo>
                  <a:lnTo>
                    <a:pt x="45" y="90"/>
                  </a:lnTo>
                  <a:lnTo>
                    <a:pt x="47" y="92"/>
                  </a:lnTo>
                  <a:lnTo>
                    <a:pt x="50" y="92"/>
                  </a:lnTo>
                  <a:lnTo>
                    <a:pt x="52" y="92"/>
                  </a:lnTo>
                  <a:lnTo>
                    <a:pt x="52" y="90"/>
                  </a:lnTo>
                  <a:lnTo>
                    <a:pt x="54" y="87"/>
                  </a:lnTo>
                  <a:lnTo>
                    <a:pt x="57" y="87"/>
                  </a:lnTo>
                  <a:lnTo>
                    <a:pt x="59" y="87"/>
                  </a:lnTo>
                  <a:lnTo>
                    <a:pt x="61" y="87"/>
                  </a:lnTo>
                  <a:lnTo>
                    <a:pt x="64" y="87"/>
                  </a:lnTo>
                  <a:lnTo>
                    <a:pt x="64" y="85"/>
                  </a:lnTo>
                  <a:lnTo>
                    <a:pt x="66" y="83"/>
                  </a:lnTo>
                  <a:lnTo>
                    <a:pt x="66" y="80"/>
                  </a:lnTo>
                  <a:lnTo>
                    <a:pt x="66" y="78"/>
                  </a:lnTo>
                  <a:lnTo>
                    <a:pt x="66" y="78"/>
                  </a:lnTo>
                  <a:lnTo>
                    <a:pt x="66" y="78"/>
                  </a:lnTo>
                  <a:lnTo>
                    <a:pt x="66" y="78"/>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5" name="Freeform 28"/>
            <p:cNvSpPr>
              <a:spLocks/>
            </p:cNvSpPr>
            <p:nvPr/>
          </p:nvSpPr>
          <p:spPr bwMode="auto">
            <a:xfrm>
              <a:off x="4857751" y="2568576"/>
              <a:ext cx="1249363" cy="1338263"/>
            </a:xfrm>
            <a:custGeom>
              <a:avLst/>
              <a:gdLst>
                <a:gd name="T0" fmla="*/ 785 w 787"/>
                <a:gd name="T1" fmla="*/ 374 h 843"/>
                <a:gd name="T2" fmla="*/ 747 w 787"/>
                <a:gd name="T3" fmla="*/ 348 h 843"/>
                <a:gd name="T4" fmla="*/ 723 w 787"/>
                <a:gd name="T5" fmla="*/ 395 h 843"/>
                <a:gd name="T6" fmla="*/ 662 w 787"/>
                <a:gd name="T7" fmla="*/ 369 h 843"/>
                <a:gd name="T8" fmla="*/ 629 w 787"/>
                <a:gd name="T9" fmla="*/ 310 h 843"/>
                <a:gd name="T10" fmla="*/ 619 w 787"/>
                <a:gd name="T11" fmla="*/ 277 h 843"/>
                <a:gd name="T12" fmla="*/ 622 w 787"/>
                <a:gd name="T13" fmla="*/ 258 h 843"/>
                <a:gd name="T14" fmla="*/ 629 w 787"/>
                <a:gd name="T15" fmla="*/ 237 h 843"/>
                <a:gd name="T16" fmla="*/ 648 w 787"/>
                <a:gd name="T17" fmla="*/ 216 h 843"/>
                <a:gd name="T18" fmla="*/ 645 w 787"/>
                <a:gd name="T19" fmla="*/ 180 h 843"/>
                <a:gd name="T20" fmla="*/ 652 w 787"/>
                <a:gd name="T21" fmla="*/ 90 h 843"/>
                <a:gd name="T22" fmla="*/ 596 w 787"/>
                <a:gd name="T23" fmla="*/ 40 h 843"/>
                <a:gd name="T24" fmla="*/ 517 w 787"/>
                <a:gd name="T25" fmla="*/ 14 h 843"/>
                <a:gd name="T26" fmla="*/ 451 w 787"/>
                <a:gd name="T27" fmla="*/ 78 h 843"/>
                <a:gd name="T28" fmla="*/ 376 w 787"/>
                <a:gd name="T29" fmla="*/ 66 h 843"/>
                <a:gd name="T30" fmla="*/ 342 w 787"/>
                <a:gd name="T31" fmla="*/ 57 h 843"/>
                <a:gd name="T32" fmla="*/ 300 w 787"/>
                <a:gd name="T33" fmla="*/ 71 h 843"/>
                <a:gd name="T34" fmla="*/ 257 w 787"/>
                <a:gd name="T35" fmla="*/ 43 h 843"/>
                <a:gd name="T36" fmla="*/ 217 w 787"/>
                <a:gd name="T37" fmla="*/ 24 h 843"/>
                <a:gd name="T38" fmla="*/ 184 w 787"/>
                <a:gd name="T39" fmla="*/ 5 h 843"/>
                <a:gd name="T40" fmla="*/ 165 w 787"/>
                <a:gd name="T41" fmla="*/ 19 h 843"/>
                <a:gd name="T42" fmla="*/ 153 w 787"/>
                <a:gd name="T43" fmla="*/ 52 h 843"/>
                <a:gd name="T44" fmla="*/ 144 w 787"/>
                <a:gd name="T45" fmla="*/ 81 h 843"/>
                <a:gd name="T46" fmla="*/ 127 w 787"/>
                <a:gd name="T47" fmla="*/ 128 h 843"/>
                <a:gd name="T48" fmla="*/ 104 w 787"/>
                <a:gd name="T49" fmla="*/ 156 h 843"/>
                <a:gd name="T50" fmla="*/ 97 w 787"/>
                <a:gd name="T51" fmla="*/ 204 h 843"/>
                <a:gd name="T52" fmla="*/ 75 w 787"/>
                <a:gd name="T53" fmla="*/ 223 h 843"/>
                <a:gd name="T54" fmla="*/ 37 w 787"/>
                <a:gd name="T55" fmla="*/ 227 h 843"/>
                <a:gd name="T56" fmla="*/ 7 w 787"/>
                <a:gd name="T57" fmla="*/ 260 h 843"/>
                <a:gd name="T58" fmla="*/ 9 w 787"/>
                <a:gd name="T59" fmla="*/ 343 h 843"/>
                <a:gd name="T60" fmla="*/ 28 w 787"/>
                <a:gd name="T61" fmla="*/ 372 h 843"/>
                <a:gd name="T62" fmla="*/ 45 w 787"/>
                <a:gd name="T63" fmla="*/ 386 h 843"/>
                <a:gd name="T64" fmla="*/ 75 w 787"/>
                <a:gd name="T65" fmla="*/ 424 h 843"/>
                <a:gd name="T66" fmla="*/ 87 w 787"/>
                <a:gd name="T67" fmla="*/ 450 h 843"/>
                <a:gd name="T68" fmla="*/ 104 w 787"/>
                <a:gd name="T69" fmla="*/ 478 h 843"/>
                <a:gd name="T70" fmla="*/ 130 w 787"/>
                <a:gd name="T71" fmla="*/ 471 h 843"/>
                <a:gd name="T72" fmla="*/ 170 w 787"/>
                <a:gd name="T73" fmla="*/ 469 h 843"/>
                <a:gd name="T74" fmla="*/ 196 w 787"/>
                <a:gd name="T75" fmla="*/ 516 h 843"/>
                <a:gd name="T76" fmla="*/ 203 w 787"/>
                <a:gd name="T77" fmla="*/ 552 h 843"/>
                <a:gd name="T78" fmla="*/ 212 w 787"/>
                <a:gd name="T79" fmla="*/ 594 h 843"/>
                <a:gd name="T80" fmla="*/ 231 w 787"/>
                <a:gd name="T81" fmla="*/ 620 h 843"/>
                <a:gd name="T82" fmla="*/ 241 w 787"/>
                <a:gd name="T83" fmla="*/ 644 h 843"/>
                <a:gd name="T84" fmla="*/ 246 w 787"/>
                <a:gd name="T85" fmla="*/ 665 h 843"/>
                <a:gd name="T86" fmla="*/ 264 w 787"/>
                <a:gd name="T87" fmla="*/ 684 h 843"/>
                <a:gd name="T88" fmla="*/ 305 w 787"/>
                <a:gd name="T89" fmla="*/ 710 h 843"/>
                <a:gd name="T90" fmla="*/ 371 w 787"/>
                <a:gd name="T91" fmla="*/ 734 h 843"/>
                <a:gd name="T92" fmla="*/ 364 w 787"/>
                <a:gd name="T93" fmla="*/ 772 h 843"/>
                <a:gd name="T94" fmla="*/ 376 w 787"/>
                <a:gd name="T95" fmla="*/ 795 h 843"/>
                <a:gd name="T96" fmla="*/ 418 w 787"/>
                <a:gd name="T97" fmla="*/ 788 h 843"/>
                <a:gd name="T98" fmla="*/ 444 w 787"/>
                <a:gd name="T99" fmla="*/ 824 h 843"/>
                <a:gd name="T100" fmla="*/ 480 w 787"/>
                <a:gd name="T101" fmla="*/ 833 h 843"/>
                <a:gd name="T102" fmla="*/ 499 w 787"/>
                <a:gd name="T103" fmla="*/ 715 h 843"/>
                <a:gd name="T104" fmla="*/ 510 w 787"/>
                <a:gd name="T105" fmla="*/ 663 h 843"/>
                <a:gd name="T106" fmla="*/ 534 w 787"/>
                <a:gd name="T107" fmla="*/ 620 h 843"/>
                <a:gd name="T108" fmla="*/ 560 w 787"/>
                <a:gd name="T109" fmla="*/ 601 h 843"/>
                <a:gd name="T110" fmla="*/ 555 w 787"/>
                <a:gd name="T111" fmla="*/ 568 h 843"/>
                <a:gd name="T112" fmla="*/ 558 w 787"/>
                <a:gd name="T113" fmla="*/ 533 h 843"/>
                <a:gd name="T114" fmla="*/ 579 w 787"/>
                <a:gd name="T115" fmla="*/ 507 h 843"/>
                <a:gd name="T116" fmla="*/ 605 w 787"/>
                <a:gd name="T117" fmla="*/ 478 h 843"/>
                <a:gd name="T118" fmla="*/ 629 w 787"/>
                <a:gd name="T119" fmla="*/ 469 h 843"/>
                <a:gd name="T120" fmla="*/ 674 w 787"/>
                <a:gd name="T121" fmla="*/ 445 h 843"/>
                <a:gd name="T122" fmla="*/ 773 w 787"/>
                <a:gd name="T123" fmla="*/ 45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843">
                  <a:moveTo>
                    <a:pt x="787" y="440"/>
                  </a:moveTo>
                  <a:lnTo>
                    <a:pt x="787" y="438"/>
                  </a:lnTo>
                  <a:lnTo>
                    <a:pt x="787" y="433"/>
                  </a:lnTo>
                  <a:lnTo>
                    <a:pt x="787" y="431"/>
                  </a:lnTo>
                  <a:lnTo>
                    <a:pt x="787" y="429"/>
                  </a:lnTo>
                  <a:lnTo>
                    <a:pt x="787" y="417"/>
                  </a:lnTo>
                  <a:lnTo>
                    <a:pt x="787" y="405"/>
                  </a:lnTo>
                  <a:lnTo>
                    <a:pt x="787" y="393"/>
                  </a:lnTo>
                  <a:lnTo>
                    <a:pt x="787" y="381"/>
                  </a:lnTo>
                  <a:lnTo>
                    <a:pt x="785" y="374"/>
                  </a:lnTo>
                  <a:lnTo>
                    <a:pt x="780" y="367"/>
                  </a:lnTo>
                  <a:lnTo>
                    <a:pt x="775" y="360"/>
                  </a:lnTo>
                  <a:lnTo>
                    <a:pt x="771" y="355"/>
                  </a:lnTo>
                  <a:lnTo>
                    <a:pt x="768" y="348"/>
                  </a:lnTo>
                  <a:lnTo>
                    <a:pt x="763" y="343"/>
                  </a:lnTo>
                  <a:lnTo>
                    <a:pt x="761" y="339"/>
                  </a:lnTo>
                  <a:lnTo>
                    <a:pt x="756" y="332"/>
                  </a:lnTo>
                  <a:lnTo>
                    <a:pt x="754" y="339"/>
                  </a:lnTo>
                  <a:lnTo>
                    <a:pt x="749" y="343"/>
                  </a:lnTo>
                  <a:lnTo>
                    <a:pt x="747" y="348"/>
                  </a:lnTo>
                  <a:lnTo>
                    <a:pt x="742" y="353"/>
                  </a:lnTo>
                  <a:lnTo>
                    <a:pt x="740" y="355"/>
                  </a:lnTo>
                  <a:lnTo>
                    <a:pt x="735" y="360"/>
                  </a:lnTo>
                  <a:lnTo>
                    <a:pt x="733" y="365"/>
                  </a:lnTo>
                  <a:lnTo>
                    <a:pt x="728" y="367"/>
                  </a:lnTo>
                  <a:lnTo>
                    <a:pt x="728" y="374"/>
                  </a:lnTo>
                  <a:lnTo>
                    <a:pt x="728" y="381"/>
                  </a:lnTo>
                  <a:lnTo>
                    <a:pt x="728" y="391"/>
                  </a:lnTo>
                  <a:lnTo>
                    <a:pt x="728" y="398"/>
                  </a:lnTo>
                  <a:lnTo>
                    <a:pt x="723" y="395"/>
                  </a:lnTo>
                  <a:lnTo>
                    <a:pt x="721" y="393"/>
                  </a:lnTo>
                  <a:lnTo>
                    <a:pt x="716" y="388"/>
                  </a:lnTo>
                  <a:lnTo>
                    <a:pt x="711" y="386"/>
                  </a:lnTo>
                  <a:lnTo>
                    <a:pt x="707" y="384"/>
                  </a:lnTo>
                  <a:lnTo>
                    <a:pt x="700" y="381"/>
                  </a:lnTo>
                  <a:lnTo>
                    <a:pt x="693" y="379"/>
                  </a:lnTo>
                  <a:lnTo>
                    <a:pt x="685" y="376"/>
                  </a:lnTo>
                  <a:lnTo>
                    <a:pt x="678" y="376"/>
                  </a:lnTo>
                  <a:lnTo>
                    <a:pt x="669" y="372"/>
                  </a:lnTo>
                  <a:lnTo>
                    <a:pt x="662" y="369"/>
                  </a:lnTo>
                  <a:lnTo>
                    <a:pt x="657" y="362"/>
                  </a:lnTo>
                  <a:lnTo>
                    <a:pt x="657" y="355"/>
                  </a:lnTo>
                  <a:lnTo>
                    <a:pt x="657" y="346"/>
                  </a:lnTo>
                  <a:lnTo>
                    <a:pt x="657" y="339"/>
                  </a:lnTo>
                  <a:lnTo>
                    <a:pt x="655" y="334"/>
                  </a:lnTo>
                  <a:lnTo>
                    <a:pt x="648" y="329"/>
                  </a:lnTo>
                  <a:lnTo>
                    <a:pt x="640" y="324"/>
                  </a:lnTo>
                  <a:lnTo>
                    <a:pt x="636" y="322"/>
                  </a:lnTo>
                  <a:lnTo>
                    <a:pt x="631" y="315"/>
                  </a:lnTo>
                  <a:lnTo>
                    <a:pt x="629" y="310"/>
                  </a:lnTo>
                  <a:lnTo>
                    <a:pt x="626" y="308"/>
                  </a:lnTo>
                  <a:lnTo>
                    <a:pt x="624" y="303"/>
                  </a:lnTo>
                  <a:lnTo>
                    <a:pt x="622" y="301"/>
                  </a:lnTo>
                  <a:lnTo>
                    <a:pt x="619" y="298"/>
                  </a:lnTo>
                  <a:lnTo>
                    <a:pt x="617" y="296"/>
                  </a:lnTo>
                  <a:lnTo>
                    <a:pt x="614" y="296"/>
                  </a:lnTo>
                  <a:lnTo>
                    <a:pt x="614" y="291"/>
                  </a:lnTo>
                  <a:lnTo>
                    <a:pt x="614" y="287"/>
                  </a:lnTo>
                  <a:lnTo>
                    <a:pt x="617" y="282"/>
                  </a:lnTo>
                  <a:lnTo>
                    <a:pt x="619" y="277"/>
                  </a:lnTo>
                  <a:lnTo>
                    <a:pt x="622" y="272"/>
                  </a:lnTo>
                  <a:lnTo>
                    <a:pt x="624" y="272"/>
                  </a:lnTo>
                  <a:lnTo>
                    <a:pt x="626" y="270"/>
                  </a:lnTo>
                  <a:lnTo>
                    <a:pt x="629" y="270"/>
                  </a:lnTo>
                  <a:lnTo>
                    <a:pt x="629" y="270"/>
                  </a:lnTo>
                  <a:lnTo>
                    <a:pt x="629" y="268"/>
                  </a:lnTo>
                  <a:lnTo>
                    <a:pt x="626" y="265"/>
                  </a:lnTo>
                  <a:lnTo>
                    <a:pt x="626" y="263"/>
                  </a:lnTo>
                  <a:lnTo>
                    <a:pt x="624" y="263"/>
                  </a:lnTo>
                  <a:lnTo>
                    <a:pt x="622" y="258"/>
                  </a:lnTo>
                  <a:lnTo>
                    <a:pt x="619" y="256"/>
                  </a:lnTo>
                  <a:lnTo>
                    <a:pt x="617" y="253"/>
                  </a:lnTo>
                  <a:lnTo>
                    <a:pt x="617" y="249"/>
                  </a:lnTo>
                  <a:lnTo>
                    <a:pt x="617" y="246"/>
                  </a:lnTo>
                  <a:lnTo>
                    <a:pt x="619" y="244"/>
                  </a:lnTo>
                  <a:lnTo>
                    <a:pt x="622" y="242"/>
                  </a:lnTo>
                  <a:lnTo>
                    <a:pt x="624" y="242"/>
                  </a:lnTo>
                  <a:lnTo>
                    <a:pt x="626" y="239"/>
                  </a:lnTo>
                  <a:lnTo>
                    <a:pt x="629" y="239"/>
                  </a:lnTo>
                  <a:lnTo>
                    <a:pt x="629" y="237"/>
                  </a:lnTo>
                  <a:lnTo>
                    <a:pt x="631" y="237"/>
                  </a:lnTo>
                  <a:lnTo>
                    <a:pt x="633" y="234"/>
                  </a:lnTo>
                  <a:lnTo>
                    <a:pt x="633" y="232"/>
                  </a:lnTo>
                  <a:lnTo>
                    <a:pt x="636" y="230"/>
                  </a:lnTo>
                  <a:lnTo>
                    <a:pt x="638" y="230"/>
                  </a:lnTo>
                  <a:lnTo>
                    <a:pt x="638" y="225"/>
                  </a:lnTo>
                  <a:lnTo>
                    <a:pt x="640" y="223"/>
                  </a:lnTo>
                  <a:lnTo>
                    <a:pt x="640" y="220"/>
                  </a:lnTo>
                  <a:lnTo>
                    <a:pt x="645" y="220"/>
                  </a:lnTo>
                  <a:lnTo>
                    <a:pt x="648" y="216"/>
                  </a:lnTo>
                  <a:lnTo>
                    <a:pt x="648" y="211"/>
                  </a:lnTo>
                  <a:lnTo>
                    <a:pt x="648" y="206"/>
                  </a:lnTo>
                  <a:lnTo>
                    <a:pt x="645" y="201"/>
                  </a:lnTo>
                  <a:lnTo>
                    <a:pt x="645" y="199"/>
                  </a:lnTo>
                  <a:lnTo>
                    <a:pt x="645" y="199"/>
                  </a:lnTo>
                  <a:lnTo>
                    <a:pt x="645" y="197"/>
                  </a:lnTo>
                  <a:lnTo>
                    <a:pt x="645" y="197"/>
                  </a:lnTo>
                  <a:lnTo>
                    <a:pt x="645" y="192"/>
                  </a:lnTo>
                  <a:lnTo>
                    <a:pt x="645" y="185"/>
                  </a:lnTo>
                  <a:lnTo>
                    <a:pt x="645" y="180"/>
                  </a:lnTo>
                  <a:lnTo>
                    <a:pt x="643" y="175"/>
                  </a:lnTo>
                  <a:lnTo>
                    <a:pt x="643" y="166"/>
                  </a:lnTo>
                  <a:lnTo>
                    <a:pt x="643" y="156"/>
                  </a:lnTo>
                  <a:lnTo>
                    <a:pt x="640" y="147"/>
                  </a:lnTo>
                  <a:lnTo>
                    <a:pt x="643" y="137"/>
                  </a:lnTo>
                  <a:lnTo>
                    <a:pt x="645" y="128"/>
                  </a:lnTo>
                  <a:lnTo>
                    <a:pt x="650" y="118"/>
                  </a:lnTo>
                  <a:lnTo>
                    <a:pt x="652" y="111"/>
                  </a:lnTo>
                  <a:lnTo>
                    <a:pt x="655" y="102"/>
                  </a:lnTo>
                  <a:lnTo>
                    <a:pt x="652" y="90"/>
                  </a:lnTo>
                  <a:lnTo>
                    <a:pt x="645" y="83"/>
                  </a:lnTo>
                  <a:lnTo>
                    <a:pt x="638" y="76"/>
                  </a:lnTo>
                  <a:lnTo>
                    <a:pt x="629" y="69"/>
                  </a:lnTo>
                  <a:lnTo>
                    <a:pt x="624" y="64"/>
                  </a:lnTo>
                  <a:lnTo>
                    <a:pt x="617" y="57"/>
                  </a:lnTo>
                  <a:lnTo>
                    <a:pt x="610" y="52"/>
                  </a:lnTo>
                  <a:lnTo>
                    <a:pt x="603" y="45"/>
                  </a:lnTo>
                  <a:lnTo>
                    <a:pt x="600" y="43"/>
                  </a:lnTo>
                  <a:lnTo>
                    <a:pt x="598" y="43"/>
                  </a:lnTo>
                  <a:lnTo>
                    <a:pt x="596" y="40"/>
                  </a:lnTo>
                  <a:lnTo>
                    <a:pt x="593" y="38"/>
                  </a:lnTo>
                  <a:lnTo>
                    <a:pt x="581" y="33"/>
                  </a:lnTo>
                  <a:lnTo>
                    <a:pt x="567" y="26"/>
                  </a:lnTo>
                  <a:lnTo>
                    <a:pt x="555" y="21"/>
                  </a:lnTo>
                  <a:lnTo>
                    <a:pt x="541" y="17"/>
                  </a:lnTo>
                  <a:lnTo>
                    <a:pt x="536" y="14"/>
                  </a:lnTo>
                  <a:lnTo>
                    <a:pt x="532" y="14"/>
                  </a:lnTo>
                  <a:lnTo>
                    <a:pt x="529" y="12"/>
                  </a:lnTo>
                  <a:lnTo>
                    <a:pt x="525" y="12"/>
                  </a:lnTo>
                  <a:lnTo>
                    <a:pt x="517" y="14"/>
                  </a:lnTo>
                  <a:lnTo>
                    <a:pt x="510" y="14"/>
                  </a:lnTo>
                  <a:lnTo>
                    <a:pt x="506" y="14"/>
                  </a:lnTo>
                  <a:lnTo>
                    <a:pt x="499" y="17"/>
                  </a:lnTo>
                  <a:lnTo>
                    <a:pt x="491" y="24"/>
                  </a:lnTo>
                  <a:lnTo>
                    <a:pt x="484" y="31"/>
                  </a:lnTo>
                  <a:lnTo>
                    <a:pt x="480" y="40"/>
                  </a:lnTo>
                  <a:lnTo>
                    <a:pt x="473" y="47"/>
                  </a:lnTo>
                  <a:lnTo>
                    <a:pt x="465" y="59"/>
                  </a:lnTo>
                  <a:lnTo>
                    <a:pt x="458" y="69"/>
                  </a:lnTo>
                  <a:lnTo>
                    <a:pt x="451" y="78"/>
                  </a:lnTo>
                  <a:lnTo>
                    <a:pt x="442" y="90"/>
                  </a:lnTo>
                  <a:lnTo>
                    <a:pt x="437" y="95"/>
                  </a:lnTo>
                  <a:lnTo>
                    <a:pt x="430" y="92"/>
                  </a:lnTo>
                  <a:lnTo>
                    <a:pt x="423" y="88"/>
                  </a:lnTo>
                  <a:lnTo>
                    <a:pt x="416" y="83"/>
                  </a:lnTo>
                  <a:lnTo>
                    <a:pt x="409" y="76"/>
                  </a:lnTo>
                  <a:lnTo>
                    <a:pt x="399" y="71"/>
                  </a:lnTo>
                  <a:lnTo>
                    <a:pt x="390" y="69"/>
                  </a:lnTo>
                  <a:lnTo>
                    <a:pt x="378" y="66"/>
                  </a:lnTo>
                  <a:lnTo>
                    <a:pt x="376" y="66"/>
                  </a:lnTo>
                  <a:lnTo>
                    <a:pt x="371" y="64"/>
                  </a:lnTo>
                  <a:lnTo>
                    <a:pt x="366" y="64"/>
                  </a:lnTo>
                  <a:lnTo>
                    <a:pt x="364" y="64"/>
                  </a:lnTo>
                  <a:lnTo>
                    <a:pt x="361" y="66"/>
                  </a:lnTo>
                  <a:lnTo>
                    <a:pt x="359" y="71"/>
                  </a:lnTo>
                  <a:lnTo>
                    <a:pt x="357" y="74"/>
                  </a:lnTo>
                  <a:lnTo>
                    <a:pt x="354" y="71"/>
                  </a:lnTo>
                  <a:lnTo>
                    <a:pt x="352" y="69"/>
                  </a:lnTo>
                  <a:lnTo>
                    <a:pt x="347" y="62"/>
                  </a:lnTo>
                  <a:lnTo>
                    <a:pt x="342" y="57"/>
                  </a:lnTo>
                  <a:lnTo>
                    <a:pt x="340" y="55"/>
                  </a:lnTo>
                  <a:lnTo>
                    <a:pt x="335" y="57"/>
                  </a:lnTo>
                  <a:lnTo>
                    <a:pt x="331" y="59"/>
                  </a:lnTo>
                  <a:lnTo>
                    <a:pt x="326" y="62"/>
                  </a:lnTo>
                  <a:lnTo>
                    <a:pt x="321" y="64"/>
                  </a:lnTo>
                  <a:lnTo>
                    <a:pt x="319" y="66"/>
                  </a:lnTo>
                  <a:lnTo>
                    <a:pt x="314" y="71"/>
                  </a:lnTo>
                  <a:lnTo>
                    <a:pt x="309" y="74"/>
                  </a:lnTo>
                  <a:lnTo>
                    <a:pt x="305" y="74"/>
                  </a:lnTo>
                  <a:lnTo>
                    <a:pt x="300" y="71"/>
                  </a:lnTo>
                  <a:lnTo>
                    <a:pt x="295" y="69"/>
                  </a:lnTo>
                  <a:lnTo>
                    <a:pt x="290" y="64"/>
                  </a:lnTo>
                  <a:lnTo>
                    <a:pt x="286" y="62"/>
                  </a:lnTo>
                  <a:lnTo>
                    <a:pt x="281" y="59"/>
                  </a:lnTo>
                  <a:lnTo>
                    <a:pt x="276" y="57"/>
                  </a:lnTo>
                  <a:lnTo>
                    <a:pt x="272" y="55"/>
                  </a:lnTo>
                  <a:lnTo>
                    <a:pt x="267" y="52"/>
                  </a:lnTo>
                  <a:lnTo>
                    <a:pt x="262" y="50"/>
                  </a:lnTo>
                  <a:lnTo>
                    <a:pt x="260" y="45"/>
                  </a:lnTo>
                  <a:lnTo>
                    <a:pt x="257" y="43"/>
                  </a:lnTo>
                  <a:lnTo>
                    <a:pt x="253" y="38"/>
                  </a:lnTo>
                  <a:lnTo>
                    <a:pt x="250" y="36"/>
                  </a:lnTo>
                  <a:lnTo>
                    <a:pt x="248" y="31"/>
                  </a:lnTo>
                  <a:lnTo>
                    <a:pt x="246" y="29"/>
                  </a:lnTo>
                  <a:lnTo>
                    <a:pt x="241" y="29"/>
                  </a:lnTo>
                  <a:lnTo>
                    <a:pt x="236" y="29"/>
                  </a:lnTo>
                  <a:lnTo>
                    <a:pt x="231" y="29"/>
                  </a:lnTo>
                  <a:lnTo>
                    <a:pt x="227" y="29"/>
                  </a:lnTo>
                  <a:lnTo>
                    <a:pt x="224" y="29"/>
                  </a:lnTo>
                  <a:lnTo>
                    <a:pt x="217" y="24"/>
                  </a:lnTo>
                  <a:lnTo>
                    <a:pt x="210" y="19"/>
                  </a:lnTo>
                  <a:lnTo>
                    <a:pt x="203" y="14"/>
                  </a:lnTo>
                  <a:lnTo>
                    <a:pt x="196" y="10"/>
                  </a:lnTo>
                  <a:lnTo>
                    <a:pt x="194" y="7"/>
                  </a:lnTo>
                  <a:lnTo>
                    <a:pt x="191" y="5"/>
                  </a:lnTo>
                  <a:lnTo>
                    <a:pt x="189" y="3"/>
                  </a:lnTo>
                  <a:lnTo>
                    <a:pt x="186" y="0"/>
                  </a:lnTo>
                  <a:lnTo>
                    <a:pt x="184" y="3"/>
                  </a:lnTo>
                  <a:lnTo>
                    <a:pt x="184" y="5"/>
                  </a:lnTo>
                  <a:lnTo>
                    <a:pt x="184" y="5"/>
                  </a:lnTo>
                  <a:lnTo>
                    <a:pt x="182" y="7"/>
                  </a:lnTo>
                  <a:lnTo>
                    <a:pt x="182" y="10"/>
                  </a:lnTo>
                  <a:lnTo>
                    <a:pt x="179" y="14"/>
                  </a:lnTo>
                  <a:lnTo>
                    <a:pt x="177" y="17"/>
                  </a:lnTo>
                  <a:lnTo>
                    <a:pt x="175" y="21"/>
                  </a:lnTo>
                  <a:lnTo>
                    <a:pt x="172" y="19"/>
                  </a:lnTo>
                  <a:lnTo>
                    <a:pt x="172" y="17"/>
                  </a:lnTo>
                  <a:lnTo>
                    <a:pt x="170" y="14"/>
                  </a:lnTo>
                  <a:lnTo>
                    <a:pt x="165" y="17"/>
                  </a:lnTo>
                  <a:lnTo>
                    <a:pt x="165" y="19"/>
                  </a:lnTo>
                  <a:lnTo>
                    <a:pt x="163" y="24"/>
                  </a:lnTo>
                  <a:lnTo>
                    <a:pt x="163" y="31"/>
                  </a:lnTo>
                  <a:lnTo>
                    <a:pt x="163" y="36"/>
                  </a:lnTo>
                  <a:lnTo>
                    <a:pt x="163" y="38"/>
                  </a:lnTo>
                  <a:lnTo>
                    <a:pt x="163" y="40"/>
                  </a:lnTo>
                  <a:lnTo>
                    <a:pt x="163" y="43"/>
                  </a:lnTo>
                  <a:lnTo>
                    <a:pt x="163" y="45"/>
                  </a:lnTo>
                  <a:lnTo>
                    <a:pt x="160" y="45"/>
                  </a:lnTo>
                  <a:lnTo>
                    <a:pt x="156" y="47"/>
                  </a:lnTo>
                  <a:lnTo>
                    <a:pt x="153" y="52"/>
                  </a:lnTo>
                  <a:lnTo>
                    <a:pt x="153" y="55"/>
                  </a:lnTo>
                  <a:lnTo>
                    <a:pt x="153" y="57"/>
                  </a:lnTo>
                  <a:lnTo>
                    <a:pt x="156" y="62"/>
                  </a:lnTo>
                  <a:lnTo>
                    <a:pt x="156" y="66"/>
                  </a:lnTo>
                  <a:lnTo>
                    <a:pt x="158" y="69"/>
                  </a:lnTo>
                  <a:lnTo>
                    <a:pt x="158" y="74"/>
                  </a:lnTo>
                  <a:lnTo>
                    <a:pt x="158" y="76"/>
                  </a:lnTo>
                  <a:lnTo>
                    <a:pt x="156" y="78"/>
                  </a:lnTo>
                  <a:lnTo>
                    <a:pt x="153" y="78"/>
                  </a:lnTo>
                  <a:lnTo>
                    <a:pt x="144" y="81"/>
                  </a:lnTo>
                  <a:lnTo>
                    <a:pt x="137" y="83"/>
                  </a:lnTo>
                  <a:lnTo>
                    <a:pt x="130" y="85"/>
                  </a:lnTo>
                  <a:lnTo>
                    <a:pt x="123" y="88"/>
                  </a:lnTo>
                  <a:lnTo>
                    <a:pt x="118" y="92"/>
                  </a:lnTo>
                  <a:lnTo>
                    <a:pt x="115" y="97"/>
                  </a:lnTo>
                  <a:lnTo>
                    <a:pt x="118" y="102"/>
                  </a:lnTo>
                  <a:lnTo>
                    <a:pt x="120" y="109"/>
                  </a:lnTo>
                  <a:lnTo>
                    <a:pt x="123" y="116"/>
                  </a:lnTo>
                  <a:lnTo>
                    <a:pt x="125" y="121"/>
                  </a:lnTo>
                  <a:lnTo>
                    <a:pt x="127" y="128"/>
                  </a:lnTo>
                  <a:lnTo>
                    <a:pt x="127" y="135"/>
                  </a:lnTo>
                  <a:lnTo>
                    <a:pt x="125" y="140"/>
                  </a:lnTo>
                  <a:lnTo>
                    <a:pt x="125" y="142"/>
                  </a:lnTo>
                  <a:lnTo>
                    <a:pt x="123" y="147"/>
                  </a:lnTo>
                  <a:lnTo>
                    <a:pt x="120" y="149"/>
                  </a:lnTo>
                  <a:lnTo>
                    <a:pt x="118" y="152"/>
                  </a:lnTo>
                  <a:lnTo>
                    <a:pt x="115" y="154"/>
                  </a:lnTo>
                  <a:lnTo>
                    <a:pt x="113" y="152"/>
                  </a:lnTo>
                  <a:lnTo>
                    <a:pt x="108" y="152"/>
                  </a:lnTo>
                  <a:lnTo>
                    <a:pt x="104" y="156"/>
                  </a:lnTo>
                  <a:lnTo>
                    <a:pt x="101" y="161"/>
                  </a:lnTo>
                  <a:lnTo>
                    <a:pt x="101" y="168"/>
                  </a:lnTo>
                  <a:lnTo>
                    <a:pt x="101" y="175"/>
                  </a:lnTo>
                  <a:lnTo>
                    <a:pt x="101" y="180"/>
                  </a:lnTo>
                  <a:lnTo>
                    <a:pt x="101" y="185"/>
                  </a:lnTo>
                  <a:lnTo>
                    <a:pt x="101" y="189"/>
                  </a:lnTo>
                  <a:lnTo>
                    <a:pt x="101" y="197"/>
                  </a:lnTo>
                  <a:lnTo>
                    <a:pt x="99" y="199"/>
                  </a:lnTo>
                  <a:lnTo>
                    <a:pt x="99" y="201"/>
                  </a:lnTo>
                  <a:lnTo>
                    <a:pt x="97" y="204"/>
                  </a:lnTo>
                  <a:lnTo>
                    <a:pt x="94" y="206"/>
                  </a:lnTo>
                  <a:lnTo>
                    <a:pt x="92" y="206"/>
                  </a:lnTo>
                  <a:lnTo>
                    <a:pt x="92" y="206"/>
                  </a:lnTo>
                  <a:lnTo>
                    <a:pt x="92" y="208"/>
                  </a:lnTo>
                  <a:lnTo>
                    <a:pt x="89" y="208"/>
                  </a:lnTo>
                  <a:lnTo>
                    <a:pt x="87" y="211"/>
                  </a:lnTo>
                  <a:lnTo>
                    <a:pt x="85" y="213"/>
                  </a:lnTo>
                  <a:lnTo>
                    <a:pt x="80" y="216"/>
                  </a:lnTo>
                  <a:lnTo>
                    <a:pt x="78" y="220"/>
                  </a:lnTo>
                  <a:lnTo>
                    <a:pt x="75" y="223"/>
                  </a:lnTo>
                  <a:lnTo>
                    <a:pt x="71" y="225"/>
                  </a:lnTo>
                  <a:lnTo>
                    <a:pt x="68" y="230"/>
                  </a:lnTo>
                  <a:lnTo>
                    <a:pt x="66" y="230"/>
                  </a:lnTo>
                  <a:lnTo>
                    <a:pt x="61" y="232"/>
                  </a:lnTo>
                  <a:lnTo>
                    <a:pt x="59" y="230"/>
                  </a:lnTo>
                  <a:lnTo>
                    <a:pt x="54" y="230"/>
                  </a:lnTo>
                  <a:lnTo>
                    <a:pt x="52" y="230"/>
                  </a:lnTo>
                  <a:lnTo>
                    <a:pt x="47" y="230"/>
                  </a:lnTo>
                  <a:lnTo>
                    <a:pt x="42" y="227"/>
                  </a:lnTo>
                  <a:lnTo>
                    <a:pt x="37" y="227"/>
                  </a:lnTo>
                  <a:lnTo>
                    <a:pt x="33" y="227"/>
                  </a:lnTo>
                  <a:lnTo>
                    <a:pt x="28" y="230"/>
                  </a:lnTo>
                  <a:lnTo>
                    <a:pt x="26" y="232"/>
                  </a:lnTo>
                  <a:lnTo>
                    <a:pt x="23" y="237"/>
                  </a:lnTo>
                  <a:lnTo>
                    <a:pt x="21" y="239"/>
                  </a:lnTo>
                  <a:lnTo>
                    <a:pt x="19" y="244"/>
                  </a:lnTo>
                  <a:lnTo>
                    <a:pt x="16" y="246"/>
                  </a:lnTo>
                  <a:lnTo>
                    <a:pt x="14" y="251"/>
                  </a:lnTo>
                  <a:lnTo>
                    <a:pt x="11" y="253"/>
                  </a:lnTo>
                  <a:lnTo>
                    <a:pt x="7" y="260"/>
                  </a:lnTo>
                  <a:lnTo>
                    <a:pt x="4" y="268"/>
                  </a:lnTo>
                  <a:lnTo>
                    <a:pt x="2" y="277"/>
                  </a:lnTo>
                  <a:lnTo>
                    <a:pt x="2" y="287"/>
                  </a:lnTo>
                  <a:lnTo>
                    <a:pt x="0" y="294"/>
                  </a:lnTo>
                  <a:lnTo>
                    <a:pt x="0" y="303"/>
                  </a:lnTo>
                  <a:lnTo>
                    <a:pt x="0" y="313"/>
                  </a:lnTo>
                  <a:lnTo>
                    <a:pt x="2" y="320"/>
                  </a:lnTo>
                  <a:lnTo>
                    <a:pt x="4" y="329"/>
                  </a:lnTo>
                  <a:lnTo>
                    <a:pt x="7" y="336"/>
                  </a:lnTo>
                  <a:lnTo>
                    <a:pt x="9" y="343"/>
                  </a:lnTo>
                  <a:lnTo>
                    <a:pt x="11" y="350"/>
                  </a:lnTo>
                  <a:lnTo>
                    <a:pt x="11" y="355"/>
                  </a:lnTo>
                  <a:lnTo>
                    <a:pt x="14" y="358"/>
                  </a:lnTo>
                  <a:lnTo>
                    <a:pt x="14" y="362"/>
                  </a:lnTo>
                  <a:lnTo>
                    <a:pt x="16" y="365"/>
                  </a:lnTo>
                  <a:lnTo>
                    <a:pt x="19" y="367"/>
                  </a:lnTo>
                  <a:lnTo>
                    <a:pt x="21" y="367"/>
                  </a:lnTo>
                  <a:lnTo>
                    <a:pt x="26" y="369"/>
                  </a:lnTo>
                  <a:lnTo>
                    <a:pt x="28" y="369"/>
                  </a:lnTo>
                  <a:lnTo>
                    <a:pt x="28" y="372"/>
                  </a:lnTo>
                  <a:lnTo>
                    <a:pt x="28" y="374"/>
                  </a:lnTo>
                  <a:lnTo>
                    <a:pt x="28" y="376"/>
                  </a:lnTo>
                  <a:lnTo>
                    <a:pt x="28" y="379"/>
                  </a:lnTo>
                  <a:lnTo>
                    <a:pt x="30" y="384"/>
                  </a:lnTo>
                  <a:lnTo>
                    <a:pt x="33" y="384"/>
                  </a:lnTo>
                  <a:lnTo>
                    <a:pt x="35" y="386"/>
                  </a:lnTo>
                  <a:lnTo>
                    <a:pt x="37" y="386"/>
                  </a:lnTo>
                  <a:lnTo>
                    <a:pt x="40" y="386"/>
                  </a:lnTo>
                  <a:lnTo>
                    <a:pt x="42" y="386"/>
                  </a:lnTo>
                  <a:lnTo>
                    <a:pt x="45" y="386"/>
                  </a:lnTo>
                  <a:lnTo>
                    <a:pt x="47" y="388"/>
                  </a:lnTo>
                  <a:lnTo>
                    <a:pt x="49" y="391"/>
                  </a:lnTo>
                  <a:lnTo>
                    <a:pt x="52" y="395"/>
                  </a:lnTo>
                  <a:lnTo>
                    <a:pt x="54" y="398"/>
                  </a:lnTo>
                  <a:lnTo>
                    <a:pt x="56" y="398"/>
                  </a:lnTo>
                  <a:lnTo>
                    <a:pt x="63" y="403"/>
                  </a:lnTo>
                  <a:lnTo>
                    <a:pt x="66" y="410"/>
                  </a:lnTo>
                  <a:lnTo>
                    <a:pt x="68" y="417"/>
                  </a:lnTo>
                  <a:lnTo>
                    <a:pt x="73" y="421"/>
                  </a:lnTo>
                  <a:lnTo>
                    <a:pt x="75" y="424"/>
                  </a:lnTo>
                  <a:lnTo>
                    <a:pt x="75" y="426"/>
                  </a:lnTo>
                  <a:lnTo>
                    <a:pt x="78" y="429"/>
                  </a:lnTo>
                  <a:lnTo>
                    <a:pt x="80" y="431"/>
                  </a:lnTo>
                  <a:lnTo>
                    <a:pt x="80" y="433"/>
                  </a:lnTo>
                  <a:lnTo>
                    <a:pt x="82" y="436"/>
                  </a:lnTo>
                  <a:lnTo>
                    <a:pt x="82" y="438"/>
                  </a:lnTo>
                  <a:lnTo>
                    <a:pt x="82" y="440"/>
                  </a:lnTo>
                  <a:lnTo>
                    <a:pt x="85" y="443"/>
                  </a:lnTo>
                  <a:lnTo>
                    <a:pt x="87" y="447"/>
                  </a:lnTo>
                  <a:lnTo>
                    <a:pt x="87" y="450"/>
                  </a:lnTo>
                  <a:lnTo>
                    <a:pt x="87" y="455"/>
                  </a:lnTo>
                  <a:lnTo>
                    <a:pt x="87" y="457"/>
                  </a:lnTo>
                  <a:lnTo>
                    <a:pt x="87" y="459"/>
                  </a:lnTo>
                  <a:lnTo>
                    <a:pt x="87" y="462"/>
                  </a:lnTo>
                  <a:lnTo>
                    <a:pt x="89" y="464"/>
                  </a:lnTo>
                  <a:lnTo>
                    <a:pt x="92" y="469"/>
                  </a:lnTo>
                  <a:lnTo>
                    <a:pt x="97" y="471"/>
                  </a:lnTo>
                  <a:lnTo>
                    <a:pt x="99" y="474"/>
                  </a:lnTo>
                  <a:lnTo>
                    <a:pt x="101" y="476"/>
                  </a:lnTo>
                  <a:lnTo>
                    <a:pt x="104" y="478"/>
                  </a:lnTo>
                  <a:lnTo>
                    <a:pt x="108" y="481"/>
                  </a:lnTo>
                  <a:lnTo>
                    <a:pt x="111" y="481"/>
                  </a:lnTo>
                  <a:lnTo>
                    <a:pt x="113" y="481"/>
                  </a:lnTo>
                  <a:lnTo>
                    <a:pt x="115" y="481"/>
                  </a:lnTo>
                  <a:lnTo>
                    <a:pt x="120" y="481"/>
                  </a:lnTo>
                  <a:lnTo>
                    <a:pt x="123" y="481"/>
                  </a:lnTo>
                  <a:lnTo>
                    <a:pt x="125" y="478"/>
                  </a:lnTo>
                  <a:lnTo>
                    <a:pt x="127" y="476"/>
                  </a:lnTo>
                  <a:lnTo>
                    <a:pt x="130" y="474"/>
                  </a:lnTo>
                  <a:lnTo>
                    <a:pt x="130" y="471"/>
                  </a:lnTo>
                  <a:lnTo>
                    <a:pt x="132" y="469"/>
                  </a:lnTo>
                  <a:lnTo>
                    <a:pt x="139" y="464"/>
                  </a:lnTo>
                  <a:lnTo>
                    <a:pt x="144" y="462"/>
                  </a:lnTo>
                  <a:lnTo>
                    <a:pt x="151" y="459"/>
                  </a:lnTo>
                  <a:lnTo>
                    <a:pt x="158" y="462"/>
                  </a:lnTo>
                  <a:lnTo>
                    <a:pt x="160" y="462"/>
                  </a:lnTo>
                  <a:lnTo>
                    <a:pt x="160" y="464"/>
                  </a:lnTo>
                  <a:lnTo>
                    <a:pt x="163" y="464"/>
                  </a:lnTo>
                  <a:lnTo>
                    <a:pt x="165" y="466"/>
                  </a:lnTo>
                  <a:lnTo>
                    <a:pt x="170" y="469"/>
                  </a:lnTo>
                  <a:lnTo>
                    <a:pt x="172" y="474"/>
                  </a:lnTo>
                  <a:lnTo>
                    <a:pt x="177" y="476"/>
                  </a:lnTo>
                  <a:lnTo>
                    <a:pt x="182" y="481"/>
                  </a:lnTo>
                  <a:lnTo>
                    <a:pt x="184" y="485"/>
                  </a:lnTo>
                  <a:lnTo>
                    <a:pt x="186" y="490"/>
                  </a:lnTo>
                  <a:lnTo>
                    <a:pt x="189" y="495"/>
                  </a:lnTo>
                  <a:lnTo>
                    <a:pt x="191" y="502"/>
                  </a:lnTo>
                  <a:lnTo>
                    <a:pt x="194" y="507"/>
                  </a:lnTo>
                  <a:lnTo>
                    <a:pt x="196" y="511"/>
                  </a:lnTo>
                  <a:lnTo>
                    <a:pt x="196" y="516"/>
                  </a:lnTo>
                  <a:lnTo>
                    <a:pt x="201" y="518"/>
                  </a:lnTo>
                  <a:lnTo>
                    <a:pt x="203" y="523"/>
                  </a:lnTo>
                  <a:lnTo>
                    <a:pt x="205" y="523"/>
                  </a:lnTo>
                  <a:lnTo>
                    <a:pt x="210" y="523"/>
                  </a:lnTo>
                  <a:lnTo>
                    <a:pt x="215" y="521"/>
                  </a:lnTo>
                  <a:lnTo>
                    <a:pt x="212" y="528"/>
                  </a:lnTo>
                  <a:lnTo>
                    <a:pt x="210" y="533"/>
                  </a:lnTo>
                  <a:lnTo>
                    <a:pt x="208" y="537"/>
                  </a:lnTo>
                  <a:lnTo>
                    <a:pt x="205" y="545"/>
                  </a:lnTo>
                  <a:lnTo>
                    <a:pt x="203" y="552"/>
                  </a:lnTo>
                  <a:lnTo>
                    <a:pt x="205" y="559"/>
                  </a:lnTo>
                  <a:lnTo>
                    <a:pt x="205" y="566"/>
                  </a:lnTo>
                  <a:lnTo>
                    <a:pt x="208" y="573"/>
                  </a:lnTo>
                  <a:lnTo>
                    <a:pt x="208" y="578"/>
                  </a:lnTo>
                  <a:lnTo>
                    <a:pt x="208" y="580"/>
                  </a:lnTo>
                  <a:lnTo>
                    <a:pt x="208" y="582"/>
                  </a:lnTo>
                  <a:lnTo>
                    <a:pt x="208" y="587"/>
                  </a:lnTo>
                  <a:lnTo>
                    <a:pt x="210" y="590"/>
                  </a:lnTo>
                  <a:lnTo>
                    <a:pt x="210" y="592"/>
                  </a:lnTo>
                  <a:lnTo>
                    <a:pt x="212" y="594"/>
                  </a:lnTo>
                  <a:lnTo>
                    <a:pt x="215" y="599"/>
                  </a:lnTo>
                  <a:lnTo>
                    <a:pt x="215" y="604"/>
                  </a:lnTo>
                  <a:lnTo>
                    <a:pt x="215" y="606"/>
                  </a:lnTo>
                  <a:lnTo>
                    <a:pt x="217" y="611"/>
                  </a:lnTo>
                  <a:lnTo>
                    <a:pt x="220" y="613"/>
                  </a:lnTo>
                  <a:lnTo>
                    <a:pt x="222" y="616"/>
                  </a:lnTo>
                  <a:lnTo>
                    <a:pt x="224" y="616"/>
                  </a:lnTo>
                  <a:lnTo>
                    <a:pt x="229" y="616"/>
                  </a:lnTo>
                  <a:lnTo>
                    <a:pt x="231" y="616"/>
                  </a:lnTo>
                  <a:lnTo>
                    <a:pt x="231" y="620"/>
                  </a:lnTo>
                  <a:lnTo>
                    <a:pt x="234" y="625"/>
                  </a:lnTo>
                  <a:lnTo>
                    <a:pt x="238" y="627"/>
                  </a:lnTo>
                  <a:lnTo>
                    <a:pt x="238" y="632"/>
                  </a:lnTo>
                  <a:lnTo>
                    <a:pt x="238" y="634"/>
                  </a:lnTo>
                  <a:lnTo>
                    <a:pt x="238" y="634"/>
                  </a:lnTo>
                  <a:lnTo>
                    <a:pt x="238" y="637"/>
                  </a:lnTo>
                  <a:lnTo>
                    <a:pt x="238" y="639"/>
                  </a:lnTo>
                  <a:lnTo>
                    <a:pt x="241" y="639"/>
                  </a:lnTo>
                  <a:lnTo>
                    <a:pt x="241" y="642"/>
                  </a:lnTo>
                  <a:lnTo>
                    <a:pt x="241" y="644"/>
                  </a:lnTo>
                  <a:lnTo>
                    <a:pt x="241" y="646"/>
                  </a:lnTo>
                  <a:lnTo>
                    <a:pt x="238" y="649"/>
                  </a:lnTo>
                  <a:lnTo>
                    <a:pt x="241" y="651"/>
                  </a:lnTo>
                  <a:lnTo>
                    <a:pt x="241" y="653"/>
                  </a:lnTo>
                  <a:lnTo>
                    <a:pt x="243" y="653"/>
                  </a:lnTo>
                  <a:lnTo>
                    <a:pt x="243" y="656"/>
                  </a:lnTo>
                  <a:lnTo>
                    <a:pt x="243" y="658"/>
                  </a:lnTo>
                  <a:lnTo>
                    <a:pt x="243" y="661"/>
                  </a:lnTo>
                  <a:lnTo>
                    <a:pt x="243" y="663"/>
                  </a:lnTo>
                  <a:lnTo>
                    <a:pt x="246" y="665"/>
                  </a:lnTo>
                  <a:lnTo>
                    <a:pt x="248" y="668"/>
                  </a:lnTo>
                  <a:lnTo>
                    <a:pt x="250" y="670"/>
                  </a:lnTo>
                  <a:lnTo>
                    <a:pt x="253" y="670"/>
                  </a:lnTo>
                  <a:lnTo>
                    <a:pt x="255" y="672"/>
                  </a:lnTo>
                  <a:lnTo>
                    <a:pt x="255" y="675"/>
                  </a:lnTo>
                  <a:lnTo>
                    <a:pt x="255" y="675"/>
                  </a:lnTo>
                  <a:lnTo>
                    <a:pt x="257" y="677"/>
                  </a:lnTo>
                  <a:lnTo>
                    <a:pt x="260" y="679"/>
                  </a:lnTo>
                  <a:lnTo>
                    <a:pt x="262" y="682"/>
                  </a:lnTo>
                  <a:lnTo>
                    <a:pt x="264" y="684"/>
                  </a:lnTo>
                  <a:lnTo>
                    <a:pt x="267" y="689"/>
                  </a:lnTo>
                  <a:lnTo>
                    <a:pt x="274" y="691"/>
                  </a:lnTo>
                  <a:lnTo>
                    <a:pt x="281" y="691"/>
                  </a:lnTo>
                  <a:lnTo>
                    <a:pt x="288" y="691"/>
                  </a:lnTo>
                  <a:lnTo>
                    <a:pt x="295" y="691"/>
                  </a:lnTo>
                  <a:lnTo>
                    <a:pt x="295" y="696"/>
                  </a:lnTo>
                  <a:lnTo>
                    <a:pt x="295" y="701"/>
                  </a:lnTo>
                  <a:lnTo>
                    <a:pt x="295" y="705"/>
                  </a:lnTo>
                  <a:lnTo>
                    <a:pt x="295" y="713"/>
                  </a:lnTo>
                  <a:lnTo>
                    <a:pt x="305" y="710"/>
                  </a:lnTo>
                  <a:lnTo>
                    <a:pt x="312" y="710"/>
                  </a:lnTo>
                  <a:lnTo>
                    <a:pt x="321" y="710"/>
                  </a:lnTo>
                  <a:lnTo>
                    <a:pt x="331" y="713"/>
                  </a:lnTo>
                  <a:lnTo>
                    <a:pt x="338" y="715"/>
                  </a:lnTo>
                  <a:lnTo>
                    <a:pt x="347" y="720"/>
                  </a:lnTo>
                  <a:lnTo>
                    <a:pt x="354" y="722"/>
                  </a:lnTo>
                  <a:lnTo>
                    <a:pt x="361" y="727"/>
                  </a:lnTo>
                  <a:lnTo>
                    <a:pt x="366" y="729"/>
                  </a:lnTo>
                  <a:lnTo>
                    <a:pt x="369" y="732"/>
                  </a:lnTo>
                  <a:lnTo>
                    <a:pt x="371" y="734"/>
                  </a:lnTo>
                  <a:lnTo>
                    <a:pt x="371" y="736"/>
                  </a:lnTo>
                  <a:lnTo>
                    <a:pt x="373" y="741"/>
                  </a:lnTo>
                  <a:lnTo>
                    <a:pt x="376" y="746"/>
                  </a:lnTo>
                  <a:lnTo>
                    <a:pt x="378" y="750"/>
                  </a:lnTo>
                  <a:lnTo>
                    <a:pt x="380" y="755"/>
                  </a:lnTo>
                  <a:lnTo>
                    <a:pt x="378" y="758"/>
                  </a:lnTo>
                  <a:lnTo>
                    <a:pt x="376" y="762"/>
                  </a:lnTo>
                  <a:lnTo>
                    <a:pt x="371" y="767"/>
                  </a:lnTo>
                  <a:lnTo>
                    <a:pt x="369" y="769"/>
                  </a:lnTo>
                  <a:lnTo>
                    <a:pt x="364" y="772"/>
                  </a:lnTo>
                  <a:lnTo>
                    <a:pt x="364" y="774"/>
                  </a:lnTo>
                  <a:lnTo>
                    <a:pt x="361" y="776"/>
                  </a:lnTo>
                  <a:lnTo>
                    <a:pt x="361" y="781"/>
                  </a:lnTo>
                  <a:lnTo>
                    <a:pt x="361" y="786"/>
                  </a:lnTo>
                  <a:lnTo>
                    <a:pt x="361" y="793"/>
                  </a:lnTo>
                  <a:lnTo>
                    <a:pt x="361" y="798"/>
                  </a:lnTo>
                  <a:lnTo>
                    <a:pt x="361" y="803"/>
                  </a:lnTo>
                  <a:lnTo>
                    <a:pt x="366" y="803"/>
                  </a:lnTo>
                  <a:lnTo>
                    <a:pt x="371" y="800"/>
                  </a:lnTo>
                  <a:lnTo>
                    <a:pt x="376" y="795"/>
                  </a:lnTo>
                  <a:lnTo>
                    <a:pt x="378" y="793"/>
                  </a:lnTo>
                  <a:lnTo>
                    <a:pt x="385" y="788"/>
                  </a:lnTo>
                  <a:lnTo>
                    <a:pt x="390" y="784"/>
                  </a:lnTo>
                  <a:lnTo>
                    <a:pt x="395" y="781"/>
                  </a:lnTo>
                  <a:lnTo>
                    <a:pt x="399" y="776"/>
                  </a:lnTo>
                  <a:lnTo>
                    <a:pt x="402" y="776"/>
                  </a:lnTo>
                  <a:lnTo>
                    <a:pt x="409" y="781"/>
                  </a:lnTo>
                  <a:lnTo>
                    <a:pt x="413" y="784"/>
                  </a:lnTo>
                  <a:lnTo>
                    <a:pt x="418" y="786"/>
                  </a:lnTo>
                  <a:lnTo>
                    <a:pt x="418" y="788"/>
                  </a:lnTo>
                  <a:lnTo>
                    <a:pt x="421" y="791"/>
                  </a:lnTo>
                  <a:lnTo>
                    <a:pt x="421" y="793"/>
                  </a:lnTo>
                  <a:lnTo>
                    <a:pt x="421" y="795"/>
                  </a:lnTo>
                  <a:lnTo>
                    <a:pt x="423" y="803"/>
                  </a:lnTo>
                  <a:lnTo>
                    <a:pt x="423" y="807"/>
                  </a:lnTo>
                  <a:lnTo>
                    <a:pt x="428" y="812"/>
                  </a:lnTo>
                  <a:lnTo>
                    <a:pt x="430" y="817"/>
                  </a:lnTo>
                  <a:lnTo>
                    <a:pt x="435" y="819"/>
                  </a:lnTo>
                  <a:lnTo>
                    <a:pt x="439" y="824"/>
                  </a:lnTo>
                  <a:lnTo>
                    <a:pt x="444" y="824"/>
                  </a:lnTo>
                  <a:lnTo>
                    <a:pt x="449" y="824"/>
                  </a:lnTo>
                  <a:lnTo>
                    <a:pt x="456" y="821"/>
                  </a:lnTo>
                  <a:lnTo>
                    <a:pt x="461" y="819"/>
                  </a:lnTo>
                  <a:lnTo>
                    <a:pt x="468" y="817"/>
                  </a:lnTo>
                  <a:lnTo>
                    <a:pt x="475" y="814"/>
                  </a:lnTo>
                  <a:lnTo>
                    <a:pt x="475" y="821"/>
                  </a:lnTo>
                  <a:lnTo>
                    <a:pt x="475" y="829"/>
                  </a:lnTo>
                  <a:lnTo>
                    <a:pt x="477" y="836"/>
                  </a:lnTo>
                  <a:lnTo>
                    <a:pt x="477" y="843"/>
                  </a:lnTo>
                  <a:lnTo>
                    <a:pt x="480" y="833"/>
                  </a:lnTo>
                  <a:lnTo>
                    <a:pt x="484" y="824"/>
                  </a:lnTo>
                  <a:lnTo>
                    <a:pt x="487" y="814"/>
                  </a:lnTo>
                  <a:lnTo>
                    <a:pt x="489" y="805"/>
                  </a:lnTo>
                  <a:lnTo>
                    <a:pt x="491" y="798"/>
                  </a:lnTo>
                  <a:lnTo>
                    <a:pt x="494" y="791"/>
                  </a:lnTo>
                  <a:lnTo>
                    <a:pt x="496" y="784"/>
                  </a:lnTo>
                  <a:lnTo>
                    <a:pt x="496" y="776"/>
                  </a:lnTo>
                  <a:lnTo>
                    <a:pt x="496" y="755"/>
                  </a:lnTo>
                  <a:lnTo>
                    <a:pt x="496" y="736"/>
                  </a:lnTo>
                  <a:lnTo>
                    <a:pt x="499" y="715"/>
                  </a:lnTo>
                  <a:lnTo>
                    <a:pt x="499" y="696"/>
                  </a:lnTo>
                  <a:lnTo>
                    <a:pt x="499" y="691"/>
                  </a:lnTo>
                  <a:lnTo>
                    <a:pt x="501" y="689"/>
                  </a:lnTo>
                  <a:lnTo>
                    <a:pt x="503" y="687"/>
                  </a:lnTo>
                  <a:lnTo>
                    <a:pt x="506" y="687"/>
                  </a:lnTo>
                  <a:lnTo>
                    <a:pt x="508" y="684"/>
                  </a:lnTo>
                  <a:lnTo>
                    <a:pt x="508" y="679"/>
                  </a:lnTo>
                  <a:lnTo>
                    <a:pt x="508" y="675"/>
                  </a:lnTo>
                  <a:lnTo>
                    <a:pt x="510" y="670"/>
                  </a:lnTo>
                  <a:lnTo>
                    <a:pt x="510" y="663"/>
                  </a:lnTo>
                  <a:lnTo>
                    <a:pt x="510" y="656"/>
                  </a:lnTo>
                  <a:lnTo>
                    <a:pt x="510" y="649"/>
                  </a:lnTo>
                  <a:lnTo>
                    <a:pt x="513" y="642"/>
                  </a:lnTo>
                  <a:lnTo>
                    <a:pt x="513" y="637"/>
                  </a:lnTo>
                  <a:lnTo>
                    <a:pt x="513" y="634"/>
                  </a:lnTo>
                  <a:lnTo>
                    <a:pt x="515" y="632"/>
                  </a:lnTo>
                  <a:lnTo>
                    <a:pt x="520" y="630"/>
                  </a:lnTo>
                  <a:lnTo>
                    <a:pt x="525" y="627"/>
                  </a:lnTo>
                  <a:lnTo>
                    <a:pt x="529" y="623"/>
                  </a:lnTo>
                  <a:lnTo>
                    <a:pt x="534" y="620"/>
                  </a:lnTo>
                  <a:lnTo>
                    <a:pt x="539" y="616"/>
                  </a:lnTo>
                  <a:lnTo>
                    <a:pt x="541" y="613"/>
                  </a:lnTo>
                  <a:lnTo>
                    <a:pt x="541" y="611"/>
                  </a:lnTo>
                  <a:lnTo>
                    <a:pt x="541" y="606"/>
                  </a:lnTo>
                  <a:lnTo>
                    <a:pt x="544" y="604"/>
                  </a:lnTo>
                  <a:lnTo>
                    <a:pt x="546" y="597"/>
                  </a:lnTo>
                  <a:lnTo>
                    <a:pt x="548" y="594"/>
                  </a:lnTo>
                  <a:lnTo>
                    <a:pt x="553" y="597"/>
                  </a:lnTo>
                  <a:lnTo>
                    <a:pt x="555" y="601"/>
                  </a:lnTo>
                  <a:lnTo>
                    <a:pt x="560" y="601"/>
                  </a:lnTo>
                  <a:lnTo>
                    <a:pt x="562" y="599"/>
                  </a:lnTo>
                  <a:lnTo>
                    <a:pt x="562" y="594"/>
                  </a:lnTo>
                  <a:lnTo>
                    <a:pt x="565" y="590"/>
                  </a:lnTo>
                  <a:lnTo>
                    <a:pt x="562" y="585"/>
                  </a:lnTo>
                  <a:lnTo>
                    <a:pt x="558" y="582"/>
                  </a:lnTo>
                  <a:lnTo>
                    <a:pt x="553" y="580"/>
                  </a:lnTo>
                  <a:lnTo>
                    <a:pt x="551" y="575"/>
                  </a:lnTo>
                  <a:lnTo>
                    <a:pt x="553" y="573"/>
                  </a:lnTo>
                  <a:lnTo>
                    <a:pt x="555" y="571"/>
                  </a:lnTo>
                  <a:lnTo>
                    <a:pt x="555" y="568"/>
                  </a:lnTo>
                  <a:lnTo>
                    <a:pt x="558" y="566"/>
                  </a:lnTo>
                  <a:lnTo>
                    <a:pt x="555" y="561"/>
                  </a:lnTo>
                  <a:lnTo>
                    <a:pt x="555" y="556"/>
                  </a:lnTo>
                  <a:lnTo>
                    <a:pt x="551" y="554"/>
                  </a:lnTo>
                  <a:lnTo>
                    <a:pt x="548" y="552"/>
                  </a:lnTo>
                  <a:lnTo>
                    <a:pt x="548" y="547"/>
                  </a:lnTo>
                  <a:lnTo>
                    <a:pt x="553" y="545"/>
                  </a:lnTo>
                  <a:lnTo>
                    <a:pt x="558" y="545"/>
                  </a:lnTo>
                  <a:lnTo>
                    <a:pt x="558" y="537"/>
                  </a:lnTo>
                  <a:lnTo>
                    <a:pt x="558" y="533"/>
                  </a:lnTo>
                  <a:lnTo>
                    <a:pt x="558" y="528"/>
                  </a:lnTo>
                  <a:lnTo>
                    <a:pt x="558" y="523"/>
                  </a:lnTo>
                  <a:lnTo>
                    <a:pt x="558" y="521"/>
                  </a:lnTo>
                  <a:lnTo>
                    <a:pt x="558" y="518"/>
                  </a:lnTo>
                  <a:lnTo>
                    <a:pt x="565" y="514"/>
                  </a:lnTo>
                  <a:lnTo>
                    <a:pt x="572" y="511"/>
                  </a:lnTo>
                  <a:lnTo>
                    <a:pt x="577" y="509"/>
                  </a:lnTo>
                  <a:lnTo>
                    <a:pt x="577" y="509"/>
                  </a:lnTo>
                  <a:lnTo>
                    <a:pt x="579" y="507"/>
                  </a:lnTo>
                  <a:lnTo>
                    <a:pt x="579" y="507"/>
                  </a:lnTo>
                  <a:lnTo>
                    <a:pt x="581" y="507"/>
                  </a:lnTo>
                  <a:lnTo>
                    <a:pt x="586" y="504"/>
                  </a:lnTo>
                  <a:lnTo>
                    <a:pt x="591" y="500"/>
                  </a:lnTo>
                  <a:lnTo>
                    <a:pt x="593" y="495"/>
                  </a:lnTo>
                  <a:lnTo>
                    <a:pt x="598" y="488"/>
                  </a:lnTo>
                  <a:lnTo>
                    <a:pt x="598" y="485"/>
                  </a:lnTo>
                  <a:lnTo>
                    <a:pt x="600" y="483"/>
                  </a:lnTo>
                  <a:lnTo>
                    <a:pt x="600" y="481"/>
                  </a:lnTo>
                  <a:lnTo>
                    <a:pt x="603" y="481"/>
                  </a:lnTo>
                  <a:lnTo>
                    <a:pt x="605" y="478"/>
                  </a:lnTo>
                  <a:lnTo>
                    <a:pt x="610" y="478"/>
                  </a:lnTo>
                  <a:lnTo>
                    <a:pt x="612" y="478"/>
                  </a:lnTo>
                  <a:lnTo>
                    <a:pt x="612" y="476"/>
                  </a:lnTo>
                  <a:lnTo>
                    <a:pt x="612" y="474"/>
                  </a:lnTo>
                  <a:lnTo>
                    <a:pt x="612" y="471"/>
                  </a:lnTo>
                  <a:lnTo>
                    <a:pt x="614" y="469"/>
                  </a:lnTo>
                  <a:lnTo>
                    <a:pt x="617" y="469"/>
                  </a:lnTo>
                  <a:lnTo>
                    <a:pt x="622" y="469"/>
                  </a:lnTo>
                  <a:lnTo>
                    <a:pt x="624" y="469"/>
                  </a:lnTo>
                  <a:lnTo>
                    <a:pt x="629" y="469"/>
                  </a:lnTo>
                  <a:lnTo>
                    <a:pt x="631" y="466"/>
                  </a:lnTo>
                  <a:lnTo>
                    <a:pt x="631" y="464"/>
                  </a:lnTo>
                  <a:lnTo>
                    <a:pt x="633" y="462"/>
                  </a:lnTo>
                  <a:lnTo>
                    <a:pt x="633" y="457"/>
                  </a:lnTo>
                  <a:lnTo>
                    <a:pt x="633" y="455"/>
                  </a:lnTo>
                  <a:lnTo>
                    <a:pt x="638" y="450"/>
                  </a:lnTo>
                  <a:lnTo>
                    <a:pt x="645" y="445"/>
                  </a:lnTo>
                  <a:lnTo>
                    <a:pt x="652" y="443"/>
                  </a:lnTo>
                  <a:lnTo>
                    <a:pt x="659" y="443"/>
                  </a:lnTo>
                  <a:lnTo>
                    <a:pt x="674" y="445"/>
                  </a:lnTo>
                  <a:lnTo>
                    <a:pt x="690" y="447"/>
                  </a:lnTo>
                  <a:lnTo>
                    <a:pt x="704" y="452"/>
                  </a:lnTo>
                  <a:lnTo>
                    <a:pt x="719" y="455"/>
                  </a:lnTo>
                  <a:lnTo>
                    <a:pt x="728" y="457"/>
                  </a:lnTo>
                  <a:lnTo>
                    <a:pt x="735" y="457"/>
                  </a:lnTo>
                  <a:lnTo>
                    <a:pt x="742" y="457"/>
                  </a:lnTo>
                  <a:lnTo>
                    <a:pt x="749" y="457"/>
                  </a:lnTo>
                  <a:lnTo>
                    <a:pt x="759" y="455"/>
                  </a:lnTo>
                  <a:lnTo>
                    <a:pt x="766" y="452"/>
                  </a:lnTo>
                  <a:lnTo>
                    <a:pt x="773" y="450"/>
                  </a:lnTo>
                  <a:lnTo>
                    <a:pt x="780" y="450"/>
                  </a:lnTo>
                  <a:lnTo>
                    <a:pt x="785" y="450"/>
                  </a:lnTo>
                  <a:lnTo>
                    <a:pt x="787" y="447"/>
                  </a:lnTo>
                  <a:lnTo>
                    <a:pt x="787" y="445"/>
                  </a:lnTo>
                  <a:lnTo>
                    <a:pt x="787" y="440"/>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6" name="Freeform 30"/>
            <p:cNvSpPr>
              <a:spLocks/>
            </p:cNvSpPr>
            <p:nvPr/>
          </p:nvSpPr>
          <p:spPr bwMode="auto">
            <a:xfrm>
              <a:off x="5708651" y="1636713"/>
              <a:ext cx="1123950" cy="1612900"/>
            </a:xfrm>
            <a:custGeom>
              <a:avLst/>
              <a:gdLst>
                <a:gd name="T0" fmla="*/ 693 w 708"/>
                <a:gd name="T1" fmla="*/ 391 h 1016"/>
                <a:gd name="T2" fmla="*/ 674 w 708"/>
                <a:gd name="T3" fmla="*/ 362 h 1016"/>
                <a:gd name="T4" fmla="*/ 646 w 708"/>
                <a:gd name="T5" fmla="*/ 329 h 1016"/>
                <a:gd name="T6" fmla="*/ 625 w 708"/>
                <a:gd name="T7" fmla="*/ 298 h 1016"/>
                <a:gd name="T8" fmla="*/ 608 w 708"/>
                <a:gd name="T9" fmla="*/ 258 h 1016"/>
                <a:gd name="T10" fmla="*/ 582 w 708"/>
                <a:gd name="T11" fmla="*/ 206 h 1016"/>
                <a:gd name="T12" fmla="*/ 568 w 708"/>
                <a:gd name="T13" fmla="*/ 189 h 1016"/>
                <a:gd name="T14" fmla="*/ 554 w 708"/>
                <a:gd name="T15" fmla="*/ 149 h 1016"/>
                <a:gd name="T16" fmla="*/ 504 w 708"/>
                <a:gd name="T17" fmla="*/ 102 h 1016"/>
                <a:gd name="T18" fmla="*/ 469 w 708"/>
                <a:gd name="T19" fmla="*/ 71 h 1016"/>
                <a:gd name="T20" fmla="*/ 452 w 708"/>
                <a:gd name="T21" fmla="*/ 47 h 1016"/>
                <a:gd name="T22" fmla="*/ 431 w 708"/>
                <a:gd name="T23" fmla="*/ 24 h 1016"/>
                <a:gd name="T24" fmla="*/ 414 w 708"/>
                <a:gd name="T25" fmla="*/ 14 h 1016"/>
                <a:gd name="T26" fmla="*/ 355 w 708"/>
                <a:gd name="T27" fmla="*/ 17 h 1016"/>
                <a:gd name="T28" fmla="*/ 310 w 708"/>
                <a:gd name="T29" fmla="*/ 17 h 1016"/>
                <a:gd name="T30" fmla="*/ 272 w 708"/>
                <a:gd name="T31" fmla="*/ 7 h 1016"/>
                <a:gd name="T32" fmla="*/ 242 w 708"/>
                <a:gd name="T33" fmla="*/ 26 h 1016"/>
                <a:gd name="T34" fmla="*/ 211 w 708"/>
                <a:gd name="T35" fmla="*/ 45 h 1016"/>
                <a:gd name="T36" fmla="*/ 199 w 708"/>
                <a:gd name="T37" fmla="*/ 69 h 1016"/>
                <a:gd name="T38" fmla="*/ 190 w 708"/>
                <a:gd name="T39" fmla="*/ 104 h 1016"/>
                <a:gd name="T40" fmla="*/ 183 w 708"/>
                <a:gd name="T41" fmla="*/ 133 h 1016"/>
                <a:gd name="T42" fmla="*/ 147 w 708"/>
                <a:gd name="T43" fmla="*/ 163 h 1016"/>
                <a:gd name="T44" fmla="*/ 69 w 708"/>
                <a:gd name="T45" fmla="*/ 251 h 1016"/>
                <a:gd name="T46" fmla="*/ 5 w 708"/>
                <a:gd name="T47" fmla="*/ 398 h 1016"/>
                <a:gd name="T48" fmla="*/ 57 w 708"/>
                <a:gd name="T49" fmla="*/ 625 h 1016"/>
                <a:gd name="T50" fmla="*/ 116 w 708"/>
                <a:gd name="T51" fmla="*/ 698 h 1016"/>
                <a:gd name="T52" fmla="*/ 109 w 708"/>
                <a:gd name="T53" fmla="*/ 786 h 1016"/>
                <a:gd name="T54" fmla="*/ 97 w 708"/>
                <a:gd name="T55" fmla="*/ 821 h 1016"/>
                <a:gd name="T56" fmla="*/ 88 w 708"/>
                <a:gd name="T57" fmla="*/ 850 h 1016"/>
                <a:gd name="T58" fmla="*/ 78 w 708"/>
                <a:gd name="T59" fmla="*/ 883 h 1016"/>
                <a:gd name="T60" fmla="*/ 121 w 708"/>
                <a:gd name="T61" fmla="*/ 933 h 1016"/>
                <a:gd name="T62" fmla="*/ 187 w 708"/>
                <a:gd name="T63" fmla="*/ 982 h 1016"/>
                <a:gd name="T64" fmla="*/ 220 w 708"/>
                <a:gd name="T65" fmla="*/ 919 h 1016"/>
                <a:gd name="T66" fmla="*/ 313 w 708"/>
                <a:gd name="T67" fmla="*/ 907 h 1016"/>
                <a:gd name="T68" fmla="*/ 388 w 708"/>
                <a:gd name="T69" fmla="*/ 952 h 1016"/>
                <a:gd name="T70" fmla="*/ 393 w 708"/>
                <a:gd name="T71" fmla="*/ 966 h 1016"/>
                <a:gd name="T72" fmla="*/ 436 w 708"/>
                <a:gd name="T73" fmla="*/ 975 h 1016"/>
                <a:gd name="T74" fmla="*/ 476 w 708"/>
                <a:gd name="T75" fmla="*/ 978 h 1016"/>
                <a:gd name="T76" fmla="*/ 518 w 708"/>
                <a:gd name="T77" fmla="*/ 1006 h 1016"/>
                <a:gd name="T78" fmla="*/ 542 w 708"/>
                <a:gd name="T79" fmla="*/ 963 h 1016"/>
                <a:gd name="T80" fmla="*/ 533 w 708"/>
                <a:gd name="T81" fmla="*/ 926 h 1016"/>
                <a:gd name="T82" fmla="*/ 611 w 708"/>
                <a:gd name="T83" fmla="*/ 897 h 1016"/>
                <a:gd name="T84" fmla="*/ 634 w 708"/>
                <a:gd name="T85" fmla="*/ 885 h 1016"/>
                <a:gd name="T86" fmla="*/ 608 w 708"/>
                <a:gd name="T87" fmla="*/ 869 h 1016"/>
                <a:gd name="T88" fmla="*/ 573 w 708"/>
                <a:gd name="T89" fmla="*/ 852 h 1016"/>
                <a:gd name="T90" fmla="*/ 577 w 708"/>
                <a:gd name="T91" fmla="*/ 836 h 1016"/>
                <a:gd name="T92" fmla="*/ 561 w 708"/>
                <a:gd name="T93" fmla="*/ 819 h 1016"/>
                <a:gd name="T94" fmla="*/ 533 w 708"/>
                <a:gd name="T95" fmla="*/ 760 h 1016"/>
                <a:gd name="T96" fmla="*/ 499 w 708"/>
                <a:gd name="T97" fmla="*/ 717 h 1016"/>
                <a:gd name="T98" fmla="*/ 480 w 708"/>
                <a:gd name="T99" fmla="*/ 665 h 1016"/>
                <a:gd name="T100" fmla="*/ 554 w 708"/>
                <a:gd name="T101" fmla="*/ 630 h 1016"/>
                <a:gd name="T102" fmla="*/ 580 w 708"/>
                <a:gd name="T103" fmla="*/ 563 h 1016"/>
                <a:gd name="T104" fmla="*/ 556 w 708"/>
                <a:gd name="T105" fmla="*/ 545 h 1016"/>
                <a:gd name="T106" fmla="*/ 542 w 708"/>
                <a:gd name="T107" fmla="*/ 547 h 1016"/>
                <a:gd name="T108" fmla="*/ 559 w 708"/>
                <a:gd name="T109" fmla="*/ 504 h 1016"/>
                <a:gd name="T110" fmla="*/ 592 w 708"/>
                <a:gd name="T111" fmla="*/ 492 h 1016"/>
                <a:gd name="T112" fmla="*/ 625 w 708"/>
                <a:gd name="T113" fmla="*/ 419 h 1016"/>
                <a:gd name="T114" fmla="*/ 670 w 708"/>
                <a:gd name="T115" fmla="*/ 429 h 1016"/>
                <a:gd name="T116" fmla="*/ 708 w 708"/>
                <a:gd name="T117"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8" h="1016">
                  <a:moveTo>
                    <a:pt x="708" y="410"/>
                  </a:moveTo>
                  <a:lnTo>
                    <a:pt x="703" y="410"/>
                  </a:lnTo>
                  <a:lnTo>
                    <a:pt x="703" y="410"/>
                  </a:lnTo>
                  <a:lnTo>
                    <a:pt x="700" y="407"/>
                  </a:lnTo>
                  <a:lnTo>
                    <a:pt x="698" y="405"/>
                  </a:lnTo>
                  <a:lnTo>
                    <a:pt x="698" y="405"/>
                  </a:lnTo>
                  <a:lnTo>
                    <a:pt x="698" y="403"/>
                  </a:lnTo>
                  <a:lnTo>
                    <a:pt x="698" y="398"/>
                  </a:lnTo>
                  <a:lnTo>
                    <a:pt x="698" y="395"/>
                  </a:lnTo>
                  <a:lnTo>
                    <a:pt x="698" y="395"/>
                  </a:lnTo>
                  <a:lnTo>
                    <a:pt x="696" y="393"/>
                  </a:lnTo>
                  <a:lnTo>
                    <a:pt x="693" y="393"/>
                  </a:lnTo>
                  <a:lnTo>
                    <a:pt x="693" y="391"/>
                  </a:lnTo>
                  <a:lnTo>
                    <a:pt x="696" y="388"/>
                  </a:lnTo>
                  <a:lnTo>
                    <a:pt x="696" y="386"/>
                  </a:lnTo>
                  <a:lnTo>
                    <a:pt x="696" y="384"/>
                  </a:lnTo>
                  <a:lnTo>
                    <a:pt x="693" y="384"/>
                  </a:lnTo>
                  <a:lnTo>
                    <a:pt x="689" y="381"/>
                  </a:lnTo>
                  <a:lnTo>
                    <a:pt x="686" y="376"/>
                  </a:lnTo>
                  <a:lnTo>
                    <a:pt x="686" y="374"/>
                  </a:lnTo>
                  <a:lnTo>
                    <a:pt x="686" y="372"/>
                  </a:lnTo>
                  <a:lnTo>
                    <a:pt x="684" y="369"/>
                  </a:lnTo>
                  <a:lnTo>
                    <a:pt x="682" y="369"/>
                  </a:lnTo>
                  <a:lnTo>
                    <a:pt x="679" y="369"/>
                  </a:lnTo>
                  <a:lnTo>
                    <a:pt x="677" y="365"/>
                  </a:lnTo>
                  <a:lnTo>
                    <a:pt x="674" y="362"/>
                  </a:lnTo>
                  <a:lnTo>
                    <a:pt x="674" y="360"/>
                  </a:lnTo>
                  <a:lnTo>
                    <a:pt x="672" y="358"/>
                  </a:lnTo>
                  <a:lnTo>
                    <a:pt x="672" y="355"/>
                  </a:lnTo>
                  <a:lnTo>
                    <a:pt x="672" y="355"/>
                  </a:lnTo>
                  <a:lnTo>
                    <a:pt x="672" y="353"/>
                  </a:lnTo>
                  <a:lnTo>
                    <a:pt x="672" y="353"/>
                  </a:lnTo>
                  <a:lnTo>
                    <a:pt x="670" y="350"/>
                  </a:lnTo>
                  <a:lnTo>
                    <a:pt x="667" y="348"/>
                  </a:lnTo>
                  <a:lnTo>
                    <a:pt x="667" y="348"/>
                  </a:lnTo>
                  <a:lnTo>
                    <a:pt x="667" y="346"/>
                  </a:lnTo>
                  <a:lnTo>
                    <a:pt x="665" y="341"/>
                  </a:lnTo>
                  <a:lnTo>
                    <a:pt x="663" y="336"/>
                  </a:lnTo>
                  <a:lnTo>
                    <a:pt x="646" y="329"/>
                  </a:lnTo>
                  <a:lnTo>
                    <a:pt x="644" y="329"/>
                  </a:lnTo>
                  <a:lnTo>
                    <a:pt x="641" y="327"/>
                  </a:lnTo>
                  <a:lnTo>
                    <a:pt x="641" y="324"/>
                  </a:lnTo>
                  <a:lnTo>
                    <a:pt x="641" y="322"/>
                  </a:lnTo>
                  <a:lnTo>
                    <a:pt x="639" y="320"/>
                  </a:lnTo>
                  <a:lnTo>
                    <a:pt x="639" y="320"/>
                  </a:lnTo>
                  <a:lnTo>
                    <a:pt x="634" y="320"/>
                  </a:lnTo>
                  <a:lnTo>
                    <a:pt x="632" y="317"/>
                  </a:lnTo>
                  <a:lnTo>
                    <a:pt x="627" y="313"/>
                  </a:lnTo>
                  <a:lnTo>
                    <a:pt x="627" y="310"/>
                  </a:lnTo>
                  <a:lnTo>
                    <a:pt x="627" y="305"/>
                  </a:lnTo>
                  <a:lnTo>
                    <a:pt x="627" y="303"/>
                  </a:lnTo>
                  <a:lnTo>
                    <a:pt x="625" y="298"/>
                  </a:lnTo>
                  <a:lnTo>
                    <a:pt x="620" y="294"/>
                  </a:lnTo>
                  <a:lnTo>
                    <a:pt x="618" y="287"/>
                  </a:lnTo>
                  <a:lnTo>
                    <a:pt x="618" y="279"/>
                  </a:lnTo>
                  <a:lnTo>
                    <a:pt x="618" y="277"/>
                  </a:lnTo>
                  <a:lnTo>
                    <a:pt x="615" y="277"/>
                  </a:lnTo>
                  <a:lnTo>
                    <a:pt x="615" y="275"/>
                  </a:lnTo>
                  <a:lnTo>
                    <a:pt x="615" y="272"/>
                  </a:lnTo>
                  <a:lnTo>
                    <a:pt x="615" y="272"/>
                  </a:lnTo>
                  <a:lnTo>
                    <a:pt x="620" y="268"/>
                  </a:lnTo>
                  <a:lnTo>
                    <a:pt x="613" y="265"/>
                  </a:lnTo>
                  <a:lnTo>
                    <a:pt x="611" y="263"/>
                  </a:lnTo>
                  <a:lnTo>
                    <a:pt x="608" y="260"/>
                  </a:lnTo>
                  <a:lnTo>
                    <a:pt x="608" y="258"/>
                  </a:lnTo>
                  <a:lnTo>
                    <a:pt x="608" y="253"/>
                  </a:lnTo>
                  <a:lnTo>
                    <a:pt x="606" y="251"/>
                  </a:lnTo>
                  <a:lnTo>
                    <a:pt x="606" y="249"/>
                  </a:lnTo>
                  <a:lnTo>
                    <a:pt x="601" y="249"/>
                  </a:lnTo>
                  <a:lnTo>
                    <a:pt x="599" y="246"/>
                  </a:lnTo>
                  <a:lnTo>
                    <a:pt x="599" y="244"/>
                  </a:lnTo>
                  <a:lnTo>
                    <a:pt x="594" y="234"/>
                  </a:lnTo>
                  <a:lnTo>
                    <a:pt x="592" y="230"/>
                  </a:lnTo>
                  <a:lnTo>
                    <a:pt x="587" y="211"/>
                  </a:lnTo>
                  <a:lnTo>
                    <a:pt x="585" y="211"/>
                  </a:lnTo>
                  <a:lnTo>
                    <a:pt x="585" y="208"/>
                  </a:lnTo>
                  <a:lnTo>
                    <a:pt x="585" y="206"/>
                  </a:lnTo>
                  <a:lnTo>
                    <a:pt x="582" y="206"/>
                  </a:lnTo>
                  <a:lnTo>
                    <a:pt x="582" y="206"/>
                  </a:lnTo>
                  <a:lnTo>
                    <a:pt x="580" y="206"/>
                  </a:lnTo>
                  <a:lnTo>
                    <a:pt x="580" y="204"/>
                  </a:lnTo>
                  <a:lnTo>
                    <a:pt x="577" y="204"/>
                  </a:lnTo>
                  <a:lnTo>
                    <a:pt x="580" y="201"/>
                  </a:lnTo>
                  <a:lnTo>
                    <a:pt x="580" y="199"/>
                  </a:lnTo>
                  <a:lnTo>
                    <a:pt x="577" y="199"/>
                  </a:lnTo>
                  <a:lnTo>
                    <a:pt x="575" y="197"/>
                  </a:lnTo>
                  <a:lnTo>
                    <a:pt x="575" y="197"/>
                  </a:lnTo>
                  <a:lnTo>
                    <a:pt x="573" y="194"/>
                  </a:lnTo>
                  <a:lnTo>
                    <a:pt x="573" y="192"/>
                  </a:lnTo>
                  <a:lnTo>
                    <a:pt x="570" y="189"/>
                  </a:lnTo>
                  <a:lnTo>
                    <a:pt x="568" y="189"/>
                  </a:lnTo>
                  <a:lnTo>
                    <a:pt x="568" y="187"/>
                  </a:lnTo>
                  <a:lnTo>
                    <a:pt x="568" y="185"/>
                  </a:lnTo>
                  <a:lnTo>
                    <a:pt x="568" y="182"/>
                  </a:lnTo>
                  <a:lnTo>
                    <a:pt x="566" y="182"/>
                  </a:lnTo>
                  <a:lnTo>
                    <a:pt x="568" y="178"/>
                  </a:lnTo>
                  <a:lnTo>
                    <a:pt x="568" y="173"/>
                  </a:lnTo>
                  <a:lnTo>
                    <a:pt x="563" y="166"/>
                  </a:lnTo>
                  <a:lnTo>
                    <a:pt x="563" y="154"/>
                  </a:lnTo>
                  <a:lnTo>
                    <a:pt x="561" y="152"/>
                  </a:lnTo>
                  <a:lnTo>
                    <a:pt x="559" y="152"/>
                  </a:lnTo>
                  <a:lnTo>
                    <a:pt x="559" y="152"/>
                  </a:lnTo>
                  <a:lnTo>
                    <a:pt x="556" y="149"/>
                  </a:lnTo>
                  <a:lnTo>
                    <a:pt x="554" y="149"/>
                  </a:lnTo>
                  <a:lnTo>
                    <a:pt x="554" y="147"/>
                  </a:lnTo>
                  <a:lnTo>
                    <a:pt x="544" y="140"/>
                  </a:lnTo>
                  <a:lnTo>
                    <a:pt x="544" y="137"/>
                  </a:lnTo>
                  <a:lnTo>
                    <a:pt x="544" y="133"/>
                  </a:lnTo>
                  <a:lnTo>
                    <a:pt x="542" y="128"/>
                  </a:lnTo>
                  <a:lnTo>
                    <a:pt x="540" y="123"/>
                  </a:lnTo>
                  <a:lnTo>
                    <a:pt x="537" y="121"/>
                  </a:lnTo>
                  <a:lnTo>
                    <a:pt x="528" y="118"/>
                  </a:lnTo>
                  <a:lnTo>
                    <a:pt x="528" y="116"/>
                  </a:lnTo>
                  <a:lnTo>
                    <a:pt x="523" y="111"/>
                  </a:lnTo>
                  <a:lnTo>
                    <a:pt x="518" y="109"/>
                  </a:lnTo>
                  <a:lnTo>
                    <a:pt x="507" y="104"/>
                  </a:lnTo>
                  <a:lnTo>
                    <a:pt x="504" y="102"/>
                  </a:lnTo>
                  <a:lnTo>
                    <a:pt x="504" y="100"/>
                  </a:lnTo>
                  <a:lnTo>
                    <a:pt x="502" y="100"/>
                  </a:lnTo>
                  <a:lnTo>
                    <a:pt x="502" y="97"/>
                  </a:lnTo>
                  <a:lnTo>
                    <a:pt x="499" y="95"/>
                  </a:lnTo>
                  <a:lnTo>
                    <a:pt x="499" y="88"/>
                  </a:lnTo>
                  <a:lnTo>
                    <a:pt x="499" y="85"/>
                  </a:lnTo>
                  <a:lnTo>
                    <a:pt x="492" y="83"/>
                  </a:lnTo>
                  <a:lnTo>
                    <a:pt x="483" y="81"/>
                  </a:lnTo>
                  <a:lnTo>
                    <a:pt x="478" y="76"/>
                  </a:lnTo>
                  <a:lnTo>
                    <a:pt x="473" y="74"/>
                  </a:lnTo>
                  <a:lnTo>
                    <a:pt x="473" y="71"/>
                  </a:lnTo>
                  <a:lnTo>
                    <a:pt x="471" y="71"/>
                  </a:lnTo>
                  <a:lnTo>
                    <a:pt x="469" y="71"/>
                  </a:lnTo>
                  <a:lnTo>
                    <a:pt x="466" y="69"/>
                  </a:lnTo>
                  <a:lnTo>
                    <a:pt x="466" y="66"/>
                  </a:lnTo>
                  <a:lnTo>
                    <a:pt x="469" y="62"/>
                  </a:lnTo>
                  <a:lnTo>
                    <a:pt x="469" y="55"/>
                  </a:lnTo>
                  <a:lnTo>
                    <a:pt x="466" y="52"/>
                  </a:lnTo>
                  <a:lnTo>
                    <a:pt x="462" y="55"/>
                  </a:lnTo>
                  <a:lnTo>
                    <a:pt x="457" y="57"/>
                  </a:lnTo>
                  <a:lnTo>
                    <a:pt x="454" y="59"/>
                  </a:lnTo>
                  <a:lnTo>
                    <a:pt x="452" y="59"/>
                  </a:lnTo>
                  <a:lnTo>
                    <a:pt x="452" y="55"/>
                  </a:lnTo>
                  <a:lnTo>
                    <a:pt x="454" y="52"/>
                  </a:lnTo>
                  <a:lnTo>
                    <a:pt x="454" y="47"/>
                  </a:lnTo>
                  <a:lnTo>
                    <a:pt x="452" y="47"/>
                  </a:lnTo>
                  <a:lnTo>
                    <a:pt x="447" y="47"/>
                  </a:lnTo>
                  <a:lnTo>
                    <a:pt x="445" y="45"/>
                  </a:lnTo>
                  <a:lnTo>
                    <a:pt x="445" y="45"/>
                  </a:lnTo>
                  <a:lnTo>
                    <a:pt x="443" y="43"/>
                  </a:lnTo>
                  <a:lnTo>
                    <a:pt x="440" y="38"/>
                  </a:lnTo>
                  <a:lnTo>
                    <a:pt x="440" y="36"/>
                  </a:lnTo>
                  <a:lnTo>
                    <a:pt x="438" y="31"/>
                  </a:lnTo>
                  <a:lnTo>
                    <a:pt x="436" y="29"/>
                  </a:lnTo>
                  <a:lnTo>
                    <a:pt x="436" y="26"/>
                  </a:lnTo>
                  <a:lnTo>
                    <a:pt x="436" y="24"/>
                  </a:lnTo>
                  <a:lnTo>
                    <a:pt x="436" y="24"/>
                  </a:lnTo>
                  <a:lnTo>
                    <a:pt x="433" y="24"/>
                  </a:lnTo>
                  <a:lnTo>
                    <a:pt x="431" y="24"/>
                  </a:lnTo>
                  <a:lnTo>
                    <a:pt x="428" y="24"/>
                  </a:lnTo>
                  <a:lnTo>
                    <a:pt x="428" y="24"/>
                  </a:lnTo>
                  <a:lnTo>
                    <a:pt x="426" y="21"/>
                  </a:lnTo>
                  <a:lnTo>
                    <a:pt x="424" y="21"/>
                  </a:lnTo>
                  <a:lnTo>
                    <a:pt x="421" y="21"/>
                  </a:lnTo>
                  <a:lnTo>
                    <a:pt x="419" y="24"/>
                  </a:lnTo>
                  <a:lnTo>
                    <a:pt x="417" y="26"/>
                  </a:lnTo>
                  <a:lnTo>
                    <a:pt x="412" y="24"/>
                  </a:lnTo>
                  <a:lnTo>
                    <a:pt x="414" y="24"/>
                  </a:lnTo>
                  <a:lnTo>
                    <a:pt x="414" y="19"/>
                  </a:lnTo>
                  <a:lnTo>
                    <a:pt x="414" y="19"/>
                  </a:lnTo>
                  <a:lnTo>
                    <a:pt x="414" y="17"/>
                  </a:lnTo>
                  <a:lnTo>
                    <a:pt x="414" y="14"/>
                  </a:lnTo>
                  <a:lnTo>
                    <a:pt x="412" y="14"/>
                  </a:lnTo>
                  <a:lnTo>
                    <a:pt x="412" y="17"/>
                  </a:lnTo>
                  <a:lnTo>
                    <a:pt x="412" y="19"/>
                  </a:lnTo>
                  <a:lnTo>
                    <a:pt x="410" y="21"/>
                  </a:lnTo>
                  <a:lnTo>
                    <a:pt x="407" y="21"/>
                  </a:lnTo>
                  <a:lnTo>
                    <a:pt x="398" y="24"/>
                  </a:lnTo>
                  <a:lnTo>
                    <a:pt x="369" y="19"/>
                  </a:lnTo>
                  <a:lnTo>
                    <a:pt x="369" y="19"/>
                  </a:lnTo>
                  <a:lnTo>
                    <a:pt x="367" y="17"/>
                  </a:lnTo>
                  <a:lnTo>
                    <a:pt x="367" y="17"/>
                  </a:lnTo>
                  <a:lnTo>
                    <a:pt x="365" y="17"/>
                  </a:lnTo>
                  <a:lnTo>
                    <a:pt x="360" y="17"/>
                  </a:lnTo>
                  <a:lnTo>
                    <a:pt x="355" y="17"/>
                  </a:lnTo>
                  <a:lnTo>
                    <a:pt x="355" y="17"/>
                  </a:lnTo>
                  <a:lnTo>
                    <a:pt x="353" y="17"/>
                  </a:lnTo>
                  <a:lnTo>
                    <a:pt x="350" y="19"/>
                  </a:lnTo>
                  <a:lnTo>
                    <a:pt x="350" y="19"/>
                  </a:lnTo>
                  <a:lnTo>
                    <a:pt x="348" y="19"/>
                  </a:lnTo>
                  <a:lnTo>
                    <a:pt x="348" y="19"/>
                  </a:lnTo>
                  <a:lnTo>
                    <a:pt x="346" y="19"/>
                  </a:lnTo>
                  <a:lnTo>
                    <a:pt x="343" y="17"/>
                  </a:lnTo>
                  <a:lnTo>
                    <a:pt x="339" y="14"/>
                  </a:lnTo>
                  <a:lnTo>
                    <a:pt x="336" y="17"/>
                  </a:lnTo>
                  <a:lnTo>
                    <a:pt x="332" y="17"/>
                  </a:lnTo>
                  <a:lnTo>
                    <a:pt x="317" y="19"/>
                  </a:lnTo>
                  <a:lnTo>
                    <a:pt x="310" y="17"/>
                  </a:lnTo>
                  <a:lnTo>
                    <a:pt x="308" y="14"/>
                  </a:lnTo>
                  <a:lnTo>
                    <a:pt x="301" y="10"/>
                  </a:lnTo>
                  <a:lnTo>
                    <a:pt x="294" y="10"/>
                  </a:lnTo>
                  <a:lnTo>
                    <a:pt x="291" y="7"/>
                  </a:lnTo>
                  <a:lnTo>
                    <a:pt x="291" y="5"/>
                  </a:lnTo>
                  <a:lnTo>
                    <a:pt x="289" y="5"/>
                  </a:lnTo>
                  <a:lnTo>
                    <a:pt x="287" y="2"/>
                  </a:lnTo>
                  <a:lnTo>
                    <a:pt x="284" y="0"/>
                  </a:lnTo>
                  <a:lnTo>
                    <a:pt x="279" y="0"/>
                  </a:lnTo>
                  <a:lnTo>
                    <a:pt x="279" y="2"/>
                  </a:lnTo>
                  <a:lnTo>
                    <a:pt x="277" y="5"/>
                  </a:lnTo>
                  <a:lnTo>
                    <a:pt x="275" y="5"/>
                  </a:lnTo>
                  <a:lnTo>
                    <a:pt x="272" y="7"/>
                  </a:lnTo>
                  <a:lnTo>
                    <a:pt x="272" y="7"/>
                  </a:lnTo>
                  <a:lnTo>
                    <a:pt x="272" y="10"/>
                  </a:lnTo>
                  <a:lnTo>
                    <a:pt x="270" y="14"/>
                  </a:lnTo>
                  <a:lnTo>
                    <a:pt x="270" y="17"/>
                  </a:lnTo>
                  <a:lnTo>
                    <a:pt x="265" y="21"/>
                  </a:lnTo>
                  <a:lnTo>
                    <a:pt x="265" y="24"/>
                  </a:lnTo>
                  <a:lnTo>
                    <a:pt x="246" y="21"/>
                  </a:lnTo>
                  <a:lnTo>
                    <a:pt x="246" y="21"/>
                  </a:lnTo>
                  <a:lnTo>
                    <a:pt x="244" y="24"/>
                  </a:lnTo>
                  <a:lnTo>
                    <a:pt x="244" y="26"/>
                  </a:lnTo>
                  <a:lnTo>
                    <a:pt x="242" y="26"/>
                  </a:lnTo>
                  <a:lnTo>
                    <a:pt x="242" y="26"/>
                  </a:lnTo>
                  <a:lnTo>
                    <a:pt x="242" y="26"/>
                  </a:lnTo>
                  <a:lnTo>
                    <a:pt x="239" y="26"/>
                  </a:lnTo>
                  <a:lnTo>
                    <a:pt x="239" y="24"/>
                  </a:lnTo>
                  <a:lnTo>
                    <a:pt x="239" y="24"/>
                  </a:lnTo>
                  <a:lnTo>
                    <a:pt x="235" y="26"/>
                  </a:lnTo>
                  <a:lnTo>
                    <a:pt x="230" y="29"/>
                  </a:lnTo>
                  <a:lnTo>
                    <a:pt x="227" y="31"/>
                  </a:lnTo>
                  <a:lnTo>
                    <a:pt x="220" y="29"/>
                  </a:lnTo>
                  <a:lnTo>
                    <a:pt x="218" y="31"/>
                  </a:lnTo>
                  <a:lnTo>
                    <a:pt x="218" y="31"/>
                  </a:lnTo>
                  <a:lnTo>
                    <a:pt x="218" y="33"/>
                  </a:lnTo>
                  <a:lnTo>
                    <a:pt x="216" y="33"/>
                  </a:lnTo>
                  <a:lnTo>
                    <a:pt x="216" y="36"/>
                  </a:lnTo>
                  <a:lnTo>
                    <a:pt x="211" y="45"/>
                  </a:lnTo>
                  <a:lnTo>
                    <a:pt x="211" y="47"/>
                  </a:lnTo>
                  <a:lnTo>
                    <a:pt x="211" y="47"/>
                  </a:lnTo>
                  <a:lnTo>
                    <a:pt x="206" y="52"/>
                  </a:lnTo>
                  <a:lnTo>
                    <a:pt x="206" y="55"/>
                  </a:lnTo>
                  <a:lnTo>
                    <a:pt x="206" y="57"/>
                  </a:lnTo>
                  <a:lnTo>
                    <a:pt x="204" y="59"/>
                  </a:lnTo>
                  <a:lnTo>
                    <a:pt x="201" y="59"/>
                  </a:lnTo>
                  <a:lnTo>
                    <a:pt x="204" y="62"/>
                  </a:lnTo>
                  <a:lnTo>
                    <a:pt x="204" y="62"/>
                  </a:lnTo>
                  <a:lnTo>
                    <a:pt x="201" y="64"/>
                  </a:lnTo>
                  <a:lnTo>
                    <a:pt x="201" y="66"/>
                  </a:lnTo>
                  <a:lnTo>
                    <a:pt x="201" y="66"/>
                  </a:lnTo>
                  <a:lnTo>
                    <a:pt x="199" y="69"/>
                  </a:lnTo>
                  <a:lnTo>
                    <a:pt x="194" y="83"/>
                  </a:lnTo>
                  <a:lnTo>
                    <a:pt x="192" y="85"/>
                  </a:lnTo>
                  <a:lnTo>
                    <a:pt x="192" y="88"/>
                  </a:lnTo>
                  <a:lnTo>
                    <a:pt x="192" y="90"/>
                  </a:lnTo>
                  <a:lnTo>
                    <a:pt x="192" y="92"/>
                  </a:lnTo>
                  <a:lnTo>
                    <a:pt x="192" y="92"/>
                  </a:lnTo>
                  <a:lnTo>
                    <a:pt x="192" y="95"/>
                  </a:lnTo>
                  <a:lnTo>
                    <a:pt x="192" y="100"/>
                  </a:lnTo>
                  <a:lnTo>
                    <a:pt x="192" y="100"/>
                  </a:lnTo>
                  <a:lnTo>
                    <a:pt x="192" y="102"/>
                  </a:lnTo>
                  <a:lnTo>
                    <a:pt x="192" y="104"/>
                  </a:lnTo>
                  <a:lnTo>
                    <a:pt x="192" y="104"/>
                  </a:lnTo>
                  <a:lnTo>
                    <a:pt x="190" y="104"/>
                  </a:lnTo>
                  <a:lnTo>
                    <a:pt x="190" y="104"/>
                  </a:lnTo>
                  <a:lnTo>
                    <a:pt x="187" y="104"/>
                  </a:lnTo>
                  <a:lnTo>
                    <a:pt x="185" y="107"/>
                  </a:lnTo>
                  <a:lnTo>
                    <a:pt x="185" y="107"/>
                  </a:lnTo>
                  <a:lnTo>
                    <a:pt x="185" y="109"/>
                  </a:lnTo>
                  <a:lnTo>
                    <a:pt x="185" y="114"/>
                  </a:lnTo>
                  <a:lnTo>
                    <a:pt x="183" y="121"/>
                  </a:lnTo>
                  <a:lnTo>
                    <a:pt x="183" y="123"/>
                  </a:lnTo>
                  <a:lnTo>
                    <a:pt x="183" y="126"/>
                  </a:lnTo>
                  <a:lnTo>
                    <a:pt x="187" y="128"/>
                  </a:lnTo>
                  <a:lnTo>
                    <a:pt x="190" y="130"/>
                  </a:lnTo>
                  <a:lnTo>
                    <a:pt x="187" y="130"/>
                  </a:lnTo>
                  <a:lnTo>
                    <a:pt x="183" y="133"/>
                  </a:lnTo>
                  <a:lnTo>
                    <a:pt x="175" y="137"/>
                  </a:lnTo>
                  <a:lnTo>
                    <a:pt x="173" y="140"/>
                  </a:lnTo>
                  <a:lnTo>
                    <a:pt x="171" y="137"/>
                  </a:lnTo>
                  <a:lnTo>
                    <a:pt x="166" y="140"/>
                  </a:lnTo>
                  <a:lnTo>
                    <a:pt x="161" y="149"/>
                  </a:lnTo>
                  <a:lnTo>
                    <a:pt x="161" y="152"/>
                  </a:lnTo>
                  <a:lnTo>
                    <a:pt x="159" y="154"/>
                  </a:lnTo>
                  <a:lnTo>
                    <a:pt x="152" y="156"/>
                  </a:lnTo>
                  <a:lnTo>
                    <a:pt x="152" y="159"/>
                  </a:lnTo>
                  <a:lnTo>
                    <a:pt x="149" y="159"/>
                  </a:lnTo>
                  <a:lnTo>
                    <a:pt x="149" y="163"/>
                  </a:lnTo>
                  <a:lnTo>
                    <a:pt x="149" y="163"/>
                  </a:lnTo>
                  <a:lnTo>
                    <a:pt x="147" y="163"/>
                  </a:lnTo>
                  <a:lnTo>
                    <a:pt x="147" y="171"/>
                  </a:lnTo>
                  <a:lnTo>
                    <a:pt x="145" y="175"/>
                  </a:lnTo>
                  <a:lnTo>
                    <a:pt x="140" y="178"/>
                  </a:lnTo>
                  <a:lnTo>
                    <a:pt x="133" y="175"/>
                  </a:lnTo>
                  <a:lnTo>
                    <a:pt x="123" y="173"/>
                  </a:lnTo>
                  <a:lnTo>
                    <a:pt x="114" y="173"/>
                  </a:lnTo>
                  <a:lnTo>
                    <a:pt x="112" y="173"/>
                  </a:lnTo>
                  <a:lnTo>
                    <a:pt x="112" y="168"/>
                  </a:lnTo>
                  <a:lnTo>
                    <a:pt x="112" y="168"/>
                  </a:lnTo>
                  <a:lnTo>
                    <a:pt x="112" y="171"/>
                  </a:lnTo>
                  <a:lnTo>
                    <a:pt x="97" y="197"/>
                  </a:lnTo>
                  <a:lnTo>
                    <a:pt x="83" y="223"/>
                  </a:lnTo>
                  <a:lnTo>
                    <a:pt x="69" y="251"/>
                  </a:lnTo>
                  <a:lnTo>
                    <a:pt x="57" y="277"/>
                  </a:lnTo>
                  <a:lnTo>
                    <a:pt x="50" y="287"/>
                  </a:lnTo>
                  <a:lnTo>
                    <a:pt x="45" y="298"/>
                  </a:lnTo>
                  <a:lnTo>
                    <a:pt x="41" y="308"/>
                  </a:lnTo>
                  <a:lnTo>
                    <a:pt x="36" y="317"/>
                  </a:lnTo>
                  <a:lnTo>
                    <a:pt x="29" y="332"/>
                  </a:lnTo>
                  <a:lnTo>
                    <a:pt x="22" y="346"/>
                  </a:lnTo>
                  <a:lnTo>
                    <a:pt x="15" y="360"/>
                  </a:lnTo>
                  <a:lnTo>
                    <a:pt x="8" y="372"/>
                  </a:lnTo>
                  <a:lnTo>
                    <a:pt x="0" y="381"/>
                  </a:lnTo>
                  <a:lnTo>
                    <a:pt x="3" y="388"/>
                  </a:lnTo>
                  <a:lnTo>
                    <a:pt x="3" y="393"/>
                  </a:lnTo>
                  <a:lnTo>
                    <a:pt x="5" y="398"/>
                  </a:lnTo>
                  <a:lnTo>
                    <a:pt x="5" y="400"/>
                  </a:lnTo>
                  <a:lnTo>
                    <a:pt x="8" y="410"/>
                  </a:lnTo>
                  <a:lnTo>
                    <a:pt x="10" y="419"/>
                  </a:lnTo>
                  <a:lnTo>
                    <a:pt x="12" y="426"/>
                  </a:lnTo>
                  <a:lnTo>
                    <a:pt x="12" y="436"/>
                  </a:lnTo>
                  <a:lnTo>
                    <a:pt x="22" y="474"/>
                  </a:lnTo>
                  <a:lnTo>
                    <a:pt x="31" y="509"/>
                  </a:lnTo>
                  <a:lnTo>
                    <a:pt x="41" y="547"/>
                  </a:lnTo>
                  <a:lnTo>
                    <a:pt x="48" y="582"/>
                  </a:lnTo>
                  <a:lnTo>
                    <a:pt x="50" y="594"/>
                  </a:lnTo>
                  <a:lnTo>
                    <a:pt x="52" y="604"/>
                  </a:lnTo>
                  <a:lnTo>
                    <a:pt x="55" y="616"/>
                  </a:lnTo>
                  <a:lnTo>
                    <a:pt x="57" y="625"/>
                  </a:lnTo>
                  <a:lnTo>
                    <a:pt x="60" y="627"/>
                  </a:lnTo>
                  <a:lnTo>
                    <a:pt x="62" y="630"/>
                  </a:lnTo>
                  <a:lnTo>
                    <a:pt x="64" y="630"/>
                  </a:lnTo>
                  <a:lnTo>
                    <a:pt x="67" y="632"/>
                  </a:lnTo>
                  <a:lnTo>
                    <a:pt x="74" y="639"/>
                  </a:lnTo>
                  <a:lnTo>
                    <a:pt x="81" y="644"/>
                  </a:lnTo>
                  <a:lnTo>
                    <a:pt x="88" y="651"/>
                  </a:lnTo>
                  <a:lnTo>
                    <a:pt x="93" y="656"/>
                  </a:lnTo>
                  <a:lnTo>
                    <a:pt x="102" y="663"/>
                  </a:lnTo>
                  <a:lnTo>
                    <a:pt x="109" y="670"/>
                  </a:lnTo>
                  <a:lnTo>
                    <a:pt x="116" y="677"/>
                  </a:lnTo>
                  <a:lnTo>
                    <a:pt x="119" y="689"/>
                  </a:lnTo>
                  <a:lnTo>
                    <a:pt x="116" y="698"/>
                  </a:lnTo>
                  <a:lnTo>
                    <a:pt x="114" y="705"/>
                  </a:lnTo>
                  <a:lnTo>
                    <a:pt x="109" y="715"/>
                  </a:lnTo>
                  <a:lnTo>
                    <a:pt x="107" y="724"/>
                  </a:lnTo>
                  <a:lnTo>
                    <a:pt x="104" y="734"/>
                  </a:lnTo>
                  <a:lnTo>
                    <a:pt x="107" y="743"/>
                  </a:lnTo>
                  <a:lnTo>
                    <a:pt x="107" y="753"/>
                  </a:lnTo>
                  <a:lnTo>
                    <a:pt x="107" y="762"/>
                  </a:lnTo>
                  <a:lnTo>
                    <a:pt x="109" y="767"/>
                  </a:lnTo>
                  <a:lnTo>
                    <a:pt x="109" y="772"/>
                  </a:lnTo>
                  <a:lnTo>
                    <a:pt x="109" y="779"/>
                  </a:lnTo>
                  <a:lnTo>
                    <a:pt x="109" y="784"/>
                  </a:lnTo>
                  <a:lnTo>
                    <a:pt x="109" y="784"/>
                  </a:lnTo>
                  <a:lnTo>
                    <a:pt x="109" y="786"/>
                  </a:lnTo>
                  <a:lnTo>
                    <a:pt x="109" y="786"/>
                  </a:lnTo>
                  <a:lnTo>
                    <a:pt x="109" y="788"/>
                  </a:lnTo>
                  <a:lnTo>
                    <a:pt x="112" y="793"/>
                  </a:lnTo>
                  <a:lnTo>
                    <a:pt x="112" y="798"/>
                  </a:lnTo>
                  <a:lnTo>
                    <a:pt x="112" y="803"/>
                  </a:lnTo>
                  <a:lnTo>
                    <a:pt x="109" y="807"/>
                  </a:lnTo>
                  <a:lnTo>
                    <a:pt x="104" y="807"/>
                  </a:lnTo>
                  <a:lnTo>
                    <a:pt x="104" y="810"/>
                  </a:lnTo>
                  <a:lnTo>
                    <a:pt x="102" y="812"/>
                  </a:lnTo>
                  <a:lnTo>
                    <a:pt x="102" y="817"/>
                  </a:lnTo>
                  <a:lnTo>
                    <a:pt x="100" y="817"/>
                  </a:lnTo>
                  <a:lnTo>
                    <a:pt x="97" y="819"/>
                  </a:lnTo>
                  <a:lnTo>
                    <a:pt x="97" y="821"/>
                  </a:lnTo>
                  <a:lnTo>
                    <a:pt x="95" y="824"/>
                  </a:lnTo>
                  <a:lnTo>
                    <a:pt x="93" y="824"/>
                  </a:lnTo>
                  <a:lnTo>
                    <a:pt x="93" y="826"/>
                  </a:lnTo>
                  <a:lnTo>
                    <a:pt x="90" y="826"/>
                  </a:lnTo>
                  <a:lnTo>
                    <a:pt x="88" y="829"/>
                  </a:lnTo>
                  <a:lnTo>
                    <a:pt x="86" y="829"/>
                  </a:lnTo>
                  <a:lnTo>
                    <a:pt x="83" y="831"/>
                  </a:lnTo>
                  <a:lnTo>
                    <a:pt x="81" y="833"/>
                  </a:lnTo>
                  <a:lnTo>
                    <a:pt x="81" y="836"/>
                  </a:lnTo>
                  <a:lnTo>
                    <a:pt x="81" y="840"/>
                  </a:lnTo>
                  <a:lnTo>
                    <a:pt x="83" y="843"/>
                  </a:lnTo>
                  <a:lnTo>
                    <a:pt x="86" y="845"/>
                  </a:lnTo>
                  <a:lnTo>
                    <a:pt x="88" y="850"/>
                  </a:lnTo>
                  <a:lnTo>
                    <a:pt x="90" y="850"/>
                  </a:lnTo>
                  <a:lnTo>
                    <a:pt x="90" y="852"/>
                  </a:lnTo>
                  <a:lnTo>
                    <a:pt x="93" y="855"/>
                  </a:lnTo>
                  <a:lnTo>
                    <a:pt x="93" y="857"/>
                  </a:lnTo>
                  <a:lnTo>
                    <a:pt x="93" y="857"/>
                  </a:lnTo>
                  <a:lnTo>
                    <a:pt x="90" y="857"/>
                  </a:lnTo>
                  <a:lnTo>
                    <a:pt x="88" y="859"/>
                  </a:lnTo>
                  <a:lnTo>
                    <a:pt x="86" y="859"/>
                  </a:lnTo>
                  <a:lnTo>
                    <a:pt x="83" y="864"/>
                  </a:lnTo>
                  <a:lnTo>
                    <a:pt x="81" y="869"/>
                  </a:lnTo>
                  <a:lnTo>
                    <a:pt x="78" y="874"/>
                  </a:lnTo>
                  <a:lnTo>
                    <a:pt x="78" y="878"/>
                  </a:lnTo>
                  <a:lnTo>
                    <a:pt x="78" y="883"/>
                  </a:lnTo>
                  <a:lnTo>
                    <a:pt x="81" y="883"/>
                  </a:lnTo>
                  <a:lnTo>
                    <a:pt x="83" y="885"/>
                  </a:lnTo>
                  <a:lnTo>
                    <a:pt x="86" y="888"/>
                  </a:lnTo>
                  <a:lnTo>
                    <a:pt x="88" y="890"/>
                  </a:lnTo>
                  <a:lnTo>
                    <a:pt x="90" y="895"/>
                  </a:lnTo>
                  <a:lnTo>
                    <a:pt x="93" y="897"/>
                  </a:lnTo>
                  <a:lnTo>
                    <a:pt x="95" y="902"/>
                  </a:lnTo>
                  <a:lnTo>
                    <a:pt x="100" y="909"/>
                  </a:lnTo>
                  <a:lnTo>
                    <a:pt x="104" y="911"/>
                  </a:lnTo>
                  <a:lnTo>
                    <a:pt x="112" y="916"/>
                  </a:lnTo>
                  <a:lnTo>
                    <a:pt x="119" y="921"/>
                  </a:lnTo>
                  <a:lnTo>
                    <a:pt x="121" y="926"/>
                  </a:lnTo>
                  <a:lnTo>
                    <a:pt x="121" y="933"/>
                  </a:lnTo>
                  <a:lnTo>
                    <a:pt x="121" y="942"/>
                  </a:lnTo>
                  <a:lnTo>
                    <a:pt x="121" y="949"/>
                  </a:lnTo>
                  <a:lnTo>
                    <a:pt x="126" y="956"/>
                  </a:lnTo>
                  <a:lnTo>
                    <a:pt x="133" y="959"/>
                  </a:lnTo>
                  <a:lnTo>
                    <a:pt x="142" y="963"/>
                  </a:lnTo>
                  <a:lnTo>
                    <a:pt x="149" y="963"/>
                  </a:lnTo>
                  <a:lnTo>
                    <a:pt x="157" y="966"/>
                  </a:lnTo>
                  <a:lnTo>
                    <a:pt x="164" y="968"/>
                  </a:lnTo>
                  <a:lnTo>
                    <a:pt x="171" y="971"/>
                  </a:lnTo>
                  <a:lnTo>
                    <a:pt x="175" y="973"/>
                  </a:lnTo>
                  <a:lnTo>
                    <a:pt x="180" y="975"/>
                  </a:lnTo>
                  <a:lnTo>
                    <a:pt x="185" y="980"/>
                  </a:lnTo>
                  <a:lnTo>
                    <a:pt x="187" y="982"/>
                  </a:lnTo>
                  <a:lnTo>
                    <a:pt x="192" y="985"/>
                  </a:lnTo>
                  <a:lnTo>
                    <a:pt x="192" y="978"/>
                  </a:lnTo>
                  <a:lnTo>
                    <a:pt x="192" y="968"/>
                  </a:lnTo>
                  <a:lnTo>
                    <a:pt x="192" y="961"/>
                  </a:lnTo>
                  <a:lnTo>
                    <a:pt x="192" y="954"/>
                  </a:lnTo>
                  <a:lnTo>
                    <a:pt x="197" y="952"/>
                  </a:lnTo>
                  <a:lnTo>
                    <a:pt x="199" y="947"/>
                  </a:lnTo>
                  <a:lnTo>
                    <a:pt x="204" y="942"/>
                  </a:lnTo>
                  <a:lnTo>
                    <a:pt x="206" y="940"/>
                  </a:lnTo>
                  <a:lnTo>
                    <a:pt x="211" y="935"/>
                  </a:lnTo>
                  <a:lnTo>
                    <a:pt x="213" y="930"/>
                  </a:lnTo>
                  <a:lnTo>
                    <a:pt x="218" y="926"/>
                  </a:lnTo>
                  <a:lnTo>
                    <a:pt x="220" y="919"/>
                  </a:lnTo>
                  <a:lnTo>
                    <a:pt x="225" y="914"/>
                  </a:lnTo>
                  <a:lnTo>
                    <a:pt x="227" y="911"/>
                  </a:lnTo>
                  <a:lnTo>
                    <a:pt x="230" y="911"/>
                  </a:lnTo>
                  <a:lnTo>
                    <a:pt x="237" y="911"/>
                  </a:lnTo>
                  <a:lnTo>
                    <a:pt x="249" y="909"/>
                  </a:lnTo>
                  <a:lnTo>
                    <a:pt x="261" y="909"/>
                  </a:lnTo>
                  <a:lnTo>
                    <a:pt x="275" y="907"/>
                  </a:lnTo>
                  <a:lnTo>
                    <a:pt x="287" y="907"/>
                  </a:lnTo>
                  <a:lnTo>
                    <a:pt x="291" y="904"/>
                  </a:lnTo>
                  <a:lnTo>
                    <a:pt x="296" y="904"/>
                  </a:lnTo>
                  <a:lnTo>
                    <a:pt x="301" y="904"/>
                  </a:lnTo>
                  <a:lnTo>
                    <a:pt x="305" y="904"/>
                  </a:lnTo>
                  <a:lnTo>
                    <a:pt x="313" y="907"/>
                  </a:lnTo>
                  <a:lnTo>
                    <a:pt x="320" y="909"/>
                  </a:lnTo>
                  <a:lnTo>
                    <a:pt x="327" y="911"/>
                  </a:lnTo>
                  <a:lnTo>
                    <a:pt x="334" y="911"/>
                  </a:lnTo>
                  <a:lnTo>
                    <a:pt x="341" y="914"/>
                  </a:lnTo>
                  <a:lnTo>
                    <a:pt x="346" y="916"/>
                  </a:lnTo>
                  <a:lnTo>
                    <a:pt x="358" y="921"/>
                  </a:lnTo>
                  <a:lnTo>
                    <a:pt x="362" y="923"/>
                  </a:lnTo>
                  <a:lnTo>
                    <a:pt x="365" y="930"/>
                  </a:lnTo>
                  <a:lnTo>
                    <a:pt x="367" y="935"/>
                  </a:lnTo>
                  <a:lnTo>
                    <a:pt x="369" y="940"/>
                  </a:lnTo>
                  <a:lnTo>
                    <a:pt x="374" y="947"/>
                  </a:lnTo>
                  <a:lnTo>
                    <a:pt x="381" y="949"/>
                  </a:lnTo>
                  <a:lnTo>
                    <a:pt x="388" y="952"/>
                  </a:lnTo>
                  <a:lnTo>
                    <a:pt x="393" y="952"/>
                  </a:lnTo>
                  <a:lnTo>
                    <a:pt x="395" y="952"/>
                  </a:lnTo>
                  <a:lnTo>
                    <a:pt x="400" y="952"/>
                  </a:lnTo>
                  <a:lnTo>
                    <a:pt x="402" y="954"/>
                  </a:lnTo>
                  <a:lnTo>
                    <a:pt x="405" y="956"/>
                  </a:lnTo>
                  <a:lnTo>
                    <a:pt x="405" y="959"/>
                  </a:lnTo>
                  <a:lnTo>
                    <a:pt x="407" y="963"/>
                  </a:lnTo>
                  <a:lnTo>
                    <a:pt x="407" y="966"/>
                  </a:lnTo>
                  <a:lnTo>
                    <a:pt x="407" y="971"/>
                  </a:lnTo>
                  <a:lnTo>
                    <a:pt x="405" y="971"/>
                  </a:lnTo>
                  <a:lnTo>
                    <a:pt x="400" y="968"/>
                  </a:lnTo>
                  <a:lnTo>
                    <a:pt x="398" y="968"/>
                  </a:lnTo>
                  <a:lnTo>
                    <a:pt x="393" y="966"/>
                  </a:lnTo>
                  <a:lnTo>
                    <a:pt x="395" y="971"/>
                  </a:lnTo>
                  <a:lnTo>
                    <a:pt x="395" y="975"/>
                  </a:lnTo>
                  <a:lnTo>
                    <a:pt x="398" y="978"/>
                  </a:lnTo>
                  <a:lnTo>
                    <a:pt x="400" y="980"/>
                  </a:lnTo>
                  <a:lnTo>
                    <a:pt x="405" y="980"/>
                  </a:lnTo>
                  <a:lnTo>
                    <a:pt x="410" y="980"/>
                  </a:lnTo>
                  <a:lnTo>
                    <a:pt x="414" y="980"/>
                  </a:lnTo>
                  <a:lnTo>
                    <a:pt x="419" y="980"/>
                  </a:lnTo>
                  <a:lnTo>
                    <a:pt x="424" y="980"/>
                  </a:lnTo>
                  <a:lnTo>
                    <a:pt x="426" y="980"/>
                  </a:lnTo>
                  <a:lnTo>
                    <a:pt x="431" y="980"/>
                  </a:lnTo>
                  <a:lnTo>
                    <a:pt x="433" y="978"/>
                  </a:lnTo>
                  <a:lnTo>
                    <a:pt x="436" y="975"/>
                  </a:lnTo>
                  <a:lnTo>
                    <a:pt x="440" y="971"/>
                  </a:lnTo>
                  <a:lnTo>
                    <a:pt x="443" y="968"/>
                  </a:lnTo>
                  <a:lnTo>
                    <a:pt x="447" y="963"/>
                  </a:lnTo>
                  <a:lnTo>
                    <a:pt x="447" y="966"/>
                  </a:lnTo>
                  <a:lnTo>
                    <a:pt x="447" y="966"/>
                  </a:lnTo>
                  <a:lnTo>
                    <a:pt x="447" y="968"/>
                  </a:lnTo>
                  <a:lnTo>
                    <a:pt x="447" y="968"/>
                  </a:lnTo>
                  <a:lnTo>
                    <a:pt x="454" y="968"/>
                  </a:lnTo>
                  <a:lnTo>
                    <a:pt x="459" y="968"/>
                  </a:lnTo>
                  <a:lnTo>
                    <a:pt x="466" y="968"/>
                  </a:lnTo>
                  <a:lnTo>
                    <a:pt x="471" y="973"/>
                  </a:lnTo>
                  <a:lnTo>
                    <a:pt x="473" y="975"/>
                  </a:lnTo>
                  <a:lnTo>
                    <a:pt x="476" y="978"/>
                  </a:lnTo>
                  <a:lnTo>
                    <a:pt x="478" y="980"/>
                  </a:lnTo>
                  <a:lnTo>
                    <a:pt x="480" y="985"/>
                  </a:lnTo>
                  <a:lnTo>
                    <a:pt x="480" y="987"/>
                  </a:lnTo>
                  <a:lnTo>
                    <a:pt x="483" y="990"/>
                  </a:lnTo>
                  <a:lnTo>
                    <a:pt x="483" y="994"/>
                  </a:lnTo>
                  <a:lnTo>
                    <a:pt x="485" y="997"/>
                  </a:lnTo>
                  <a:lnTo>
                    <a:pt x="488" y="1001"/>
                  </a:lnTo>
                  <a:lnTo>
                    <a:pt x="495" y="1006"/>
                  </a:lnTo>
                  <a:lnTo>
                    <a:pt x="502" y="1008"/>
                  </a:lnTo>
                  <a:lnTo>
                    <a:pt x="509" y="1008"/>
                  </a:lnTo>
                  <a:lnTo>
                    <a:pt x="511" y="1008"/>
                  </a:lnTo>
                  <a:lnTo>
                    <a:pt x="514" y="1006"/>
                  </a:lnTo>
                  <a:lnTo>
                    <a:pt x="518" y="1006"/>
                  </a:lnTo>
                  <a:lnTo>
                    <a:pt x="521" y="1008"/>
                  </a:lnTo>
                  <a:lnTo>
                    <a:pt x="523" y="1008"/>
                  </a:lnTo>
                  <a:lnTo>
                    <a:pt x="528" y="1011"/>
                  </a:lnTo>
                  <a:lnTo>
                    <a:pt x="530" y="1013"/>
                  </a:lnTo>
                  <a:lnTo>
                    <a:pt x="535" y="1016"/>
                  </a:lnTo>
                  <a:lnTo>
                    <a:pt x="537" y="1006"/>
                  </a:lnTo>
                  <a:lnTo>
                    <a:pt x="540" y="999"/>
                  </a:lnTo>
                  <a:lnTo>
                    <a:pt x="542" y="990"/>
                  </a:lnTo>
                  <a:lnTo>
                    <a:pt x="544" y="980"/>
                  </a:lnTo>
                  <a:lnTo>
                    <a:pt x="544" y="975"/>
                  </a:lnTo>
                  <a:lnTo>
                    <a:pt x="544" y="973"/>
                  </a:lnTo>
                  <a:lnTo>
                    <a:pt x="544" y="968"/>
                  </a:lnTo>
                  <a:lnTo>
                    <a:pt x="542" y="963"/>
                  </a:lnTo>
                  <a:lnTo>
                    <a:pt x="540" y="959"/>
                  </a:lnTo>
                  <a:lnTo>
                    <a:pt x="540" y="954"/>
                  </a:lnTo>
                  <a:lnTo>
                    <a:pt x="540" y="952"/>
                  </a:lnTo>
                  <a:lnTo>
                    <a:pt x="544" y="949"/>
                  </a:lnTo>
                  <a:lnTo>
                    <a:pt x="547" y="947"/>
                  </a:lnTo>
                  <a:lnTo>
                    <a:pt x="549" y="945"/>
                  </a:lnTo>
                  <a:lnTo>
                    <a:pt x="551" y="942"/>
                  </a:lnTo>
                  <a:lnTo>
                    <a:pt x="549" y="937"/>
                  </a:lnTo>
                  <a:lnTo>
                    <a:pt x="547" y="935"/>
                  </a:lnTo>
                  <a:lnTo>
                    <a:pt x="542" y="933"/>
                  </a:lnTo>
                  <a:lnTo>
                    <a:pt x="540" y="930"/>
                  </a:lnTo>
                  <a:lnTo>
                    <a:pt x="537" y="928"/>
                  </a:lnTo>
                  <a:lnTo>
                    <a:pt x="533" y="926"/>
                  </a:lnTo>
                  <a:lnTo>
                    <a:pt x="535" y="919"/>
                  </a:lnTo>
                  <a:lnTo>
                    <a:pt x="540" y="911"/>
                  </a:lnTo>
                  <a:lnTo>
                    <a:pt x="544" y="907"/>
                  </a:lnTo>
                  <a:lnTo>
                    <a:pt x="554" y="900"/>
                  </a:lnTo>
                  <a:lnTo>
                    <a:pt x="563" y="895"/>
                  </a:lnTo>
                  <a:lnTo>
                    <a:pt x="573" y="892"/>
                  </a:lnTo>
                  <a:lnTo>
                    <a:pt x="585" y="892"/>
                  </a:lnTo>
                  <a:lnTo>
                    <a:pt x="589" y="892"/>
                  </a:lnTo>
                  <a:lnTo>
                    <a:pt x="594" y="895"/>
                  </a:lnTo>
                  <a:lnTo>
                    <a:pt x="599" y="895"/>
                  </a:lnTo>
                  <a:lnTo>
                    <a:pt x="603" y="897"/>
                  </a:lnTo>
                  <a:lnTo>
                    <a:pt x="606" y="897"/>
                  </a:lnTo>
                  <a:lnTo>
                    <a:pt x="611" y="897"/>
                  </a:lnTo>
                  <a:lnTo>
                    <a:pt x="613" y="897"/>
                  </a:lnTo>
                  <a:lnTo>
                    <a:pt x="618" y="895"/>
                  </a:lnTo>
                  <a:lnTo>
                    <a:pt x="622" y="895"/>
                  </a:lnTo>
                  <a:lnTo>
                    <a:pt x="625" y="897"/>
                  </a:lnTo>
                  <a:lnTo>
                    <a:pt x="629" y="897"/>
                  </a:lnTo>
                  <a:lnTo>
                    <a:pt x="632" y="895"/>
                  </a:lnTo>
                  <a:lnTo>
                    <a:pt x="632" y="895"/>
                  </a:lnTo>
                  <a:lnTo>
                    <a:pt x="629" y="892"/>
                  </a:lnTo>
                  <a:lnTo>
                    <a:pt x="629" y="890"/>
                  </a:lnTo>
                  <a:lnTo>
                    <a:pt x="629" y="888"/>
                  </a:lnTo>
                  <a:lnTo>
                    <a:pt x="632" y="885"/>
                  </a:lnTo>
                  <a:lnTo>
                    <a:pt x="632" y="885"/>
                  </a:lnTo>
                  <a:lnTo>
                    <a:pt x="634" y="885"/>
                  </a:lnTo>
                  <a:lnTo>
                    <a:pt x="637" y="883"/>
                  </a:lnTo>
                  <a:lnTo>
                    <a:pt x="641" y="883"/>
                  </a:lnTo>
                  <a:lnTo>
                    <a:pt x="639" y="881"/>
                  </a:lnTo>
                  <a:lnTo>
                    <a:pt x="634" y="876"/>
                  </a:lnTo>
                  <a:lnTo>
                    <a:pt x="629" y="874"/>
                  </a:lnTo>
                  <a:lnTo>
                    <a:pt x="627" y="871"/>
                  </a:lnTo>
                  <a:lnTo>
                    <a:pt x="625" y="871"/>
                  </a:lnTo>
                  <a:lnTo>
                    <a:pt x="622" y="869"/>
                  </a:lnTo>
                  <a:lnTo>
                    <a:pt x="620" y="869"/>
                  </a:lnTo>
                  <a:lnTo>
                    <a:pt x="618" y="869"/>
                  </a:lnTo>
                  <a:lnTo>
                    <a:pt x="615" y="869"/>
                  </a:lnTo>
                  <a:lnTo>
                    <a:pt x="611" y="869"/>
                  </a:lnTo>
                  <a:lnTo>
                    <a:pt x="608" y="869"/>
                  </a:lnTo>
                  <a:lnTo>
                    <a:pt x="606" y="869"/>
                  </a:lnTo>
                  <a:lnTo>
                    <a:pt x="601" y="869"/>
                  </a:lnTo>
                  <a:lnTo>
                    <a:pt x="599" y="871"/>
                  </a:lnTo>
                  <a:lnTo>
                    <a:pt x="596" y="871"/>
                  </a:lnTo>
                  <a:lnTo>
                    <a:pt x="594" y="869"/>
                  </a:lnTo>
                  <a:lnTo>
                    <a:pt x="594" y="866"/>
                  </a:lnTo>
                  <a:lnTo>
                    <a:pt x="594" y="866"/>
                  </a:lnTo>
                  <a:lnTo>
                    <a:pt x="594" y="864"/>
                  </a:lnTo>
                  <a:lnTo>
                    <a:pt x="589" y="859"/>
                  </a:lnTo>
                  <a:lnTo>
                    <a:pt x="585" y="859"/>
                  </a:lnTo>
                  <a:lnTo>
                    <a:pt x="577" y="857"/>
                  </a:lnTo>
                  <a:lnTo>
                    <a:pt x="573" y="852"/>
                  </a:lnTo>
                  <a:lnTo>
                    <a:pt x="573" y="852"/>
                  </a:lnTo>
                  <a:lnTo>
                    <a:pt x="573" y="850"/>
                  </a:lnTo>
                  <a:lnTo>
                    <a:pt x="573" y="850"/>
                  </a:lnTo>
                  <a:lnTo>
                    <a:pt x="573" y="850"/>
                  </a:lnTo>
                  <a:lnTo>
                    <a:pt x="568" y="845"/>
                  </a:lnTo>
                  <a:lnTo>
                    <a:pt x="561" y="843"/>
                  </a:lnTo>
                  <a:lnTo>
                    <a:pt x="556" y="840"/>
                  </a:lnTo>
                  <a:lnTo>
                    <a:pt x="559" y="836"/>
                  </a:lnTo>
                  <a:lnTo>
                    <a:pt x="561" y="836"/>
                  </a:lnTo>
                  <a:lnTo>
                    <a:pt x="568" y="838"/>
                  </a:lnTo>
                  <a:lnTo>
                    <a:pt x="573" y="840"/>
                  </a:lnTo>
                  <a:lnTo>
                    <a:pt x="577" y="840"/>
                  </a:lnTo>
                  <a:lnTo>
                    <a:pt x="577" y="838"/>
                  </a:lnTo>
                  <a:lnTo>
                    <a:pt x="577" y="836"/>
                  </a:lnTo>
                  <a:lnTo>
                    <a:pt x="577" y="833"/>
                  </a:lnTo>
                  <a:lnTo>
                    <a:pt x="575" y="831"/>
                  </a:lnTo>
                  <a:lnTo>
                    <a:pt x="573" y="831"/>
                  </a:lnTo>
                  <a:lnTo>
                    <a:pt x="570" y="831"/>
                  </a:lnTo>
                  <a:lnTo>
                    <a:pt x="568" y="831"/>
                  </a:lnTo>
                  <a:lnTo>
                    <a:pt x="566" y="831"/>
                  </a:lnTo>
                  <a:lnTo>
                    <a:pt x="566" y="829"/>
                  </a:lnTo>
                  <a:lnTo>
                    <a:pt x="566" y="826"/>
                  </a:lnTo>
                  <a:lnTo>
                    <a:pt x="568" y="824"/>
                  </a:lnTo>
                  <a:lnTo>
                    <a:pt x="566" y="821"/>
                  </a:lnTo>
                  <a:lnTo>
                    <a:pt x="566" y="821"/>
                  </a:lnTo>
                  <a:lnTo>
                    <a:pt x="563" y="819"/>
                  </a:lnTo>
                  <a:lnTo>
                    <a:pt x="561" y="819"/>
                  </a:lnTo>
                  <a:lnTo>
                    <a:pt x="561" y="819"/>
                  </a:lnTo>
                  <a:lnTo>
                    <a:pt x="556" y="819"/>
                  </a:lnTo>
                  <a:lnTo>
                    <a:pt x="551" y="819"/>
                  </a:lnTo>
                  <a:lnTo>
                    <a:pt x="549" y="817"/>
                  </a:lnTo>
                  <a:lnTo>
                    <a:pt x="547" y="814"/>
                  </a:lnTo>
                  <a:lnTo>
                    <a:pt x="542" y="807"/>
                  </a:lnTo>
                  <a:lnTo>
                    <a:pt x="537" y="800"/>
                  </a:lnTo>
                  <a:lnTo>
                    <a:pt x="535" y="793"/>
                  </a:lnTo>
                  <a:lnTo>
                    <a:pt x="530" y="788"/>
                  </a:lnTo>
                  <a:lnTo>
                    <a:pt x="530" y="781"/>
                  </a:lnTo>
                  <a:lnTo>
                    <a:pt x="530" y="774"/>
                  </a:lnTo>
                  <a:lnTo>
                    <a:pt x="530" y="767"/>
                  </a:lnTo>
                  <a:lnTo>
                    <a:pt x="533" y="760"/>
                  </a:lnTo>
                  <a:lnTo>
                    <a:pt x="530" y="755"/>
                  </a:lnTo>
                  <a:lnTo>
                    <a:pt x="528" y="753"/>
                  </a:lnTo>
                  <a:lnTo>
                    <a:pt x="521" y="750"/>
                  </a:lnTo>
                  <a:lnTo>
                    <a:pt x="518" y="746"/>
                  </a:lnTo>
                  <a:lnTo>
                    <a:pt x="516" y="741"/>
                  </a:lnTo>
                  <a:lnTo>
                    <a:pt x="516" y="736"/>
                  </a:lnTo>
                  <a:lnTo>
                    <a:pt x="516" y="732"/>
                  </a:lnTo>
                  <a:lnTo>
                    <a:pt x="514" y="727"/>
                  </a:lnTo>
                  <a:lnTo>
                    <a:pt x="511" y="724"/>
                  </a:lnTo>
                  <a:lnTo>
                    <a:pt x="509" y="720"/>
                  </a:lnTo>
                  <a:lnTo>
                    <a:pt x="507" y="720"/>
                  </a:lnTo>
                  <a:lnTo>
                    <a:pt x="504" y="717"/>
                  </a:lnTo>
                  <a:lnTo>
                    <a:pt x="499" y="717"/>
                  </a:lnTo>
                  <a:lnTo>
                    <a:pt x="499" y="717"/>
                  </a:lnTo>
                  <a:lnTo>
                    <a:pt x="497" y="715"/>
                  </a:lnTo>
                  <a:lnTo>
                    <a:pt x="495" y="713"/>
                  </a:lnTo>
                  <a:lnTo>
                    <a:pt x="492" y="710"/>
                  </a:lnTo>
                  <a:lnTo>
                    <a:pt x="492" y="705"/>
                  </a:lnTo>
                  <a:lnTo>
                    <a:pt x="490" y="703"/>
                  </a:lnTo>
                  <a:lnTo>
                    <a:pt x="490" y="701"/>
                  </a:lnTo>
                  <a:lnTo>
                    <a:pt x="488" y="694"/>
                  </a:lnTo>
                  <a:lnTo>
                    <a:pt x="480" y="687"/>
                  </a:lnTo>
                  <a:lnTo>
                    <a:pt x="473" y="682"/>
                  </a:lnTo>
                  <a:lnTo>
                    <a:pt x="469" y="677"/>
                  </a:lnTo>
                  <a:lnTo>
                    <a:pt x="476" y="670"/>
                  </a:lnTo>
                  <a:lnTo>
                    <a:pt x="480" y="665"/>
                  </a:lnTo>
                  <a:lnTo>
                    <a:pt x="488" y="661"/>
                  </a:lnTo>
                  <a:lnTo>
                    <a:pt x="495" y="653"/>
                  </a:lnTo>
                  <a:lnTo>
                    <a:pt x="507" y="644"/>
                  </a:lnTo>
                  <a:lnTo>
                    <a:pt x="518" y="634"/>
                  </a:lnTo>
                  <a:lnTo>
                    <a:pt x="528" y="625"/>
                  </a:lnTo>
                  <a:lnTo>
                    <a:pt x="540" y="613"/>
                  </a:lnTo>
                  <a:lnTo>
                    <a:pt x="542" y="613"/>
                  </a:lnTo>
                  <a:lnTo>
                    <a:pt x="544" y="611"/>
                  </a:lnTo>
                  <a:lnTo>
                    <a:pt x="547" y="608"/>
                  </a:lnTo>
                  <a:lnTo>
                    <a:pt x="549" y="613"/>
                  </a:lnTo>
                  <a:lnTo>
                    <a:pt x="551" y="620"/>
                  </a:lnTo>
                  <a:lnTo>
                    <a:pt x="551" y="625"/>
                  </a:lnTo>
                  <a:lnTo>
                    <a:pt x="554" y="630"/>
                  </a:lnTo>
                  <a:lnTo>
                    <a:pt x="556" y="627"/>
                  </a:lnTo>
                  <a:lnTo>
                    <a:pt x="561" y="625"/>
                  </a:lnTo>
                  <a:lnTo>
                    <a:pt x="563" y="623"/>
                  </a:lnTo>
                  <a:lnTo>
                    <a:pt x="566" y="620"/>
                  </a:lnTo>
                  <a:lnTo>
                    <a:pt x="570" y="611"/>
                  </a:lnTo>
                  <a:lnTo>
                    <a:pt x="575" y="601"/>
                  </a:lnTo>
                  <a:lnTo>
                    <a:pt x="577" y="592"/>
                  </a:lnTo>
                  <a:lnTo>
                    <a:pt x="580" y="582"/>
                  </a:lnTo>
                  <a:lnTo>
                    <a:pt x="582" y="580"/>
                  </a:lnTo>
                  <a:lnTo>
                    <a:pt x="582" y="575"/>
                  </a:lnTo>
                  <a:lnTo>
                    <a:pt x="582" y="571"/>
                  </a:lnTo>
                  <a:lnTo>
                    <a:pt x="580" y="568"/>
                  </a:lnTo>
                  <a:lnTo>
                    <a:pt x="580" y="563"/>
                  </a:lnTo>
                  <a:lnTo>
                    <a:pt x="582" y="556"/>
                  </a:lnTo>
                  <a:lnTo>
                    <a:pt x="580" y="552"/>
                  </a:lnTo>
                  <a:lnTo>
                    <a:pt x="580" y="547"/>
                  </a:lnTo>
                  <a:lnTo>
                    <a:pt x="577" y="545"/>
                  </a:lnTo>
                  <a:lnTo>
                    <a:pt x="573" y="545"/>
                  </a:lnTo>
                  <a:lnTo>
                    <a:pt x="568" y="545"/>
                  </a:lnTo>
                  <a:lnTo>
                    <a:pt x="563" y="542"/>
                  </a:lnTo>
                  <a:lnTo>
                    <a:pt x="561" y="540"/>
                  </a:lnTo>
                  <a:lnTo>
                    <a:pt x="561" y="540"/>
                  </a:lnTo>
                  <a:lnTo>
                    <a:pt x="561" y="542"/>
                  </a:lnTo>
                  <a:lnTo>
                    <a:pt x="559" y="545"/>
                  </a:lnTo>
                  <a:lnTo>
                    <a:pt x="559" y="545"/>
                  </a:lnTo>
                  <a:lnTo>
                    <a:pt x="556" y="545"/>
                  </a:lnTo>
                  <a:lnTo>
                    <a:pt x="554" y="545"/>
                  </a:lnTo>
                  <a:lnTo>
                    <a:pt x="554" y="545"/>
                  </a:lnTo>
                  <a:lnTo>
                    <a:pt x="554" y="547"/>
                  </a:lnTo>
                  <a:lnTo>
                    <a:pt x="554" y="547"/>
                  </a:lnTo>
                  <a:lnTo>
                    <a:pt x="556" y="549"/>
                  </a:lnTo>
                  <a:lnTo>
                    <a:pt x="556" y="549"/>
                  </a:lnTo>
                  <a:lnTo>
                    <a:pt x="556" y="552"/>
                  </a:lnTo>
                  <a:lnTo>
                    <a:pt x="554" y="554"/>
                  </a:lnTo>
                  <a:lnTo>
                    <a:pt x="551" y="554"/>
                  </a:lnTo>
                  <a:lnTo>
                    <a:pt x="547" y="554"/>
                  </a:lnTo>
                  <a:lnTo>
                    <a:pt x="547" y="549"/>
                  </a:lnTo>
                  <a:lnTo>
                    <a:pt x="544" y="549"/>
                  </a:lnTo>
                  <a:lnTo>
                    <a:pt x="542" y="547"/>
                  </a:lnTo>
                  <a:lnTo>
                    <a:pt x="540" y="547"/>
                  </a:lnTo>
                  <a:lnTo>
                    <a:pt x="537" y="540"/>
                  </a:lnTo>
                  <a:lnTo>
                    <a:pt x="537" y="535"/>
                  </a:lnTo>
                  <a:lnTo>
                    <a:pt x="537" y="528"/>
                  </a:lnTo>
                  <a:lnTo>
                    <a:pt x="537" y="523"/>
                  </a:lnTo>
                  <a:lnTo>
                    <a:pt x="537" y="521"/>
                  </a:lnTo>
                  <a:lnTo>
                    <a:pt x="540" y="518"/>
                  </a:lnTo>
                  <a:lnTo>
                    <a:pt x="542" y="516"/>
                  </a:lnTo>
                  <a:lnTo>
                    <a:pt x="544" y="514"/>
                  </a:lnTo>
                  <a:lnTo>
                    <a:pt x="549" y="511"/>
                  </a:lnTo>
                  <a:lnTo>
                    <a:pt x="551" y="509"/>
                  </a:lnTo>
                  <a:lnTo>
                    <a:pt x="556" y="507"/>
                  </a:lnTo>
                  <a:lnTo>
                    <a:pt x="559" y="504"/>
                  </a:lnTo>
                  <a:lnTo>
                    <a:pt x="561" y="502"/>
                  </a:lnTo>
                  <a:lnTo>
                    <a:pt x="563" y="500"/>
                  </a:lnTo>
                  <a:lnTo>
                    <a:pt x="566" y="497"/>
                  </a:lnTo>
                  <a:lnTo>
                    <a:pt x="568" y="495"/>
                  </a:lnTo>
                  <a:lnTo>
                    <a:pt x="573" y="492"/>
                  </a:lnTo>
                  <a:lnTo>
                    <a:pt x="577" y="492"/>
                  </a:lnTo>
                  <a:lnTo>
                    <a:pt x="582" y="490"/>
                  </a:lnTo>
                  <a:lnTo>
                    <a:pt x="587" y="488"/>
                  </a:lnTo>
                  <a:lnTo>
                    <a:pt x="589" y="488"/>
                  </a:lnTo>
                  <a:lnTo>
                    <a:pt x="589" y="490"/>
                  </a:lnTo>
                  <a:lnTo>
                    <a:pt x="589" y="490"/>
                  </a:lnTo>
                  <a:lnTo>
                    <a:pt x="592" y="492"/>
                  </a:lnTo>
                  <a:lnTo>
                    <a:pt x="592" y="492"/>
                  </a:lnTo>
                  <a:lnTo>
                    <a:pt x="594" y="492"/>
                  </a:lnTo>
                  <a:lnTo>
                    <a:pt x="596" y="490"/>
                  </a:lnTo>
                  <a:lnTo>
                    <a:pt x="596" y="490"/>
                  </a:lnTo>
                  <a:lnTo>
                    <a:pt x="601" y="485"/>
                  </a:lnTo>
                  <a:lnTo>
                    <a:pt x="603" y="476"/>
                  </a:lnTo>
                  <a:lnTo>
                    <a:pt x="606" y="466"/>
                  </a:lnTo>
                  <a:lnTo>
                    <a:pt x="606" y="457"/>
                  </a:lnTo>
                  <a:lnTo>
                    <a:pt x="608" y="450"/>
                  </a:lnTo>
                  <a:lnTo>
                    <a:pt x="611" y="443"/>
                  </a:lnTo>
                  <a:lnTo>
                    <a:pt x="611" y="436"/>
                  </a:lnTo>
                  <a:lnTo>
                    <a:pt x="613" y="429"/>
                  </a:lnTo>
                  <a:lnTo>
                    <a:pt x="618" y="424"/>
                  </a:lnTo>
                  <a:lnTo>
                    <a:pt x="625" y="419"/>
                  </a:lnTo>
                  <a:lnTo>
                    <a:pt x="632" y="414"/>
                  </a:lnTo>
                  <a:lnTo>
                    <a:pt x="637" y="412"/>
                  </a:lnTo>
                  <a:lnTo>
                    <a:pt x="639" y="410"/>
                  </a:lnTo>
                  <a:lnTo>
                    <a:pt x="641" y="410"/>
                  </a:lnTo>
                  <a:lnTo>
                    <a:pt x="644" y="407"/>
                  </a:lnTo>
                  <a:lnTo>
                    <a:pt x="644" y="407"/>
                  </a:lnTo>
                  <a:lnTo>
                    <a:pt x="646" y="407"/>
                  </a:lnTo>
                  <a:lnTo>
                    <a:pt x="648" y="410"/>
                  </a:lnTo>
                  <a:lnTo>
                    <a:pt x="651" y="412"/>
                  </a:lnTo>
                  <a:lnTo>
                    <a:pt x="653" y="414"/>
                  </a:lnTo>
                  <a:lnTo>
                    <a:pt x="658" y="419"/>
                  </a:lnTo>
                  <a:lnTo>
                    <a:pt x="665" y="424"/>
                  </a:lnTo>
                  <a:lnTo>
                    <a:pt x="670" y="429"/>
                  </a:lnTo>
                  <a:lnTo>
                    <a:pt x="674" y="433"/>
                  </a:lnTo>
                  <a:lnTo>
                    <a:pt x="677" y="433"/>
                  </a:lnTo>
                  <a:lnTo>
                    <a:pt x="677" y="436"/>
                  </a:lnTo>
                  <a:lnTo>
                    <a:pt x="679" y="436"/>
                  </a:lnTo>
                  <a:lnTo>
                    <a:pt x="682" y="436"/>
                  </a:lnTo>
                  <a:lnTo>
                    <a:pt x="684" y="433"/>
                  </a:lnTo>
                  <a:lnTo>
                    <a:pt x="686" y="431"/>
                  </a:lnTo>
                  <a:lnTo>
                    <a:pt x="689" y="429"/>
                  </a:lnTo>
                  <a:lnTo>
                    <a:pt x="691" y="426"/>
                  </a:lnTo>
                  <a:lnTo>
                    <a:pt x="693" y="424"/>
                  </a:lnTo>
                  <a:lnTo>
                    <a:pt x="698" y="419"/>
                  </a:lnTo>
                  <a:lnTo>
                    <a:pt x="703" y="414"/>
                  </a:lnTo>
                  <a:lnTo>
                    <a:pt x="708" y="410"/>
                  </a:lnTo>
                  <a:lnTo>
                    <a:pt x="708" y="410"/>
                  </a:lnTo>
                  <a:lnTo>
                    <a:pt x="708" y="410"/>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7" name="Freeform 31"/>
            <p:cNvSpPr>
              <a:spLocks/>
            </p:cNvSpPr>
            <p:nvPr/>
          </p:nvSpPr>
          <p:spPr bwMode="auto">
            <a:xfrm>
              <a:off x="4308476" y="1047751"/>
              <a:ext cx="1577975" cy="1889125"/>
            </a:xfrm>
            <a:custGeom>
              <a:avLst/>
              <a:gdLst>
                <a:gd name="T0" fmla="*/ 956 w 994"/>
                <a:gd name="T1" fmla="*/ 520 h 1190"/>
                <a:gd name="T2" fmla="*/ 916 w 994"/>
                <a:gd name="T3" fmla="*/ 499 h 1190"/>
                <a:gd name="T4" fmla="*/ 845 w 994"/>
                <a:gd name="T5" fmla="*/ 459 h 1190"/>
                <a:gd name="T6" fmla="*/ 802 w 994"/>
                <a:gd name="T7" fmla="*/ 430 h 1190"/>
                <a:gd name="T8" fmla="*/ 781 w 994"/>
                <a:gd name="T9" fmla="*/ 392 h 1190"/>
                <a:gd name="T10" fmla="*/ 762 w 994"/>
                <a:gd name="T11" fmla="*/ 357 h 1190"/>
                <a:gd name="T12" fmla="*/ 750 w 994"/>
                <a:gd name="T13" fmla="*/ 300 h 1190"/>
                <a:gd name="T14" fmla="*/ 733 w 994"/>
                <a:gd name="T15" fmla="*/ 272 h 1190"/>
                <a:gd name="T16" fmla="*/ 726 w 994"/>
                <a:gd name="T17" fmla="*/ 250 h 1190"/>
                <a:gd name="T18" fmla="*/ 707 w 994"/>
                <a:gd name="T19" fmla="*/ 222 h 1190"/>
                <a:gd name="T20" fmla="*/ 679 w 994"/>
                <a:gd name="T21" fmla="*/ 198 h 1190"/>
                <a:gd name="T22" fmla="*/ 665 w 994"/>
                <a:gd name="T23" fmla="*/ 194 h 1190"/>
                <a:gd name="T24" fmla="*/ 610 w 994"/>
                <a:gd name="T25" fmla="*/ 151 h 1190"/>
                <a:gd name="T26" fmla="*/ 561 w 994"/>
                <a:gd name="T27" fmla="*/ 97 h 1190"/>
                <a:gd name="T28" fmla="*/ 530 w 994"/>
                <a:gd name="T29" fmla="*/ 73 h 1190"/>
                <a:gd name="T30" fmla="*/ 490 w 994"/>
                <a:gd name="T31" fmla="*/ 42 h 1190"/>
                <a:gd name="T32" fmla="*/ 443 w 994"/>
                <a:gd name="T33" fmla="*/ 0 h 1190"/>
                <a:gd name="T34" fmla="*/ 386 w 994"/>
                <a:gd name="T35" fmla="*/ 0 h 1190"/>
                <a:gd name="T36" fmla="*/ 331 w 994"/>
                <a:gd name="T37" fmla="*/ 0 h 1190"/>
                <a:gd name="T38" fmla="*/ 279 w 994"/>
                <a:gd name="T39" fmla="*/ 0 h 1190"/>
                <a:gd name="T40" fmla="*/ 227 w 994"/>
                <a:gd name="T41" fmla="*/ 0 h 1190"/>
                <a:gd name="T42" fmla="*/ 173 w 994"/>
                <a:gd name="T43" fmla="*/ 0 h 1190"/>
                <a:gd name="T44" fmla="*/ 161 w 994"/>
                <a:gd name="T45" fmla="*/ 87 h 1190"/>
                <a:gd name="T46" fmla="*/ 19 w 994"/>
                <a:gd name="T47" fmla="*/ 184 h 1190"/>
                <a:gd name="T48" fmla="*/ 78 w 994"/>
                <a:gd name="T49" fmla="*/ 234 h 1190"/>
                <a:gd name="T50" fmla="*/ 100 w 994"/>
                <a:gd name="T51" fmla="*/ 281 h 1190"/>
                <a:gd name="T52" fmla="*/ 102 w 994"/>
                <a:gd name="T53" fmla="*/ 350 h 1190"/>
                <a:gd name="T54" fmla="*/ 100 w 994"/>
                <a:gd name="T55" fmla="*/ 395 h 1190"/>
                <a:gd name="T56" fmla="*/ 85 w 994"/>
                <a:gd name="T57" fmla="*/ 468 h 1190"/>
                <a:gd name="T58" fmla="*/ 88 w 994"/>
                <a:gd name="T59" fmla="*/ 556 h 1190"/>
                <a:gd name="T60" fmla="*/ 90 w 994"/>
                <a:gd name="T61" fmla="*/ 603 h 1190"/>
                <a:gd name="T62" fmla="*/ 102 w 994"/>
                <a:gd name="T63" fmla="*/ 662 h 1190"/>
                <a:gd name="T64" fmla="*/ 74 w 994"/>
                <a:gd name="T65" fmla="*/ 688 h 1190"/>
                <a:gd name="T66" fmla="*/ 5 w 994"/>
                <a:gd name="T67" fmla="*/ 693 h 1190"/>
                <a:gd name="T68" fmla="*/ 33 w 994"/>
                <a:gd name="T69" fmla="*/ 764 h 1190"/>
                <a:gd name="T70" fmla="*/ 67 w 994"/>
                <a:gd name="T71" fmla="*/ 802 h 1190"/>
                <a:gd name="T72" fmla="*/ 85 w 994"/>
                <a:gd name="T73" fmla="*/ 840 h 1190"/>
                <a:gd name="T74" fmla="*/ 81 w 994"/>
                <a:gd name="T75" fmla="*/ 885 h 1190"/>
                <a:gd name="T76" fmla="*/ 109 w 994"/>
                <a:gd name="T77" fmla="*/ 923 h 1190"/>
                <a:gd name="T78" fmla="*/ 133 w 994"/>
                <a:gd name="T79" fmla="*/ 913 h 1190"/>
                <a:gd name="T80" fmla="*/ 189 w 994"/>
                <a:gd name="T81" fmla="*/ 942 h 1190"/>
                <a:gd name="T82" fmla="*/ 223 w 994"/>
                <a:gd name="T83" fmla="*/ 996 h 1190"/>
                <a:gd name="T84" fmla="*/ 244 w 994"/>
                <a:gd name="T85" fmla="*/ 1081 h 1190"/>
                <a:gd name="T86" fmla="*/ 310 w 994"/>
                <a:gd name="T87" fmla="*/ 1110 h 1190"/>
                <a:gd name="T88" fmla="*/ 322 w 994"/>
                <a:gd name="T89" fmla="*/ 1131 h 1190"/>
                <a:gd name="T90" fmla="*/ 348 w 994"/>
                <a:gd name="T91" fmla="*/ 1159 h 1190"/>
                <a:gd name="T92" fmla="*/ 400 w 994"/>
                <a:gd name="T93" fmla="*/ 1188 h 1190"/>
                <a:gd name="T94" fmla="*/ 438 w 994"/>
                <a:gd name="T95" fmla="*/ 1166 h 1190"/>
                <a:gd name="T96" fmla="*/ 447 w 994"/>
                <a:gd name="T97" fmla="*/ 1126 h 1190"/>
                <a:gd name="T98" fmla="*/ 473 w 994"/>
                <a:gd name="T99" fmla="*/ 1086 h 1190"/>
                <a:gd name="T100" fmla="*/ 502 w 994"/>
                <a:gd name="T101" fmla="*/ 1036 h 1190"/>
                <a:gd name="T102" fmla="*/ 509 w 994"/>
                <a:gd name="T103" fmla="*/ 1001 h 1190"/>
                <a:gd name="T104" fmla="*/ 523 w 994"/>
                <a:gd name="T105" fmla="*/ 975 h 1190"/>
                <a:gd name="T106" fmla="*/ 549 w 994"/>
                <a:gd name="T107" fmla="*/ 972 h 1190"/>
                <a:gd name="T108" fmla="*/ 603 w 994"/>
                <a:gd name="T109" fmla="*/ 1001 h 1190"/>
                <a:gd name="T110" fmla="*/ 655 w 994"/>
                <a:gd name="T111" fmla="*/ 1032 h 1190"/>
                <a:gd name="T112" fmla="*/ 703 w 994"/>
                <a:gd name="T113" fmla="*/ 1032 h 1190"/>
                <a:gd name="T114" fmla="*/ 769 w 994"/>
                <a:gd name="T115" fmla="*/ 1046 h 1190"/>
                <a:gd name="T116" fmla="*/ 852 w 994"/>
                <a:gd name="T117" fmla="*/ 972 h 1190"/>
                <a:gd name="T118" fmla="*/ 937 w 994"/>
                <a:gd name="T119" fmla="*/ 987 h 1190"/>
                <a:gd name="T120" fmla="*/ 887 w 994"/>
                <a:gd name="T121" fmla="*/ 769 h 1190"/>
                <a:gd name="T122" fmla="*/ 939 w 994"/>
                <a:gd name="T123" fmla="*/ 648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4" h="1190">
                  <a:moveTo>
                    <a:pt x="991" y="539"/>
                  </a:moveTo>
                  <a:lnTo>
                    <a:pt x="991" y="542"/>
                  </a:lnTo>
                  <a:lnTo>
                    <a:pt x="989" y="537"/>
                  </a:lnTo>
                  <a:lnTo>
                    <a:pt x="986" y="537"/>
                  </a:lnTo>
                  <a:lnTo>
                    <a:pt x="986" y="539"/>
                  </a:lnTo>
                  <a:lnTo>
                    <a:pt x="984" y="542"/>
                  </a:lnTo>
                  <a:lnTo>
                    <a:pt x="982" y="539"/>
                  </a:lnTo>
                  <a:lnTo>
                    <a:pt x="977" y="534"/>
                  </a:lnTo>
                  <a:lnTo>
                    <a:pt x="975" y="534"/>
                  </a:lnTo>
                  <a:lnTo>
                    <a:pt x="972" y="534"/>
                  </a:lnTo>
                  <a:lnTo>
                    <a:pt x="965" y="530"/>
                  </a:lnTo>
                  <a:lnTo>
                    <a:pt x="956" y="520"/>
                  </a:lnTo>
                  <a:lnTo>
                    <a:pt x="956" y="518"/>
                  </a:lnTo>
                  <a:lnTo>
                    <a:pt x="956" y="518"/>
                  </a:lnTo>
                  <a:lnTo>
                    <a:pt x="956" y="516"/>
                  </a:lnTo>
                  <a:lnTo>
                    <a:pt x="953" y="516"/>
                  </a:lnTo>
                  <a:lnTo>
                    <a:pt x="951" y="516"/>
                  </a:lnTo>
                  <a:lnTo>
                    <a:pt x="946" y="516"/>
                  </a:lnTo>
                  <a:lnTo>
                    <a:pt x="932" y="511"/>
                  </a:lnTo>
                  <a:lnTo>
                    <a:pt x="927" y="508"/>
                  </a:lnTo>
                  <a:lnTo>
                    <a:pt x="920" y="501"/>
                  </a:lnTo>
                  <a:lnTo>
                    <a:pt x="918" y="501"/>
                  </a:lnTo>
                  <a:lnTo>
                    <a:pt x="916" y="501"/>
                  </a:lnTo>
                  <a:lnTo>
                    <a:pt x="916" y="499"/>
                  </a:lnTo>
                  <a:lnTo>
                    <a:pt x="916" y="494"/>
                  </a:lnTo>
                  <a:lnTo>
                    <a:pt x="916" y="494"/>
                  </a:lnTo>
                  <a:lnTo>
                    <a:pt x="913" y="492"/>
                  </a:lnTo>
                  <a:lnTo>
                    <a:pt x="911" y="492"/>
                  </a:lnTo>
                  <a:lnTo>
                    <a:pt x="899" y="492"/>
                  </a:lnTo>
                  <a:lnTo>
                    <a:pt x="890" y="489"/>
                  </a:lnTo>
                  <a:lnTo>
                    <a:pt x="873" y="482"/>
                  </a:lnTo>
                  <a:lnTo>
                    <a:pt x="868" y="480"/>
                  </a:lnTo>
                  <a:lnTo>
                    <a:pt x="859" y="471"/>
                  </a:lnTo>
                  <a:lnTo>
                    <a:pt x="854" y="468"/>
                  </a:lnTo>
                  <a:lnTo>
                    <a:pt x="849" y="463"/>
                  </a:lnTo>
                  <a:lnTo>
                    <a:pt x="845" y="459"/>
                  </a:lnTo>
                  <a:lnTo>
                    <a:pt x="840" y="452"/>
                  </a:lnTo>
                  <a:lnTo>
                    <a:pt x="840" y="449"/>
                  </a:lnTo>
                  <a:lnTo>
                    <a:pt x="837" y="449"/>
                  </a:lnTo>
                  <a:lnTo>
                    <a:pt x="835" y="447"/>
                  </a:lnTo>
                  <a:lnTo>
                    <a:pt x="830" y="442"/>
                  </a:lnTo>
                  <a:lnTo>
                    <a:pt x="828" y="442"/>
                  </a:lnTo>
                  <a:lnTo>
                    <a:pt x="823" y="442"/>
                  </a:lnTo>
                  <a:lnTo>
                    <a:pt x="819" y="445"/>
                  </a:lnTo>
                  <a:lnTo>
                    <a:pt x="819" y="440"/>
                  </a:lnTo>
                  <a:lnTo>
                    <a:pt x="804" y="433"/>
                  </a:lnTo>
                  <a:lnTo>
                    <a:pt x="802" y="433"/>
                  </a:lnTo>
                  <a:lnTo>
                    <a:pt x="802" y="430"/>
                  </a:lnTo>
                  <a:lnTo>
                    <a:pt x="800" y="430"/>
                  </a:lnTo>
                  <a:lnTo>
                    <a:pt x="800" y="428"/>
                  </a:lnTo>
                  <a:lnTo>
                    <a:pt x="800" y="426"/>
                  </a:lnTo>
                  <a:lnTo>
                    <a:pt x="797" y="423"/>
                  </a:lnTo>
                  <a:lnTo>
                    <a:pt x="790" y="418"/>
                  </a:lnTo>
                  <a:lnTo>
                    <a:pt x="785" y="416"/>
                  </a:lnTo>
                  <a:lnTo>
                    <a:pt x="785" y="414"/>
                  </a:lnTo>
                  <a:lnTo>
                    <a:pt x="785" y="411"/>
                  </a:lnTo>
                  <a:lnTo>
                    <a:pt x="785" y="409"/>
                  </a:lnTo>
                  <a:lnTo>
                    <a:pt x="785" y="407"/>
                  </a:lnTo>
                  <a:lnTo>
                    <a:pt x="781" y="400"/>
                  </a:lnTo>
                  <a:lnTo>
                    <a:pt x="781" y="392"/>
                  </a:lnTo>
                  <a:lnTo>
                    <a:pt x="778" y="390"/>
                  </a:lnTo>
                  <a:lnTo>
                    <a:pt x="774" y="388"/>
                  </a:lnTo>
                  <a:lnTo>
                    <a:pt x="771" y="383"/>
                  </a:lnTo>
                  <a:lnTo>
                    <a:pt x="771" y="381"/>
                  </a:lnTo>
                  <a:lnTo>
                    <a:pt x="769" y="373"/>
                  </a:lnTo>
                  <a:lnTo>
                    <a:pt x="764" y="369"/>
                  </a:lnTo>
                  <a:lnTo>
                    <a:pt x="764" y="366"/>
                  </a:lnTo>
                  <a:lnTo>
                    <a:pt x="764" y="366"/>
                  </a:lnTo>
                  <a:lnTo>
                    <a:pt x="762" y="364"/>
                  </a:lnTo>
                  <a:lnTo>
                    <a:pt x="762" y="362"/>
                  </a:lnTo>
                  <a:lnTo>
                    <a:pt x="762" y="359"/>
                  </a:lnTo>
                  <a:lnTo>
                    <a:pt x="762" y="357"/>
                  </a:lnTo>
                  <a:lnTo>
                    <a:pt x="762" y="355"/>
                  </a:lnTo>
                  <a:lnTo>
                    <a:pt x="757" y="345"/>
                  </a:lnTo>
                  <a:lnTo>
                    <a:pt x="757" y="340"/>
                  </a:lnTo>
                  <a:lnTo>
                    <a:pt x="757" y="336"/>
                  </a:lnTo>
                  <a:lnTo>
                    <a:pt x="759" y="329"/>
                  </a:lnTo>
                  <a:lnTo>
                    <a:pt x="762" y="324"/>
                  </a:lnTo>
                  <a:lnTo>
                    <a:pt x="762" y="317"/>
                  </a:lnTo>
                  <a:lnTo>
                    <a:pt x="762" y="312"/>
                  </a:lnTo>
                  <a:lnTo>
                    <a:pt x="759" y="310"/>
                  </a:lnTo>
                  <a:lnTo>
                    <a:pt x="755" y="302"/>
                  </a:lnTo>
                  <a:lnTo>
                    <a:pt x="755" y="302"/>
                  </a:lnTo>
                  <a:lnTo>
                    <a:pt x="750" y="300"/>
                  </a:lnTo>
                  <a:lnTo>
                    <a:pt x="750" y="298"/>
                  </a:lnTo>
                  <a:lnTo>
                    <a:pt x="748" y="295"/>
                  </a:lnTo>
                  <a:lnTo>
                    <a:pt x="745" y="291"/>
                  </a:lnTo>
                  <a:lnTo>
                    <a:pt x="743" y="286"/>
                  </a:lnTo>
                  <a:lnTo>
                    <a:pt x="741" y="284"/>
                  </a:lnTo>
                  <a:lnTo>
                    <a:pt x="738" y="281"/>
                  </a:lnTo>
                  <a:lnTo>
                    <a:pt x="738" y="281"/>
                  </a:lnTo>
                  <a:lnTo>
                    <a:pt x="738" y="279"/>
                  </a:lnTo>
                  <a:lnTo>
                    <a:pt x="738" y="276"/>
                  </a:lnTo>
                  <a:lnTo>
                    <a:pt x="736" y="274"/>
                  </a:lnTo>
                  <a:lnTo>
                    <a:pt x="733" y="274"/>
                  </a:lnTo>
                  <a:lnTo>
                    <a:pt x="733" y="272"/>
                  </a:lnTo>
                  <a:lnTo>
                    <a:pt x="731" y="269"/>
                  </a:lnTo>
                  <a:lnTo>
                    <a:pt x="731" y="269"/>
                  </a:lnTo>
                  <a:lnTo>
                    <a:pt x="731" y="267"/>
                  </a:lnTo>
                  <a:lnTo>
                    <a:pt x="731" y="265"/>
                  </a:lnTo>
                  <a:lnTo>
                    <a:pt x="731" y="262"/>
                  </a:lnTo>
                  <a:lnTo>
                    <a:pt x="731" y="260"/>
                  </a:lnTo>
                  <a:lnTo>
                    <a:pt x="729" y="258"/>
                  </a:lnTo>
                  <a:lnTo>
                    <a:pt x="729" y="258"/>
                  </a:lnTo>
                  <a:lnTo>
                    <a:pt x="731" y="255"/>
                  </a:lnTo>
                  <a:lnTo>
                    <a:pt x="731" y="253"/>
                  </a:lnTo>
                  <a:lnTo>
                    <a:pt x="731" y="253"/>
                  </a:lnTo>
                  <a:lnTo>
                    <a:pt x="726" y="250"/>
                  </a:lnTo>
                  <a:lnTo>
                    <a:pt x="726" y="248"/>
                  </a:lnTo>
                  <a:lnTo>
                    <a:pt x="726" y="243"/>
                  </a:lnTo>
                  <a:lnTo>
                    <a:pt x="726" y="243"/>
                  </a:lnTo>
                  <a:lnTo>
                    <a:pt x="724" y="239"/>
                  </a:lnTo>
                  <a:lnTo>
                    <a:pt x="719" y="234"/>
                  </a:lnTo>
                  <a:lnTo>
                    <a:pt x="717" y="231"/>
                  </a:lnTo>
                  <a:lnTo>
                    <a:pt x="717" y="229"/>
                  </a:lnTo>
                  <a:lnTo>
                    <a:pt x="712" y="229"/>
                  </a:lnTo>
                  <a:lnTo>
                    <a:pt x="710" y="229"/>
                  </a:lnTo>
                  <a:lnTo>
                    <a:pt x="710" y="227"/>
                  </a:lnTo>
                  <a:lnTo>
                    <a:pt x="707" y="224"/>
                  </a:lnTo>
                  <a:lnTo>
                    <a:pt x="707" y="222"/>
                  </a:lnTo>
                  <a:lnTo>
                    <a:pt x="707" y="222"/>
                  </a:lnTo>
                  <a:lnTo>
                    <a:pt x="705" y="217"/>
                  </a:lnTo>
                  <a:lnTo>
                    <a:pt x="703" y="215"/>
                  </a:lnTo>
                  <a:lnTo>
                    <a:pt x="698" y="213"/>
                  </a:lnTo>
                  <a:lnTo>
                    <a:pt x="696" y="213"/>
                  </a:lnTo>
                  <a:lnTo>
                    <a:pt x="693" y="213"/>
                  </a:lnTo>
                  <a:lnTo>
                    <a:pt x="684" y="203"/>
                  </a:lnTo>
                  <a:lnTo>
                    <a:pt x="684" y="203"/>
                  </a:lnTo>
                  <a:lnTo>
                    <a:pt x="681" y="201"/>
                  </a:lnTo>
                  <a:lnTo>
                    <a:pt x="679" y="201"/>
                  </a:lnTo>
                  <a:lnTo>
                    <a:pt x="679" y="201"/>
                  </a:lnTo>
                  <a:lnTo>
                    <a:pt x="679" y="198"/>
                  </a:lnTo>
                  <a:lnTo>
                    <a:pt x="679" y="198"/>
                  </a:lnTo>
                  <a:lnTo>
                    <a:pt x="677" y="196"/>
                  </a:lnTo>
                  <a:lnTo>
                    <a:pt x="674" y="196"/>
                  </a:lnTo>
                  <a:lnTo>
                    <a:pt x="674" y="196"/>
                  </a:lnTo>
                  <a:lnTo>
                    <a:pt x="672" y="194"/>
                  </a:lnTo>
                  <a:lnTo>
                    <a:pt x="672" y="194"/>
                  </a:lnTo>
                  <a:lnTo>
                    <a:pt x="670" y="191"/>
                  </a:lnTo>
                  <a:lnTo>
                    <a:pt x="667" y="191"/>
                  </a:lnTo>
                  <a:lnTo>
                    <a:pt x="667" y="191"/>
                  </a:lnTo>
                  <a:lnTo>
                    <a:pt x="667" y="194"/>
                  </a:lnTo>
                  <a:lnTo>
                    <a:pt x="665" y="194"/>
                  </a:lnTo>
                  <a:lnTo>
                    <a:pt x="665" y="194"/>
                  </a:lnTo>
                  <a:lnTo>
                    <a:pt x="662" y="194"/>
                  </a:lnTo>
                  <a:lnTo>
                    <a:pt x="662" y="191"/>
                  </a:lnTo>
                  <a:lnTo>
                    <a:pt x="660" y="191"/>
                  </a:lnTo>
                  <a:lnTo>
                    <a:pt x="660" y="189"/>
                  </a:lnTo>
                  <a:lnTo>
                    <a:pt x="651" y="184"/>
                  </a:lnTo>
                  <a:lnTo>
                    <a:pt x="646" y="184"/>
                  </a:lnTo>
                  <a:lnTo>
                    <a:pt x="644" y="182"/>
                  </a:lnTo>
                  <a:lnTo>
                    <a:pt x="636" y="172"/>
                  </a:lnTo>
                  <a:lnTo>
                    <a:pt x="622" y="163"/>
                  </a:lnTo>
                  <a:lnTo>
                    <a:pt x="618" y="156"/>
                  </a:lnTo>
                  <a:lnTo>
                    <a:pt x="613" y="153"/>
                  </a:lnTo>
                  <a:lnTo>
                    <a:pt x="610" y="151"/>
                  </a:lnTo>
                  <a:lnTo>
                    <a:pt x="608" y="144"/>
                  </a:lnTo>
                  <a:lnTo>
                    <a:pt x="606" y="139"/>
                  </a:lnTo>
                  <a:lnTo>
                    <a:pt x="603" y="137"/>
                  </a:lnTo>
                  <a:lnTo>
                    <a:pt x="601" y="137"/>
                  </a:lnTo>
                  <a:lnTo>
                    <a:pt x="596" y="134"/>
                  </a:lnTo>
                  <a:lnTo>
                    <a:pt x="594" y="130"/>
                  </a:lnTo>
                  <a:lnTo>
                    <a:pt x="592" y="127"/>
                  </a:lnTo>
                  <a:lnTo>
                    <a:pt x="589" y="127"/>
                  </a:lnTo>
                  <a:lnTo>
                    <a:pt x="577" y="118"/>
                  </a:lnTo>
                  <a:lnTo>
                    <a:pt x="575" y="116"/>
                  </a:lnTo>
                  <a:lnTo>
                    <a:pt x="573" y="113"/>
                  </a:lnTo>
                  <a:lnTo>
                    <a:pt x="561" y="97"/>
                  </a:lnTo>
                  <a:lnTo>
                    <a:pt x="556" y="94"/>
                  </a:lnTo>
                  <a:lnTo>
                    <a:pt x="554" y="94"/>
                  </a:lnTo>
                  <a:lnTo>
                    <a:pt x="554" y="92"/>
                  </a:lnTo>
                  <a:lnTo>
                    <a:pt x="551" y="92"/>
                  </a:lnTo>
                  <a:lnTo>
                    <a:pt x="549" y="89"/>
                  </a:lnTo>
                  <a:lnTo>
                    <a:pt x="549" y="87"/>
                  </a:lnTo>
                  <a:lnTo>
                    <a:pt x="547" y="85"/>
                  </a:lnTo>
                  <a:lnTo>
                    <a:pt x="547" y="82"/>
                  </a:lnTo>
                  <a:lnTo>
                    <a:pt x="544" y="80"/>
                  </a:lnTo>
                  <a:lnTo>
                    <a:pt x="537" y="75"/>
                  </a:lnTo>
                  <a:lnTo>
                    <a:pt x="532" y="75"/>
                  </a:lnTo>
                  <a:lnTo>
                    <a:pt x="530" y="73"/>
                  </a:lnTo>
                  <a:lnTo>
                    <a:pt x="525" y="73"/>
                  </a:lnTo>
                  <a:lnTo>
                    <a:pt x="521" y="68"/>
                  </a:lnTo>
                  <a:lnTo>
                    <a:pt x="513" y="68"/>
                  </a:lnTo>
                  <a:lnTo>
                    <a:pt x="509" y="66"/>
                  </a:lnTo>
                  <a:lnTo>
                    <a:pt x="506" y="63"/>
                  </a:lnTo>
                  <a:lnTo>
                    <a:pt x="502" y="59"/>
                  </a:lnTo>
                  <a:lnTo>
                    <a:pt x="499" y="59"/>
                  </a:lnTo>
                  <a:lnTo>
                    <a:pt x="499" y="56"/>
                  </a:lnTo>
                  <a:lnTo>
                    <a:pt x="499" y="56"/>
                  </a:lnTo>
                  <a:lnTo>
                    <a:pt x="499" y="54"/>
                  </a:lnTo>
                  <a:lnTo>
                    <a:pt x="497" y="52"/>
                  </a:lnTo>
                  <a:lnTo>
                    <a:pt x="490" y="42"/>
                  </a:lnTo>
                  <a:lnTo>
                    <a:pt x="487" y="40"/>
                  </a:lnTo>
                  <a:lnTo>
                    <a:pt x="483" y="26"/>
                  </a:lnTo>
                  <a:lnTo>
                    <a:pt x="480" y="18"/>
                  </a:lnTo>
                  <a:lnTo>
                    <a:pt x="476" y="11"/>
                  </a:lnTo>
                  <a:lnTo>
                    <a:pt x="471" y="7"/>
                  </a:lnTo>
                  <a:lnTo>
                    <a:pt x="464" y="4"/>
                  </a:lnTo>
                  <a:lnTo>
                    <a:pt x="457" y="4"/>
                  </a:lnTo>
                  <a:lnTo>
                    <a:pt x="452" y="4"/>
                  </a:lnTo>
                  <a:lnTo>
                    <a:pt x="452" y="2"/>
                  </a:lnTo>
                  <a:lnTo>
                    <a:pt x="450" y="2"/>
                  </a:lnTo>
                  <a:lnTo>
                    <a:pt x="450" y="0"/>
                  </a:lnTo>
                  <a:lnTo>
                    <a:pt x="443" y="0"/>
                  </a:lnTo>
                  <a:lnTo>
                    <a:pt x="438" y="0"/>
                  </a:lnTo>
                  <a:lnTo>
                    <a:pt x="433" y="0"/>
                  </a:lnTo>
                  <a:lnTo>
                    <a:pt x="428" y="0"/>
                  </a:lnTo>
                  <a:lnTo>
                    <a:pt x="424" y="0"/>
                  </a:lnTo>
                  <a:lnTo>
                    <a:pt x="419" y="0"/>
                  </a:lnTo>
                  <a:lnTo>
                    <a:pt x="417" y="0"/>
                  </a:lnTo>
                  <a:lnTo>
                    <a:pt x="412" y="0"/>
                  </a:lnTo>
                  <a:lnTo>
                    <a:pt x="407" y="0"/>
                  </a:lnTo>
                  <a:lnTo>
                    <a:pt x="398" y="0"/>
                  </a:lnTo>
                  <a:lnTo>
                    <a:pt x="393" y="0"/>
                  </a:lnTo>
                  <a:lnTo>
                    <a:pt x="388" y="0"/>
                  </a:lnTo>
                  <a:lnTo>
                    <a:pt x="386" y="0"/>
                  </a:lnTo>
                  <a:lnTo>
                    <a:pt x="381" y="0"/>
                  </a:lnTo>
                  <a:lnTo>
                    <a:pt x="376" y="0"/>
                  </a:lnTo>
                  <a:lnTo>
                    <a:pt x="372" y="0"/>
                  </a:lnTo>
                  <a:lnTo>
                    <a:pt x="367" y="0"/>
                  </a:lnTo>
                  <a:lnTo>
                    <a:pt x="362" y="0"/>
                  </a:lnTo>
                  <a:lnTo>
                    <a:pt x="357" y="0"/>
                  </a:lnTo>
                  <a:lnTo>
                    <a:pt x="353" y="0"/>
                  </a:lnTo>
                  <a:lnTo>
                    <a:pt x="350" y="0"/>
                  </a:lnTo>
                  <a:lnTo>
                    <a:pt x="346" y="0"/>
                  </a:lnTo>
                  <a:lnTo>
                    <a:pt x="341" y="0"/>
                  </a:lnTo>
                  <a:lnTo>
                    <a:pt x="336" y="0"/>
                  </a:lnTo>
                  <a:lnTo>
                    <a:pt x="331" y="0"/>
                  </a:lnTo>
                  <a:lnTo>
                    <a:pt x="327" y="0"/>
                  </a:lnTo>
                  <a:lnTo>
                    <a:pt x="322" y="0"/>
                  </a:lnTo>
                  <a:lnTo>
                    <a:pt x="320" y="0"/>
                  </a:lnTo>
                  <a:lnTo>
                    <a:pt x="315" y="0"/>
                  </a:lnTo>
                  <a:lnTo>
                    <a:pt x="310" y="0"/>
                  </a:lnTo>
                  <a:lnTo>
                    <a:pt x="305" y="0"/>
                  </a:lnTo>
                  <a:lnTo>
                    <a:pt x="301" y="0"/>
                  </a:lnTo>
                  <a:lnTo>
                    <a:pt x="296" y="0"/>
                  </a:lnTo>
                  <a:lnTo>
                    <a:pt x="291" y="0"/>
                  </a:lnTo>
                  <a:lnTo>
                    <a:pt x="289" y="0"/>
                  </a:lnTo>
                  <a:lnTo>
                    <a:pt x="284" y="0"/>
                  </a:lnTo>
                  <a:lnTo>
                    <a:pt x="279" y="0"/>
                  </a:lnTo>
                  <a:lnTo>
                    <a:pt x="275" y="0"/>
                  </a:lnTo>
                  <a:lnTo>
                    <a:pt x="270" y="0"/>
                  </a:lnTo>
                  <a:lnTo>
                    <a:pt x="265" y="0"/>
                  </a:lnTo>
                  <a:lnTo>
                    <a:pt x="260" y="0"/>
                  </a:lnTo>
                  <a:lnTo>
                    <a:pt x="258" y="0"/>
                  </a:lnTo>
                  <a:lnTo>
                    <a:pt x="253" y="0"/>
                  </a:lnTo>
                  <a:lnTo>
                    <a:pt x="249" y="0"/>
                  </a:lnTo>
                  <a:lnTo>
                    <a:pt x="244" y="0"/>
                  </a:lnTo>
                  <a:lnTo>
                    <a:pt x="239" y="0"/>
                  </a:lnTo>
                  <a:lnTo>
                    <a:pt x="234" y="0"/>
                  </a:lnTo>
                  <a:lnTo>
                    <a:pt x="230" y="0"/>
                  </a:lnTo>
                  <a:lnTo>
                    <a:pt x="227" y="0"/>
                  </a:lnTo>
                  <a:lnTo>
                    <a:pt x="223" y="0"/>
                  </a:lnTo>
                  <a:lnTo>
                    <a:pt x="218" y="0"/>
                  </a:lnTo>
                  <a:lnTo>
                    <a:pt x="213" y="0"/>
                  </a:lnTo>
                  <a:lnTo>
                    <a:pt x="208" y="0"/>
                  </a:lnTo>
                  <a:lnTo>
                    <a:pt x="204" y="0"/>
                  </a:lnTo>
                  <a:lnTo>
                    <a:pt x="199" y="0"/>
                  </a:lnTo>
                  <a:lnTo>
                    <a:pt x="197" y="0"/>
                  </a:lnTo>
                  <a:lnTo>
                    <a:pt x="192" y="0"/>
                  </a:lnTo>
                  <a:lnTo>
                    <a:pt x="187" y="0"/>
                  </a:lnTo>
                  <a:lnTo>
                    <a:pt x="182" y="0"/>
                  </a:lnTo>
                  <a:lnTo>
                    <a:pt x="178" y="0"/>
                  </a:lnTo>
                  <a:lnTo>
                    <a:pt x="173" y="0"/>
                  </a:lnTo>
                  <a:lnTo>
                    <a:pt x="168" y="0"/>
                  </a:lnTo>
                  <a:lnTo>
                    <a:pt x="163" y="0"/>
                  </a:lnTo>
                  <a:lnTo>
                    <a:pt x="161" y="0"/>
                  </a:lnTo>
                  <a:lnTo>
                    <a:pt x="161" y="21"/>
                  </a:lnTo>
                  <a:lnTo>
                    <a:pt x="161" y="23"/>
                  </a:lnTo>
                  <a:lnTo>
                    <a:pt x="161" y="23"/>
                  </a:lnTo>
                  <a:lnTo>
                    <a:pt x="161" y="42"/>
                  </a:lnTo>
                  <a:lnTo>
                    <a:pt x="161" y="44"/>
                  </a:lnTo>
                  <a:lnTo>
                    <a:pt x="161" y="66"/>
                  </a:lnTo>
                  <a:lnTo>
                    <a:pt x="161" y="68"/>
                  </a:lnTo>
                  <a:lnTo>
                    <a:pt x="161" y="68"/>
                  </a:lnTo>
                  <a:lnTo>
                    <a:pt x="161" y="87"/>
                  </a:lnTo>
                  <a:lnTo>
                    <a:pt x="161" y="89"/>
                  </a:lnTo>
                  <a:lnTo>
                    <a:pt x="154" y="89"/>
                  </a:lnTo>
                  <a:lnTo>
                    <a:pt x="31" y="89"/>
                  </a:lnTo>
                  <a:lnTo>
                    <a:pt x="31" y="106"/>
                  </a:lnTo>
                  <a:lnTo>
                    <a:pt x="29" y="123"/>
                  </a:lnTo>
                  <a:lnTo>
                    <a:pt x="26" y="139"/>
                  </a:lnTo>
                  <a:lnTo>
                    <a:pt x="24" y="156"/>
                  </a:lnTo>
                  <a:lnTo>
                    <a:pt x="24" y="163"/>
                  </a:lnTo>
                  <a:lnTo>
                    <a:pt x="22" y="168"/>
                  </a:lnTo>
                  <a:lnTo>
                    <a:pt x="22" y="175"/>
                  </a:lnTo>
                  <a:lnTo>
                    <a:pt x="22" y="179"/>
                  </a:lnTo>
                  <a:lnTo>
                    <a:pt x="19" y="184"/>
                  </a:lnTo>
                  <a:lnTo>
                    <a:pt x="19" y="189"/>
                  </a:lnTo>
                  <a:lnTo>
                    <a:pt x="19" y="191"/>
                  </a:lnTo>
                  <a:lnTo>
                    <a:pt x="22" y="194"/>
                  </a:lnTo>
                  <a:lnTo>
                    <a:pt x="31" y="201"/>
                  </a:lnTo>
                  <a:lnTo>
                    <a:pt x="41" y="210"/>
                  </a:lnTo>
                  <a:lnTo>
                    <a:pt x="52" y="217"/>
                  </a:lnTo>
                  <a:lnTo>
                    <a:pt x="62" y="227"/>
                  </a:lnTo>
                  <a:lnTo>
                    <a:pt x="64" y="227"/>
                  </a:lnTo>
                  <a:lnTo>
                    <a:pt x="67" y="229"/>
                  </a:lnTo>
                  <a:lnTo>
                    <a:pt x="71" y="231"/>
                  </a:lnTo>
                  <a:lnTo>
                    <a:pt x="74" y="231"/>
                  </a:lnTo>
                  <a:lnTo>
                    <a:pt x="78" y="234"/>
                  </a:lnTo>
                  <a:lnTo>
                    <a:pt x="83" y="236"/>
                  </a:lnTo>
                  <a:lnTo>
                    <a:pt x="88" y="239"/>
                  </a:lnTo>
                  <a:lnTo>
                    <a:pt x="93" y="243"/>
                  </a:lnTo>
                  <a:lnTo>
                    <a:pt x="95" y="246"/>
                  </a:lnTo>
                  <a:lnTo>
                    <a:pt x="97" y="248"/>
                  </a:lnTo>
                  <a:lnTo>
                    <a:pt x="97" y="250"/>
                  </a:lnTo>
                  <a:lnTo>
                    <a:pt x="97" y="255"/>
                  </a:lnTo>
                  <a:lnTo>
                    <a:pt x="100" y="262"/>
                  </a:lnTo>
                  <a:lnTo>
                    <a:pt x="100" y="269"/>
                  </a:lnTo>
                  <a:lnTo>
                    <a:pt x="100" y="274"/>
                  </a:lnTo>
                  <a:lnTo>
                    <a:pt x="100" y="281"/>
                  </a:lnTo>
                  <a:lnTo>
                    <a:pt x="100" y="281"/>
                  </a:lnTo>
                  <a:lnTo>
                    <a:pt x="100" y="284"/>
                  </a:lnTo>
                  <a:lnTo>
                    <a:pt x="100" y="286"/>
                  </a:lnTo>
                  <a:lnTo>
                    <a:pt x="102" y="288"/>
                  </a:lnTo>
                  <a:lnTo>
                    <a:pt x="102" y="300"/>
                  </a:lnTo>
                  <a:lnTo>
                    <a:pt x="102" y="312"/>
                  </a:lnTo>
                  <a:lnTo>
                    <a:pt x="104" y="326"/>
                  </a:lnTo>
                  <a:lnTo>
                    <a:pt x="104" y="338"/>
                  </a:lnTo>
                  <a:lnTo>
                    <a:pt x="104" y="340"/>
                  </a:lnTo>
                  <a:lnTo>
                    <a:pt x="107" y="343"/>
                  </a:lnTo>
                  <a:lnTo>
                    <a:pt x="104" y="345"/>
                  </a:lnTo>
                  <a:lnTo>
                    <a:pt x="104" y="347"/>
                  </a:lnTo>
                  <a:lnTo>
                    <a:pt x="102" y="350"/>
                  </a:lnTo>
                  <a:lnTo>
                    <a:pt x="102" y="355"/>
                  </a:lnTo>
                  <a:lnTo>
                    <a:pt x="102" y="357"/>
                  </a:lnTo>
                  <a:lnTo>
                    <a:pt x="102" y="362"/>
                  </a:lnTo>
                  <a:lnTo>
                    <a:pt x="102" y="362"/>
                  </a:lnTo>
                  <a:lnTo>
                    <a:pt x="102" y="362"/>
                  </a:lnTo>
                  <a:lnTo>
                    <a:pt x="102" y="362"/>
                  </a:lnTo>
                  <a:lnTo>
                    <a:pt x="102" y="362"/>
                  </a:lnTo>
                  <a:lnTo>
                    <a:pt x="100" y="366"/>
                  </a:lnTo>
                  <a:lnTo>
                    <a:pt x="100" y="371"/>
                  </a:lnTo>
                  <a:lnTo>
                    <a:pt x="100" y="376"/>
                  </a:lnTo>
                  <a:lnTo>
                    <a:pt x="100" y="378"/>
                  </a:lnTo>
                  <a:lnTo>
                    <a:pt x="100" y="395"/>
                  </a:lnTo>
                  <a:lnTo>
                    <a:pt x="97" y="411"/>
                  </a:lnTo>
                  <a:lnTo>
                    <a:pt x="95" y="426"/>
                  </a:lnTo>
                  <a:lnTo>
                    <a:pt x="95" y="442"/>
                  </a:lnTo>
                  <a:lnTo>
                    <a:pt x="95" y="447"/>
                  </a:lnTo>
                  <a:lnTo>
                    <a:pt x="95" y="452"/>
                  </a:lnTo>
                  <a:lnTo>
                    <a:pt x="93" y="456"/>
                  </a:lnTo>
                  <a:lnTo>
                    <a:pt x="93" y="461"/>
                  </a:lnTo>
                  <a:lnTo>
                    <a:pt x="93" y="463"/>
                  </a:lnTo>
                  <a:lnTo>
                    <a:pt x="93" y="466"/>
                  </a:lnTo>
                  <a:lnTo>
                    <a:pt x="90" y="468"/>
                  </a:lnTo>
                  <a:lnTo>
                    <a:pt x="88" y="468"/>
                  </a:lnTo>
                  <a:lnTo>
                    <a:pt x="85" y="468"/>
                  </a:lnTo>
                  <a:lnTo>
                    <a:pt x="83" y="468"/>
                  </a:lnTo>
                  <a:lnTo>
                    <a:pt x="78" y="468"/>
                  </a:lnTo>
                  <a:lnTo>
                    <a:pt x="76" y="468"/>
                  </a:lnTo>
                  <a:lnTo>
                    <a:pt x="78" y="478"/>
                  </a:lnTo>
                  <a:lnTo>
                    <a:pt x="78" y="487"/>
                  </a:lnTo>
                  <a:lnTo>
                    <a:pt x="81" y="497"/>
                  </a:lnTo>
                  <a:lnTo>
                    <a:pt x="81" y="506"/>
                  </a:lnTo>
                  <a:lnTo>
                    <a:pt x="83" y="516"/>
                  </a:lnTo>
                  <a:lnTo>
                    <a:pt x="83" y="527"/>
                  </a:lnTo>
                  <a:lnTo>
                    <a:pt x="85" y="539"/>
                  </a:lnTo>
                  <a:lnTo>
                    <a:pt x="85" y="549"/>
                  </a:lnTo>
                  <a:lnTo>
                    <a:pt x="88" y="556"/>
                  </a:lnTo>
                  <a:lnTo>
                    <a:pt x="88" y="565"/>
                  </a:lnTo>
                  <a:lnTo>
                    <a:pt x="88" y="572"/>
                  </a:lnTo>
                  <a:lnTo>
                    <a:pt x="90" y="582"/>
                  </a:lnTo>
                  <a:lnTo>
                    <a:pt x="90" y="582"/>
                  </a:lnTo>
                  <a:lnTo>
                    <a:pt x="90" y="584"/>
                  </a:lnTo>
                  <a:lnTo>
                    <a:pt x="90" y="587"/>
                  </a:lnTo>
                  <a:lnTo>
                    <a:pt x="90" y="589"/>
                  </a:lnTo>
                  <a:lnTo>
                    <a:pt x="93" y="591"/>
                  </a:lnTo>
                  <a:lnTo>
                    <a:pt x="93" y="594"/>
                  </a:lnTo>
                  <a:lnTo>
                    <a:pt x="93" y="596"/>
                  </a:lnTo>
                  <a:lnTo>
                    <a:pt x="93" y="598"/>
                  </a:lnTo>
                  <a:lnTo>
                    <a:pt x="90" y="603"/>
                  </a:lnTo>
                  <a:lnTo>
                    <a:pt x="88" y="610"/>
                  </a:lnTo>
                  <a:lnTo>
                    <a:pt x="88" y="615"/>
                  </a:lnTo>
                  <a:lnTo>
                    <a:pt x="88" y="622"/>
                  </a:lnTo>
                  <a:lnTo>
                    <a:pt x="88" y="627"/>
                  </a:lnTo>
                  <a:lnTo>
                    <a:pt x="90" y="631"/>
                  </a:lnTo>
                  <a:lnTo>
                    <a:pt x="93" y="639"/>
                  </a:lnTo>
                  <a:lnTo>
                    <a:pt x="95" y="643"/>
                  </a:lnTo>
                  <a:lnTo>
                    <a:pt x="95" y="648"/>
                  </a:lnTo>
                  <a:lnTo>
                    <a:pt x="97" y="653"/>
                  </a:lnTo>
                  <a:lnTo>
                    <a:pt x="100" y="655"/>
                  </a:lnTo>
                  <a:lnTo>
                    <a:pt x="100" y="660"/>
                  </a:lnTo>
                  <a:lnTo>
                    <a:pt x="102" y="662"/>
                  </a:lnTo>
                  <a:lnTo>
                    <a:pt x="104" y="669"/>
                  </a:lnTo>
                  <a:lnTo>
                    <a:pt x="104" y="674"/>
                  </a:lnTo>
                  <a:lnTo>
                    <a:pt x="104" y="676"/>
                  </a:lnTo>
                  <a:lnTo>
                    <a:pt x="102" y="679"/>
                  </a:lnTo>
                  <a:lnTo>
                    <a:pt x="97" y="684"/>
                  </a:lnTo>
                  <a:lnTo>
                    <a:pt x="95" y="688"/>
                  </a:lnTo>
                  <a:lnTo>
                    <a:pt x="90" y="691"/>
                  </a:lnTo>
                  <a:lnTo>
                    <a:pt x="88" y="693"/>
                  </a:lnTo>
                  <a:lnTo>
                    <a:pt x="85" y="691"/>
                  </a:lnTo>
                  <a:lnTo>
                    <a:pt x="83" y="691"/>
                  </a:lnTo>
                  <a:lnTo>
                    <a:pt x="78" y="691"/>
                  </a:lnTo>
                  <a:lnTo>
                    <a:pt x="74" y="688"/>
                  </a:lnTo>
                  <a:lnTo>
                    <a:pt x="67" y="686"/>
                  </a:lnTo>
                  <a:lnTo>
                    <a:pt x="62" y="686"/>
                  </a:lnTo>
                  <a:lnTo>
                    <a:pt x="55" y="684"/>
                  </a:lnTo>
                  <a:lnTo>
                    <a:pt x="48" y="681"/>
                  </a:lnTo>
                  <a:lnTo>
                    <a:pt x="38" y="681"/>
                  </a:lnTo>
                  <a:lnTo>
                    <a:pt x="31" y="681"/>
                  </a:lnTo>
                  <a:lnTo>
                    <a:pt x="22" y="684"/>
                  </a:lnTo>
                  <a:lnTo>
                    <a:pt x="19" y="684"/>
                  </a:lnTo>
                  <a:lnTo>
                    <a:pt x="14" y="686"/>
                  </a:lnTo>
                  <a:lnTo>
                    <a:pt x="12" y="686"/>
                  </a:lnTo>
                  <a:lnTo>
                    <a:pt x="10" y="691"/>
                  </a:lnTo>
                  <a:lnTo>
                    <a:pt x="5" y="693"/>
                  </a:lnTo>
                  <a:lnTo>
                    <a:pt x="3" y="695"/>
                  </a:lnTo>
                  <a:lnTo>
                    <a:pt x="0" y="700"/>
                  </a:lnTo>
                  <a:lnTo>
                    <a:pt x="3" y="705"/>
                  </a:lnTo>
                  <a:lnTo>
                    <a:pt x="7" y="717"/>
                  </a:lnTo>
                  <a:lnTo>
                    <a:pt x="12" y="729"/>
                  </a:lnTo>
                  <a:lnTo>
                    <a:pt x="17" y="743"/>
                  </a:lnTo>
                  <a:lnTo>
                    <a:pt x="24" y="755"/>
                  </a:lnTo>
                  <a:lnTo>
                    <a:pt x="24" y="757"/>
                  </a:lnTo>
                  <a:lnTo>
                    <a:pt x="26" y="759"/>
                  </a:lnTo>
                  <a:lnTo>
                    <a:pt x="29" y="762"/>
                  </a:lnTo>
                  <a:lnTo>
                    <a:pt x="31" y="762"/>
                  </a:lnTo>
                  <a:lnTo>
                    <a:pt x="33" y="764"/>
                  </a:lnTo>
                  <a:lnTo>
                    <a:pt x="36" y="766"/>
                  </a:lnTo>
                  <a:lnTo>
                    <a:pt x="41" y="769"/>
                  </a:lnTo>
                  <a:lnTo>
                    <a:pt x="43" y="769"/>
                  </a:lnTo>
                  <a:lnTo>
                    <a:pt x="45" y="774"/>
                  </a:lnTo>
                  <a:lnTo>
                    <a:pt x="45" y="776"/>
                  </a:lnTo>
                  <a:lnTo>
                    <a:pt x="48" y="781"/>
                  </a:lnTo>
                  <a:lnTo>
                    <a:pt x="48" y="785"/>
                  </a:lnTo>
                  <a:lnTo>
                    <a:pt x="52" y="788"/>
                  </a:lnTo>
                  <a:lnTo>
                    <a:pt x="57" y="792"/>
                  </a:lnTo>
                  <a:lnTo>
                    <a:pt x="62" y="797"/>
                  </a:lnTo>
                  <a:lnTo>
                    <a:pt x="67" y="800"/>
                  </a:lnTo>
                  <a:lnTo>
                    <a:pt x="67" y="802"/>
                  </a:lnTo>
                  <a:lnTo>
                    <a:pt x="64" y="804"/>
                  </a:lnTo>
                  <a:lnTo>
                    <a:pt x="64" y="807"/>
                  </a:lnTo>
                  <a:lnTo>
                    <a:pt x="64" y="809"/>
                  </a:lnTo>
                  <a:lnTo>
                    <a:pt x="69" y="814"/>
                  </a:lnTo>
                  <a:lnTo>
                    <a:pt x="71" y="818"/>
                  </a:lnTo>
                  <a:lnTo>
                    <a:pt x="76" y="821"/>
                  </a:lnTo>
                  <a:lnTo>
                    <a:pt x="81" y="823"/>
                  </a:lnTo>
                  <a:lnTo>
                    <a:pt x="83" y="826"/>
                  </a:lnTo>
                  <a:lnTo>
                    <a:pt x="85" y="828"/>
                  </a:lnTo>
                  <a:lnTo>
                    <a:pt x="85" y="833"/>
                  </a:lnTo>
                  <a:lnTo>
                    <a:pt x="85" y="835"/>
                  </a:lnTo>
                  <a:lnTo>
                    <a:pt x="85" y="840"/>
                  </a:lnTo>
                  <a:lnTo>
                    <a:pt x="85" y="842"/>
                  </a:lnTo>
                  <a:lnTo>
                    <a:pt x="85" y="847"/>
                  </a:lnTo>
                  <a:lnTo>
                    <a:pt x="83" y="852"/>
                  </a:lnTo>
                  <a:lnTo>
                    <a:pt x="83" y="854"/>
                  </a:lnTo>
                  <a:lnTo>
                    <a:pt x="85" y="856"/>
                  </a:lnTo>
                  <a:lnTo>
                    <a:pt x="85" y="861"/>
                  </a:lnTo>
                  <a:lnTo>
                    <a:pt x="88" y="863"/>
                  </a:lnTo>
                  <a:lnTo>
                    <a:pt x="88" y="868"/>
                  </a:lnTo>
                  <a:lnTo>
                    <a:pt x="88" y="873"/>
                  </a:lnTo>
                  <a:lnTo>
                    <a:pt x="83" y="875"/>
                  </a:lnTo>
                  <a:lnTo>
                    <a:pt x="81" y="880"/>
                  </a:lnTo>
                  <a:lnTo>
                    <a:pt x="81" y="885"/>
                  </a:lnTo>
                  <a:lnTo>
                    <a:pt x="81" y="889"/>
                  </a:lnTo>
                  <a:lnTo>
                    <a:pt x="81" y="894"/>
                  </a:lnTo>
                  <a:lnTo>
                    <a:pt x="83" y="899"/>
                  </a:lnTo>
                  <a:lnTo>
                    <a:pt x="88" y="904"/>
                  </a:lnTo>
                  <a:lnTo>
                    <a:pt x="93" y="908"/>
                  </a:lnTo>
                  <a:lnTo>
                    <a:pt x="95" y="916"/>
                  </a:lnTo>
                  <a:lnTo>
                    <a:pt x="100" y="920"/>
                  </a:lnTo>
                  <a:lnTo>
                    <a:pt x="102" y="923"/>
                  </a:lnTo>
                  <a:lnTo>
                    <a:pt x="104" y="925"/>
                  </a:lnTo>
                  <a:lnTo>
                    <a:pt x="104" y="925"/>
                  </a:lnTo>
                  <a:lnTo>
                    <a:pt x="109" y="925"/>
                  </a:lnTo>
                  <a:lnTo>
                    <a:pt x="109" y="923"/>
                  </a:lnTo>
                  <a:lnTo>
                    <a:pt x="111" y="923"/>
                  </a:lnTo>
                  <a:lnTo>
                    <a:pt x="111" y="923"/>
                  </a:lnTo>
                  <a:lnTo>
                    <a:pt x="114" y="925"/>
                  </a:lnTo>
                  <a:lnTo>
                    <a:pt x="114" y="927"/>
                  </a:lnTo>
                  <a:lnTo>
                    <a:pt x="116" y="930"/>
                  </a:lnTo>
                  <a:lnTo>
                    <a:pt x="116" y="930"/>
                  </a:lnTo>
                  <a:lnTo>
                    <a:pt x="116" y="930"/>
                  </a:lnTo>
                  <a:lnTo>
                    <a:pt x="119" y="932"/>
                  </a:lnTo>
                  <a:lnTo>
                    <a:pt x="121" y="927"/>
                  </a:lnTo>
                  <a:lnTo>
                    <a:pt x="126" y="925"/>
                  </a:lnTo>
                  <a:lnTo>
                    <a:pt x="130" y="918"/>
                  </a:lnTo>
                  <a:lnTo>
                    <a:pt x="133" y="913"/>
                  </a:lnTo>
                  <a:lnTo>
                    <a:pt x="135" y="918"/>
                  </a:lnTo>
                  <a:lnTo>
                    <a:pt x="140" y="918"/>
                  </a:lnTo>
                  <a:lnTo>
                    <a:pt x="145" y="918"/>
                  </a:lnTo>
                  <a:lnTo>
                    <a:pt x="147" y="918"/>
                  </a:lnTo>
                  <a:lnTo>
                    <a:pt x="152" y="918"/>
                  </a:lnTo>
                  <a:lnTo>
                    <a:pt x="154" y="920"/>
                  </a:lnTo>
                  <a:lnTo>
                    <a:pt x="156" y="923"/>
                  </a:lnTo>
                  <a:lnTo>
                    <a:pt x="156" y="927"/>
                  </a:lnTo>
                  <a:lnTo>
                    <a:pt x="163" y="934"/>
                  </a:lnTo>
                  <a:lnTo>
                    <a:pt x="171" y="939"/>
                  </a:lnTo>
                  <a:lnTo>
                    <a:pt x="180" y="939"/>
                  </a:lnTo>
                  <a:lnTo>
                    <a:pt x="189" y="942"/>
                  </a:lnTo>
                  <a:lnTo>
                    <a:pt x="194" y="944"/>
                  </a:lnTo>
                  <a:lnTo>
                    <a:pt x="194" y="949"/>
                  </a:lnTo>
                  <a:lnTo>
                    <a:pt x="194" y="953"/>
                  </a:lnTo>
                  <a:lnTo>
                    <a:pt x="194" y="958"/>
                  </a:lnTo>
                  <a:lnTo>
                    <a:pt x="197" y="963"/>
                  </a:lnTo>
                  <a:lnTo>
                    <a:pt x="201" y="970"/>
                  </a:lnTo>
                  <a:lnTo>
                    <a:pt x="204" y="975"/>
                  </a:lnTo>
                  <a:lnTo>
                    <a:pt x="208" y="979"/>
                  </a:lnTo>
                  <a:lnTo>
                    <a:pt x="211" y="984"/>
                  </a:lnTo>
                  <a:lnTo>
                    <a:pt x="216" y="989"/>
                  </a:lnTo>
                  <a:lnTo>
                    <a:pt x="218" y="991"/>
                  </a:lnTo>
                  <a:lnTo>
                    <a:pt x="223" y="996"/>
                  </a:lnTo>
                  <a:lnTo>
                    <a:pt x="225" y="1005"/>
                  </a:lnTo>
                  <a:lnTo>
                    <a:pt x="227" y="1015"/>
                  </a:lnTo>
                  <a:lnTo>
                    <a:pt x="227" y="1027"/>
                  </a:lnTo>
                  <a:lnTo>
                    <a:pt x="227" y="1039"/>
                  </a:lnTo>
                  <a:lnTo>
                    <a:pt x="230" y="1046"/>
                  </a:lnTo>
                  <a:lnTo>
                    <a:pt x="230" y="1055"/>
                  </a:lnTo>
                  <a:lnTo>
                    <a:pt x="232" y="1062"/>
                  </a:lnTo>
                  <a:lnTo>
                    <a:pt x="232" y="1072"/>
                  </a:lnTo>
                  <a:lnTo>
                    <a:pt x="234" y="1076"/>
                  </a:lnTo>
                  <a:lnTo>
                    <a:pt x="234" y="1079"/>
                  </a:lnTo>
                  <a:lnTo>
                    <a:pt x="237" y="1081"/>
                  </a:lnTo>
                  <a:lnTo>
                    <a:pt x="244" y="1081"/>
                  </a:lnTo>
                  <a:lnTo>
                    <a:pt x="244" y="1084"/>
                  </a:lnTo>
                  <a:lnTo>
                    <a:pt x="246" y="1084"/>
                  </a:lnTo>
                  <a:lnTo>
                    <a:pt x="249" y="1084"/>
                  </a:lnTo>
                  <a:lnTo>
                    <a:pt x="251" y="1084"/>
                  </a:lnTo>
                  <a:lnTo>
                    <a:pt x="263" y="1086"/>
                  </a:lnTo>
                  <a:lnTo>
                    <a:pt x="272" y="1088"/>
                  </a:lnTo>
                  <a:lnTo>
                    <a:pt x="296" y="1093"/>
                  </a:lnTo>
                  <a:lnTo>
                    <a:pt x="301" y="1095"/>
                  </a:lnTo>
                  <a:lnTo>
                    <a:pt x="305" y="1098"/>
                  </a:lnTo>
                  <a:lnTo>
                    <a:pt x="308" y="1103"/>
                  </a:lnTo>
                  <a:lnTo>
                    <a:pt x="310" y="1107"/>
                  </a:lnTo>
                  <a:lnTo>
                    <a:pt x="310" y="1110"/>
                  </a:lnTo>
                  <a:lnTo>
                    <a:pt x="310" y="1114"/>
                  </a:lnTo>
                  <a:lnTo>
                    <a:pt x="312" y="1117"/>
                  </a:lnTo>
                  <a:lnTo>
                    <a:pt x="312" y="1119"/>
                  </a:lnTo>
                  <a:lnTo>
                    <a:pt x="312" y="1121"/>
                  </a:lnTo>
                  <a:lnTo>
                    <a:pt x="312" y="1121"/>
                  </a:lnTo>
                  <a:lnTo>
                    <a:pt x="312" y="1124"/>
                  </a:lnTo>
                  <a:lnTo>
                    <a:pt x="312" y="1124"/>
                  </a:lnTo>
                  <a:lnTo>
                    <a:pt x="315" y="1126"/>
                  </a:lnTo>
                  <a:lnTo>
                    <a:pt x="317" y="1126"/>
                  </a:lnTo>
                  <a:lnTo>
                    <a:pt x="320" y="1126"/>
                  </a:lnTo>
                  <a:lnTo>
                    <a:pt x="320" y="1129"/>
                  </a:lnTo>
                  <a:lnTo>
                    <a:pt x="322" y="1131"/>
                  </a:lnTo>
                  <a:lnTo>
                    <a:pt x="322" y="1133"/>
                  </a:lnTo>
                  <a:lnTo>
                    <a:pt x="322" y="1138"/>
                  </a:lnTo>
                  <a:lnTo>
                    <a:pt x="322" y="1140"/>
                  </a:lnTo>
                  <a:lnTo>
                    <a:pt x="322" y="1143"/>
                  </a:lnTo>
                  <a:lnTo>
                    <a:pt x="324" y="1143"/>
                  </a:lnTo>
                  <a:lnTo>
                    <a:pt x="324" y="1145"/>
                  </a:lnTo>
                  <a:lnTo>
                    <a:pt x="327" y="1145"/>
                  </a:lnTo>
                  <a:lnTo>
                    <a:pt x="331" y="1147"/>
                  </a:lnTo>
                  <a:lnTo>
                    <a:pt x="336" y="1150"/>
                  </a:lnTo>
                  <a:lnTo>
                    <a:pt x="341" y="1152"/>
                  </a:lnTo>
                  <a:lnTo>
                    <a:pt x="346" y="1157"/>
                  </a:lnTo>
                  <a:lnTo>
                    <a:pt x="348" y="1159"/>
                  </a:lnTo>
                  <a:lnTo>
                    <a:pt x="350" y="1164"/>
                  </a:lnTo>
                  <a:lnTo>
                    <a:pt x="355" y="1169"/>
                  </a:lnTo>
                  <a:lnTo>
                    <a:pt x="357" y="1171"/>
                  </a:lnTo>
                  <a:lnTo>
                    <a:pt x="362" y="1174"/>
                  </a:lnTo>
                  <a:lnTo>
                    <a:pt x="367" y="1178"/>
                  </a:lnTo>
                  <a:lnTo>
                    <a:pt x="372" y="1181"/>
                  </a:lnTo>
                  <a:lnTo>
                    <a:pt x="379" y="1185"/>
                  </a:lnTo>
                  <a:lnTo>
                    <a:pt x="383" y="1185"/>
                  </a:lnTo>
                  <a:lnTo>
                    <a:pt x="388" y="1185"/>
                  </a:lnTo>
                  <a:lnTo>
                    <a:pt x="393" y="1188"/>
                  </a:lnTo>
                  <a:lnTo>
                    <a:pt x="398" y="1188"/>
                  </a:lnTo>
                  <a:lnTo>
                    <a:pt x="400" y="1188"/>
                  </a:lnTo>
                  <a:lnTo>
                    <a:pt x="405" y="1188"/>
                  </a:lnTo>
                  <a:lnTo>
                    <a:pt x="407" y="1190"/>
                  </a:lnTo>
                  <a:lnTo>
                    <a:pt x="412" y="1188"/>
                  </a:lnTo>
                  <a:lnTo>
                    <a:pt x="414" y="1188"/>
                  </a:lnTo>
                  <a:lnTo>
                    <a:pt x="417" y="1183"/>
                  </a:lnTo>
                  <a:lnTo>
                    <a:pt x="421" y="1181"/>
                  </a:lnTo>
                  <a:lnTo>
                    <a:pt x="424" y="1178"/>
                  </a:lnTo>
                  <a:lnTo>
                    <a:pt x="426" y="1174"/>
                  </a:lnTo>
                  <a:lnTo>
                    <a:pt x="431" y="1171"/>
                  </a:lnTo>
                  <a:lnTo>
                    <a:pt x="433" y="1169"/>
                  </a:lnTo>
                  <a:lnTo>
                    <a:pt x="435" y="1166"/>
                  </a:lnTo>
                  <a:lnTo>
                    <a:pt x="438" y="1166"/>
                  </a:lnTo>
                  <a:lnTo>
                    <a:pt x="438" y="1164"/>
                  </a:lnTo>
                  <a:lnTo>
                    <a:pt x="438" y="1164"/>
                  </a:lnTo>
                  <a:lnTo>
                    <a:pt x="440" y="1164"/>
                  </a:lnTo>
                  <a:lnTo>
                    <a:pt x="443" y="1162"/>
                  </a:lnTo>
                  <a:lnTo>
                    <a:pt x="445" y="1159"/>
                  </a:lnTo>
                  <a:lnTo>
                    <a:pt x="445" y="1157"/>
                  </a:lnTo>
                  <a:lnTo>
                    <a:pt x="447" y="1155"/>
                  </a:lnTo>
                  <a:lnTo>
                    <a:pt x="447" y="1147"/>
                  </a:lnTo>
                  <a:lnTo>
                    <a:pt x="447" y="1143"/>
                  </a:lnTo>
                  <a:lnTo>
                    <a:pt x="447" y="1138"/>
                  </a:lnTo>
                  <a:lnTo>
                    <a:pt x="447" y="1133"/>
                  </a:lnTo>
                  <a:lnTo>
                    <a:pt x="447" y="1126"/>
                  </a:lnTo>
                  <a:lnTo>
                    <a:pt x="447" y="1119"/>
                  </a:lnTo>
                  <a:lnTo>
                    <a:pt x="450" y="1114"/>
                  </a:lnTo>
                  <a:lnTo>
                    <a:pt x="454" y="1110"/>
                  </a:lnTo>
                  <a:lnTo>
                    <a:pt x="459" y="1110"/>
                  </a:lnTo>
                  <a:lnTo>
                    <a:pt x="461" y="1112"/>
                  </a:lnTo>
                  <a:lnTo>
                    <a:pt x="464" y="1110"/>
                  </a:lnTo>
                  <a:lnTo>
                    <a:pt x="466" y="1107"/>
                  </a:lnTo>
                  <a:lnTo>
                    <a:pt x="469" y="1105"/>
                  </a:lnTo>
                  <a:lnTo>
                    <a:pt x="471" y="1100"/>
                  </a:lnTo>
                  <a:lnTo>
                    <a:pt x="471" y="1098"/>
                  </a:lnTo>
                  <a:lnTo>
                    <a:pt x="473" y="1093"/>
                  </a:lnTo>
                  <a:lnTo>
                    <a:pt x="473" y="1086"/>
                  </a:lnTo>
                  <a:lnTo>
                    <a:pt x="471" y="1079"/>
                  </a:lnTo>
                  <a:lnTo>
                    <a:pt x="469" y="1074"/>
                  </a:lnTo>
                  <a:lnTo>
                    <a:pt x="466" y="1067"/>
                  </a:lnTo>
                  <a:lnTo>
                    <a:pt x="464" y="1060"/>
                  </a:lnTo>
                  <a:lnTo>
                    <a:pt x="461" y="1055"/>
                  </a:lnTo>
                  <a:lnTo>
                    <a:pt x="464" y="1050"/>
                  </a:lnTo>
                  <a:lnTo>
                    <a:pt x="469" y="1046"/>
                  </a:lnTo>
                  <a:lnTo>
                    <a:pt x="476" y="1043"/>
                  </a:lnTo>
                  <a:lnTo>
                    <a:pt x="483" y="1041"/>
                  </a:lnTo>
                  <a:lnTo>
                    <a:pt x="490" y="1039"/>
                  </a:lnTo>
                  <a:lnTo>
                    <a:pt x="499" y="1036"/>
                  </a:lnTo>
                  <a:lnTo>
                    <a:pt x="502" y="1036"/>
                  </a:lnTo>
                  <a:lnTo>
                    <a:pt x="504" y="1034"/>
                  </a:lnTo>
                  <a:lnTo>
                    <a:pt x="504" y="1032"/>
                  </a:lnTo>
                  <a:lnTo>
                    <a:pt x="504" y="1027"/>
                  </a:lnTo>
                  <a:lnTo>
                    <a:pt x="502" y="1024"/>
                  </a:lnTo>
                  <a:lnTo>
                    <a:pt x="502" y="1020"/>
                  </a:lnTo>
                  <a:lnTo>
                    <a:pt x="499" y="1015"/>
                  </a:lnTo>
                  <a:lnTo>
                    <a:pt x="499" y="1013"/>
                  </a:lnTo>
                  <a:lnTo>
                    <a:pt x="499" y="1010"/>
                  </a:lnTo>
                  <a:lnTo>
                    <a:pt x="502" y="1005"/>
                  </a:lnTo>
                  <a:lnTo>
                    <a:pt x="506" y="1003"/>
                  </a:lnTo>
                  <a:lnTo>
                    <a:pt x="509" y="1003"/>
                  </a:lnTo>
                  <a:lnTo>
                    <a:pt x="509" y="1001"/>
                  </a:lnTo>
                  <a:lnTo>
                    <a:pt x="509" y="998"/>
                  </a:lnTo>
                  <a:lnTo>
                    <a:pt x="509" y="996"/>
                  </a:lnTo>
                  <a:lnTo>
                    <a:pt x="509" y="994"/>
                  </a:lnTo>
                  <a:lnTo>
                    <a:pt x="509" y="989"/>
                  </a:lnTo>
                  <a:lnTo>
                    <a:pt x="509" y="982"/>
                  </a:lnTo>
                  <a:lnTo>
                    <a:pt x="511" y="977"/>
                  </a:lnTo>
                  <a:lnTo>
                    <a:pt x="511" y="975"/>
                  </a:lnTo>
                  <a:lnTo>
                    <a:pt x="516" y="972"/>
                  </a:lnTo>
                  <a:lnTo>
                    <a:pt x="518" y="975"/>
                  </a:lnTo>
                  <a:lnTo>
                    <a:pt x="518" y="977"/>
                  </a:lnTo>
                  <a:lnTo>
                    <a:pt x="521" y="979"/>
                  </a:lnTo>
                  <a:lnTo>
                    <a:pt x="523" y="975"/>
                  </a:lnTo>
                  <a:lnTo>
                    <a:pt x="525" y="972"/>
                  </a:lnTo>
                  <a:lnTo>
                    <a:pt x="528" y="968"/>
                  </a:lnTo>
                  <a:lnTo>
                    <a:pt x="528" y="965"/>
                  </a:lnTo>
                  <a:lnTo>
                    <a:pt x="530" y="963"/>
                  </a:lnTo>
                  <a:lnTo>
                    <a:pt x="530" y="963"/>
                  </a:lnTo>
                  <a:lnTo>
                    <a:pt x="530" y="961"/>
                  </a:lnTo>
                  <a:lnTo>
                    <a:pt x="532" y="958"/>
                  </a:lnTo>
                  <a:lnTo>
                    <a:pt x="535" y="961"/>
                  </a:lnTo>
                  <a:lnTo>
                    <a:pt x="537" y="963"/>
                  </a:lnTo>
                  <a:lnTo>
                    <a:pt x="540" y="965"/>
                  </a:lnTo>
                  <a:lnTo>
                    <a:pt x="542" y="968"/>
                  </a:lnTo>
                  <a:lnTo>
                    <a:pt x="549" y="972"/>
                  </a:lnTo>
                  <a:lnTo>
                    <a:pt x="556" y="977"/>
                  </a:lnTo>
                  <a:lnTo>
                    <a:pt x="563" y="982"/>
                  </a:lnTo>
                  <a:lnTo>
                    <a:pt x="570" y="987"/>
                  </a:lnTo>
                  <a:lnTo>
                    <a:pt x="573" y="987"/>
                  </a:lnTo>
                  <a:lnTo>
                    <a:pt x="577" y="987"/>
                  </a:lnTo>
                  <a:lnTo>
                    <a:pt x="582" y="987"/>
                  </a:lnTo>
                  <a:lnTo>
                    <a:pt x="587" y="987"/>
                  </a:lnTo>
                  <a:lnTo>
                    <a:pt x="592" y="987"/>
                  </a:lnTo>
                  <a:lnTo>
                    <a:pt x="594" y="989"/>
                  </a:lnTo>
                  <a:lnTo>
                    <a:pt x="596" y="994"/>
                  </a:lnTo>
                  <a:lnTo>
                    <a:pt x="599" y="996"/>
                  </a:lnTo>
                  <a:lnTo>
                    <a:pt x="603" y="1001"/>
                  </a:lnTo>
                  <a:lnTo>
                    <a:pt x="606" y="1003"/>
                  </a:lnTo>
                  <a:lnTo>
                    <a:pt x="608" y="1008"/>
                  </a:lnTo>
                  <a:lnTo>
                    <a:pt x="613" y="1010"/>
                  </a:lnTo>
                  <a:lnTo>
                    <a:pt x="618" y="1013"/>
                  </a:lnTo>
                  <a:lnTo>
                    <a:pt x="622" y="1015"/>
                  </a:lnTo>
                  <a:lnTo>
                    <a:pt x="627" y="1017"/>
                  </a:lnTo>
                  <a:lnTo>
                    <a:pt x="632" y="1020"/>
                  </a:lnTo>
                  <a:lnTo>
                    <a:pt x="636" y="1022"/>
                  </a:lnTo>
                  <a:lnTo>
                    <a:pt x="641" y="1027"/>
                  </a:lnTo>
                  <a:lnTo>
                    <a:pt x="646" y="1029"/>
                  </a:lnTo>
                  <a:lnTo>
                    <a:pt x="651" y="1032"/>
                  </a:lnTo>
                  <a:lnTo>
                    <a:pt x="655" y="1032"/>
                  </a:lnTo>
                  <a:lnTo>
                    <a:pt x="660" y="1029"/>
                  </a:lnTo>
                  <a:lnTo>
                    <a:pt x="665" y="1024"/>
                  </a:lnTo>
                  <a:lnTo>
                    <a:pt x="667" y="1022"/>
                  </a:lnTo>
                  <a:lnTo>
                    <a:pt x="672" y="1020"/>
                  </a:lnTo>
                  <a:lnTo>
                    <a:pt x="677" y="1017"/>
                  </a:lnTo>
                  <a:lnTo>
                    <a:pt x="681" y="1015"/>
                  </a:lnTo>
                  <a:lnTo>
                    <a:pt x="686" y="1013"/>
                  </a:lnTo>
                  <a:lnTo>
                    <a:pt x="688" y="1015"/>
                  </a:lnTo>
                  <a:lnTo>
                    <a:pt x="693" y="1020"/>
                  </a:lnTo>
                  <a:lnTo>
                    <a:pt x="698" y="1027"/>
                  </a:lnTo>
                  <a:lnTo>
                    <a:pt x="700" y="1029"/>
                  </a:lnTo>
                  <a:lnTo>
                    <a:pt x="703" y="1032"/>
                  </a:lnTo>
                  <a:lnTo>
                    <a:pt x="705" y="1029"/>
                  </a:lnTo>
                  <a:lnTo>
                    <a:pt x="707" y="1024"/>
                  </a:lnTo>
                  <a:lnTo>
                    <a:pt x="710" y="1022"/>
                  </a:lnTo>
                  <a:lnTo>
                    <a:pt x="712" y="1022"/>
                  </a:lnTo>
                  <a:lnTo>
                    <a:pt x="717" y="1022"/>
                  </a:lnTo>
                  <a:lnTo>
                    <a:pt x="722" y="1024"/>
                  </a:lnTo>
                  <a:lnTo>
                    <a:pt x="724" y="1024"/>
                  </a:lnTo>
                  <a:lnTo>
                    <a:pt x="736" y="1027"/>
                  </a:lnTo>
                  <a:lnTo>
                    <a:pt x="745" y="1029"/>
                  </a:lnTo>
                  <a:lnTo>
                    <a:pt x="755" y="1034"/>
                  </a:lnTo>
                  <a:lnTo>
                    <a:pt x="762" y="1041"/>
                  </a:lnTo>
                  <a:lnTo>
                    <a:pt x="769" y="1046"/>
                  </a:lnTo>
                  <a:lnTo>
                    <a:pt x="776" y="1050"/>
                  </a:lnTo>
                  <a:lnTo>
                    <a:pt x="783" y="1053"/>
                  </a:lnTo>
                  <a:lnTo>
                    <a:pt x="788" y="1048"/>
                  </a:lnTo>
                  <a:lnTo>
                    <a:pt x="797" y="1036"/>
                  </a:lnTo>
                  <a:lnTo>
                    <a:pt x="804" y="1027"/>
                  </a:lnTo>
                  <a:lnTo>
                    <a:pt x="811" y="1017"/>
                  </a:lnTo>
                  <a:lnTo>
                    <a:pt x="819" y="1005"/>
                  </a:lnTo>
                  <a:lnTo>
                    <a:pt x="826" y="998"/>
                  </a:lnTo>
                  <a:lnTo>
                    <a:pt x="830" y="989"/>
                  </a:lnTo>
                  <a:lnTo>
                    <a:pt x="837" y="982"/>
                  </a:lnTo>
                  <a:lnTo>
                    <a:pt x="845" y="975"/>
                  </a:lnTo>
                  <a:lnTo>
                    <a:pt x="852" y="972"/>
                  </a:lnTo>
                  <a:lnTo>
                    <a:pt x="856" y="972"/>
                  </a:lnTo>
                  <a:lnTo>
                    <a:pt x="863" y="972"/>
                  </a:lnTo>
                  <a:lnTo>
                    <a:pt x="871" y="970"/>
                  </a:lnTo>
                  <a:lnTo>
                    <a:pt x="875" y="970"/>
                  </a:lnTo>
                  <a:lnTo>
                    <a:pt x="878" y="972"/>
                  </a:lnTo>
                  <a:lnTo>
                    <a:pt x="882" y="972"/>
                  </a:lnTo>
                  <a:lnTo>
                    <a:pt x="887" y="975"/>
                  </a:lnTo>
                  <a:lnTo>
                    <a:pt x="901" y="979"/>
                  </a:lnTo>
                  <a:lnTo>
                    <a:pt x="913" y="984"/>
                  </a:lnTo>
                  <a:lnTo>
                    <a:pt x="927" y="991"/>
                  </a:lnTo>
                  <a:lnTo>
                    <a:pt x="939" y="996"/>
                  </a:lnTo>
                  <a:lnTo>
                    <a:pt x="937" y="987"/>
                  </a:lnTo>
                  <a:lnTo>
                    <a:pt x="934" y="975"/>
                  </a:lnTo>
                  <a:lnTo>
                    <a:pt x="932" y="965"/>
                  </a:lnTo>
                  <a:lnTo>
                    <a:pt x="930" y="953"/>
                  </a:lnTo>
                  <a:lnTo>
                    <a:pt x="923" y="918"/>
                  </a:lnTo>
                  <a:lnTo>
                    <a:pt x="913" y="880"/>
                  </a:lnTo>
                  <a:lnTo>
                    <a:pt x="904" y="845"/>
                  </a:lnTo>
                  <a:lnTo>
                    <a:pt x="894" y="807"/>
                  </a:lnTo>
                  <a:lnTo>
                    <a:pt x="894" y="797"/>
                  </a:lnTo>
                  <a:lnTo>
                    <a:pt x="892" y="790"/>
                  </a:lnTo>
                  <a:lnTo>
                    <a:pt x="890" y="781"/>
                  </a:lnTo>
                  <a:lnTo>
                    <a:pt x="887" y="771"/>
                  </a:lnTo>
                  <a:lnTo>
                    <a:pt x="887" y="769"/>
                  </a:lnTo>
                  <a:lnTo>
                    <a:pt x="885" y="764"/>
                  </a:lnTo>
                  <a:lnTo>
                    <a:pt x="885" y="759"/>
                  </a:lnTo>
                  <a:lnTo>
                    <a:pt x="882" y="752"/>
                  </a:lnTo>
                  <a:lnTo>
                    <a:pt x="890" y="743"/>
                  </a:lnTo>
                  <a:lnTo>
                    <a:pt x="897" y="731"/>
                  </a:lnTo>
                  <a:lnTo>
                    <a:pt x="904" y="717"/>
                  </a:lnTo>
                  <a:lnTo>
                    <a:pt x="911" y="703"/>
                  </a:lnTo>
                  <a:lnTo>
                    <a:pt x="918" y="688"/>
                  </a:lnTo>
                  <a:lnTo>
                    <a:pt x="923" y="679"/>
                  </a:lnTo>
                  <a:lnTo>
                    <a:pt x="927" y="669"/>
                  </a:lnTo>
                  <a:lnTo>
                    <a:pt x="932" y="658"/>
                  </a:lnTo>
                  <a:lnTo>
                    <a:pt x="939" y="648"/>
                  </a:lnTo>
                  <a:lnTo>
                    <a:pt x="951" y="622"/>
                  </a:lnTo>
                  <a:lnTo>
                    <a:pt x="965" y="594"/>
                  </a:lnTo>
                  <a:lnTo>
                    <a:pt x="979" y="568"/>
                  </a:lnTo>
                  <a:lnTo>
                    <a:pt x="994" y="542"/>
                  </a:lnTo>
                  <a:lnTo>
                    <a:pt x="994" y="539"/>
                  </a:lnTo>
                  <a:lnTo>
                    <a:pt x="994" y="539"/>
                  </a:lnTo>
                  <a:lnTo>
                    <a:pt x="994" y="539"/>
                  </a:lnTo>
                  <a:lnTo>
                    <a:pt x="991" y="539"/>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8" name="Freeform 32"/>
            <p:cNvSpPr>
              <a:spLocks noEditPoints="1"/>
            </p:cNvSpPr>
            <p:nvPr/>
          </p:nvSpPr>
          <p:spPr bwMode="auto">
            <a:xfrm>
              <a:off x="8367713" y="5141913"/>
              <a:ext cx="1009650" cy="966788"/>
            </a:xfrm>
            <a:custGeom>
              <a:avLst/>
              <a:gdLst>
                <a:gd name="T0" fmla="*/ 631 w 636"/>
                <a:gd name="T1" fmla="*/ 280 h 609"/>
                <a:gd name="T2" fmla="*/ 617 w 636"/>
                <a:gd name="T3" fmla="*/ 273 h 609"/>
                <a:gd name="T4" fmla="*/ 600 w 636"/>
                <a:gd name="T5" fmla="*/ 268 h 609"/>
                <a:gd name="T6" fmla="*/ 591 w 636"/>
                <a:gd name="T7" fmla="*/ 261 h 609"/>
                <a:gd name="T8" fmla="*/ 589 w 636"/>
                <a:gd name="T9" fmla="*/ 249 h 609"/>
                <a:gd name="T10" fmla="*/ 565 w 636"/>
                <a:gd name="T11" fmla="*/ 214 h 609"/>
                <a:gd name="T12" fmla="*/ 539 w 636"/>
                <a:gd name="T13" fmla="*/ 197 h 609"/>
                <a:gd name="T14" fmla="*/ 527 w 636"/>
                <a:gd name="T15" fmla="*/ 197 h 609"/>
                <a:gd name="T16" fmla="*/ 508 w 636"/>
                <a:gd name="T17" fmla="*/ 173 h 609"/>
                <a:gd name="T18" fmla="*/ 489 w 636"/>
                <a:gd name="T19" fmla="*/ 157 h 609"/>
                <a:gd name="T20" fmla="*/ 468 w 636"/>
                <a:gd name="T21" fmla="*/ 145 h 609"/>
                <a:gd name="T22" fmla="*/ 456 w 636"/>
                <a:gd name="T23" fmla="*/ 126 h 609"/>
                <a:gd name="T24" fmla="*/ 459 w 636"/>
                <a:gd name="T25" fmla="*/ 109 h 609"/>
                <a:gd name="T26" fmla="*/ 444 w 636"/>
                <a:gd name="T27" fmla="*/ 95 h 609"/>
                <a:gd name="T28" fmla="*/ 430 w 636"/>
                <a:gd name="T29" fmla="*/ 88 h 609"/>
                <a:gd name="T30" fmla="*/ 418 w 636"/>
                <a:gd name="T31" fmla="*/ 69 h 609"/>
                <a:gd name="T32" fmla="*/ 395 w 636"/>
                <a:gd name="T33" fmla="*/ 45 h 609"/>
                <a:gd name="T34" fmla="*/ 395 w 636"/>
                <a:gd name="T35" fmla="*/ 24 h 609"/>
                <a:gd name="T36" fmla="*/ 371 w 636"/>
                <a:gd name="T37" fmla="*/ 24 h 609"/>
                <a:gd name="T38" fmla="*/ 347 w 636"/>
                <a:gd name="T39" fmla="*/ 29 h 609"/>
                <a:gd name="T40" fmla="*/ 314 w 636"/>
                <a:gd name="T41" fmla="*/ 48 h 609"/>
                <a:gd name="T42" fmla="*/ 281 w 636"/>
                <a:gd name="T43" fmla="*/ 72 h 609"/>
                <a:gd name="T44" fmla="*/ 258 w 636"/>
                <a:gd name="T45" fmla="*/ 95 h 609"/>
                <a:gd name="T46" fmla="*/ 241 w 636"/>
                <a:gd name="T47" fmla="*/ 109 h 609"/>
                <a:gd name="T48" fmla="*/ 210 w 636"/>
                <a:gd name="T49" fmla="*/ 93 h 609"/>
                <a:gd name="T50" fmla="*/ 189 w 636"/>
                <a:gd name="T51" fmla="*/ 60 h 609"/>
                <a:gd name="T52" fmla="*/ 191 w 636"/>
                <a:gd name="T53" fmla="*/ 24 h 609"/>
                <a:gd name="T54" fmla="*/ 184 w 636"/>
                <a:gd name="T55" fmla="*/ 15 h 609"/>
                <a:gd name="T56" fmla="*/ 146 w 636"/>
                <a:gd name="T57" fmla="*/ 0 h 609"/>
                <a:gd name="T58" fmla="*/ 125 w 636"/>
                <a:gd name="T59" fmla="*/ 41 h 609"/>
                <a:gd name="T60" fmla="*/ 111 w 636"/>
                <a:gd name="T61" fmla="*/ 72 h 609"/>
                <a:gd name="T62" fmla="*/ 101 w 636"/>
                <a:gd name="T63" fmla="*/ 83 h 609"/>
                <a:gd name="T64" fmla="*/ 87 w 636"/>
                <a:gd name="T65" fmla="*/ 114 h 609"/>
                <a:gd name="T66" fmla="*/ 57 w 636"/>
                <a:gd name="T67" fmla="*/ 143 h 609"/>
                <a:gd name="T68" fmla="*/ 42 w 636"/>
                <a:gd name="T69" fmla="*/ 171 h 609"/>
                <a:gd name="T70" fmla="*/ 35 w 636"/>
                <a:gd name="T71" fmla="*/ 190 h 609"/>
                <a:gd name="T72" fmla="*/ 19 w 636"/>
                <a:gd name="T73" fmla="*/ 209 h 609"/>
                <a:gd name="T74" fmla="*/ 14 w 636"/>
                <a:gd name="T75" fmla="*/ 240 h 609"/>
                <a:gd name="T76" fmla="*/ 7 w 636"/>
                <a:gd name="T77" fmla="*/ 285 h 609"/>
                <a:gd name="T78" fmla="*/ 9 w 636"/>
                <a:gd name="T79" fmla="*/ 322 h 609"/>
                <a:gd name="T80" fmla="*/ 40 w 636"/>
                <a:gd name="T81" fmla="*/ 341 h 609"/>
                <a:gd name="T82" fmla="*/ 31 w 636"/>
                <a:gd name="T83" fmla="*/ 351 h 609"/>
                <a:gd name="T84" fmla="*/ 177 w 636"/>
                <a:gd name="T85" fmla="*/ 469 h 609"/>
                <a:gd name="T86" fmla="*/ 217 w 636"/>
                <a:gd name="T87" fmla="*/ 493 h 609"/>
                <a:gd name="T88" fmla="*/ 232 w 636"/>
                <a:gd name="T89" fmla="*/ 512 h 609"/>
                <a:gd name="T90" fmla="*/ 241 w 636"/>
                <a:gd name="T91" fmla="*/ 528 h 609"/>
                <a:gd name="T92" fmla="*/ 328 w 636"/>
                <a:gd name="T93" fmla="*/ 595 h 609"/>
                <a:gd name="T94" fmla="*/ 328 w 636"/>
                <a:gd name="T95" fmla="*/ 561 h 609"/>
                <a:gd name="T96" fmla="*/ 340 w 636"/>
                <a:gd name="T97" fmla="*/ 528 h 609"/>
                <a:gd name="T98" fmla="*/ 336 w 636"/>
                <a:gd name="T99" fmla="*/ 460 h 609"/>
                <a:gd name="T100" fmla="*/ 404 w 636"/>
                <a:gd name="T101" fmla="*/ 344 h 609"/>
                <a:gd name="T102" fmla="*/ 556 w 636"/>
                <a:gd name="T103" fmla="*/ 341 h 609"/>
                <a:gd name="T104" fmla="*/ 626 w 636"/>
                <a:gd name="T105" fmla="*/ 337 h 609"/>
                <a:gd name="T106" fmla="*/ 624 w 636"/>
                <a:gd name="T107" fmla="*/ 327 h 609"/>
                <a:gd name="T108" fmla="*/ 624 w 636"/>
                <a:gd name="T109" fmla="*/ 311 h 609"/>
                <a:gd name="T110" fmla="*/ 624 w 636"/>
                <a:gd name="T111" fmla="*/ 303 h 609"/>
                <a:gd name="T112" fmla="*/ 629 w 636"/>
                <a:gd name="T113" fmla="*/ 301 h 609"/>
                <a:gd name="T114" fmla="*/ 629 w 636"/>
                <a:gd name="T115" fmla="*/ 292 h 609"/>
                <a:gd name="T116" fmla="*/ 5 w 636"/>
                <a:gd name="T117" fmla="*/ 33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6" h="609">
                  <a:moveTo>
                    <a:pt x="631" y="289"/>
                  </a:moveTo>
                  <a:lnTo>
                    <a:pt x="634" y="289"/>
                  </a:lnTo>
                  <a:lnTo>
                    <a:pt x="636" y="289"/>
                  </a:lnTo>
                  <a:lnTo>
                    <a:pt x="634" y="287"/>
                  </a:lnTo>
                  <a:lnTo>
                    <a:pt x="634" y="285"/>
                  </a:lnTo>
                  <a:lnTo>
                    <a:pt x="634" y="282"/>
                  </a:lnTo>
                  <a:lnTo>
                    <a:pt x="634" y="280"/>
                  </a:lnTo>
                  <a:lnTo>
                    <a:pt x="631" y="280"/>
                  </a:lnTo>
                  <a:lnTo>
                    <a:pt x="631" y="280"/>
                  </a:lnTo>
                  <a:lnTo>
                    <a:pt x="629" y="280"/>
                  </a:lnTo>
                  <a:lnTo>
                    <a:pt x="626" y="280"/>
                  </a:lnTo>
                  <a:lnTo>
                    <a:pt x="626" y="280"/>
                  </a:lnTo>
                  <a:lnTo>
                    <a:pt x="624" y="280"/>
                  </a:lnTo>
                  <a:lnTo>
                    <a:pt x="619" y="277"/>
                  </a:lnTo>
                  <a:lnTo>
                    <a:pt x="619" y="277"/>
                  </a:lnTo>
                  <a:lnTo>
                    <a:pt x="619" y="275"/>
                  </a:lnTo>
                  <a:lnTo>
                    <a:pt x="617" y="273"/>
                  </a:lnTo>
                  <a:lnTo>
                    <a:pt x="617" y="273"/>
                  </a:lnTo>
                  <a:lnTo>
                    <a:pt x="615" y="270"/>
                  </a:lnTo>
                  <a:lnTo>
                    <a:pt x="615" y="270"/>
                  </a:lnTo>
                  <a:lnTo>
                    <a:pt x="610" y="273"/>
                  </a:lnTo>
                  <a:lnTo>
                    <a:pt x="608" y="270"/>
                  </a:lnTo>
                  <a:lnTo>
                    <a:pt x="608" y="268"/>
                  </a:lnTo>
                  <a:lnTo>
                    <a:pt x="605" y="268"/>
                  </a:lnTo>
                  <a:lnTo>
                    <a:pt x="600" y="268"/>
                  </a:lnTo>
                  <a:lnTo>
                    <a:pt x="600" y="270"/>
                  </a:lnTo>
                  <a:lnTo>
                    <a:pt x="600" y="268"/>
                  </a:lnTo>
                  <a:lnTo>
                    <a:pt x="598" y="268"/>
                  </a:lnTo>
                  <a:lnTo>
                    <a:pt x="596" y="268"/>
                  </a:lnTo>
                  <a:lnTo>
                    <a:pt x="593" y="268"/>
                  </a:lnTo>
                  <a:lnTo>
                    <a:pt x="593" y="268"/>
                  </a:lnTo>
                  <a:lnTo>
                    <a:pt x="596" y="266"/>
                  </a:lnTo>
                  <a:lnTo>
                    <a:pt x="596" y="266"/>
                  </a:lnTo>
                  <a:lnTo>
                    <a:pt x="596" y="263"/>
                  </a:lnTo>
                  <a:lnTo>
                    <a:pt x="593" y="261"/>
                  </a:lnTo>
                  <a:lnTo>
                    <a:pt x="591" y="261"/>
                  </a:lnTo>
                  <a:lnTo>
                    <a:pt x="591" y="261"/>
                  </a:lnTo>
                  <a:lnTo>
                    <a:pt x="591" y="258"/>
                  </a:lnTo>
                  <a:lnTo>
                    <a:pt x="591" y="256"/>
                  </a:lnTo>
                  <a:lnTo>
                    <a:pt x="591" y="251"/>
                  </a:lnTo>
                  <a:lnTo>
                    <a:pt x="593" y="249"/>
                  </a:lnTo>
                  <a:lnTo>
                    <a:pt x="591" y="249"/>
                  </a:lnTo>
                  <a:lnTo>
                    <a:pt x="589" y="249"/>
                  </a:lnTo>
                  <a:lnTo>
                    <a:pt x="589" y="249"/>
                  </a:lnTo>
                  <a:lnTo>
                    <a:pt x="589" y="249"/>
                  </a:lnTo>
                  <a:lnTo>
                    <a:pt x="586" y="251"/>
                  </a:lnTo>
                  <a:lnTo>
                    <a:pt x="586" y="249"/>
                  </a:lnTo>
                  <a:lnTo>
                    <a:pt x="589" y="244"/>
                  </a:lnTo>
                  <a:lnTo>
                    <a:pt x="586" y="240"/>
                  </a:lnTo>
                  <a:lnTo>
                    <a:pt x="574" y="223"/>
                  </a:lnTo>
                  <a:lnTo>
                    <a:pt x="572" y="221"/>
                  </a:lnTo>
                  <a:lnTo>
                    <a:pt x="567" y="218"/>
                  </a:lnTo>
                  <a:lnTo>
                    <a:pt x="565" y="216"/>
                  </a:lnTo>
                  <a:lnTo>
                    <a:pt x="565" y="214"/>
                  </a:lnTo>
                  <a:lnTo>
                    <a:pt x="565" y="211"/>
                  </a:lnTo>
                  <a:lnTo>
                    <a:pt x="563" y="211"/>
                  </a:lnTo>
                  <a:lnTo>
                    <a:pt x="560" y="211"/>
                  </a:lnTo>
                  <a:lnTo>
                    <a:pt x="558" y="211"/>
                  </a:lnTo>
                  <a:lnTo>
                    <a:pt x="546" y="209"/>
                  </a:lnTo>
                  <a:lnTo>
                    <a:pt x="544" y="206"/>
                  </a:lnTo>
                  <a:lnTo>
                    <a:pt x="539" y="202"/>
                  </a:lnTo>
                  <a:lnTo>
                    <a:pt x="534" y="199"/>
                  </a:lnTo>
                  <a:lnTo>
                    <a:pt x="539" y="197"/>
                  </a:lnTo>
                  <a:lnTo>
                    <a:pt x="537" y="195"/>
                  </a:lnTo>
                  <a:lnTo>
                    <a:pt x="534" y="195"/>
                  </a:lnTo>
                  <a:lnTo>
                    <a:pt x="532" y="195"/>
                  </a:lnTo>
                  <a:lnTo>
                    <a:pt x="532" y="195"/>
                  </a:lnTo>
                  <a:lnTo>
                    <a:pt x="532" y="197"/>
                  </a:lnTo>
                  <a:lnTo>
                    <a:pt x="532" y="199"/>
                  </a:lnTo>
                  <a:lnTo>
                    <a:pt x="532" y="199"/>
                  </a:lnTo>
                  <a:lnTo>
                    <a:pt x="530" y="199"/>
                  </a:lnTo>
                  <a:lnTo>
                    <a:pt x="527" y="197"/>
                  </a:lnTo>
                  <a:lnTo>
                    <a:pt x="527" y="197"/>
                  </a:lnTo>
                  <a:lnTo>
                    <a:pt x="520" y="195"/>
                  </a:lnTo>
                  <a:lnTo>
                    <a:pt x="518" y="192"/>
                  </a:lnTo>
                  <a:lnTo>
                    <a:pt x="518" y="187"/>
                  </a:lnTo>
                  <a:lnTo>
                    <a:pt x="518" y="187"/>
                  </a:lnTo>
                  <a:lnTo>
                    <a:pt x="511" y="178"/>
                  </a:lnTo>
                  <a:lnTo>
                    <a:pt x="511" y="178"/>
                  </a:lnTo>
                  <a:lnTo>
                    <a:pt x="511" y="173"/>
                  </a:lnTo>
                  <a:lnTo>
                    <a:pt x="508" y="173"/>
                  </a:lnTo>
                  <a:lnTo>
                    <a:pt x="506" y="173"/>
                  </a:lnTo>
                  <a:lnTo>
                    <a:pt x="504" y="173"/>
                  </a:lnTo>
                  <a:lnTo>
                    <a:pt x="501" y="173"/>
                  </a:lnTo>
                  <a:lnTo>
                    <a:pt x="494" y="166"/>
                  </a:lnTo>
                  <a:lnTo>
                    <a:pt x="494" y="164"/>
                  </a:lnTo>
                  <a:lnTo>
                    <a:pt x="492" y="161"/>
                  </a:lnTo>
                  <a:lnTo>
                    <a:pt x="492" y="159"/>
                  </a:lnTo>
                  <a:lnTo>
                    <a:pt x="492" y="157"/>
                  </a:lnTo>
                  <a:lnTo>
                    <a:pt x="489" y="157"/>
                  </a:lnTo>
                  <a:lnTo>
                    <a:pt x="487" y="154"/>
                  </a:lnTo>
                  <a:lnTo>
                    <a:pt x="485" y="154"/>
                  </a:lnTo>
                  <a:lnTo>
                    <a:pt x="485" y="152"/>
                  </a:lnTo>
                  <a:lnTo>
                    <a:pt x="485" y="147"/>
                  </a:lnTo>
                  <a:lnTo>
                    <a:pt x="482" y="145"/>
                  </a:lnTo>
                  <a:lnTo>
                    <a:pt x="480" y="145"/>
                  </a:lnTo>
                  <a:lnTo>
                    <a:pt x="475" y="145"/>
                  </a:lnTo>
                  <a:lnTo>
                    <a:pt x="470" y="145"/>
                  </a:lnTo>
                  <a:lnTo>
                    <a:pt x="468" y="145"/>
                  </a:lnTo>
                  <a:lnTo>
                    <a:pt x="466" y="140"/>
                  </a:lnTo>
                  <a:lnTo>
                    <a:pt x="463" y="138"/>
                  </a:lnTo>
                  <a:lnTo>
                    <a:pt x="459" y="138"/>
                  </a:lnTo>
                  <a:lnTo>
                    <a:pt x="454" y="135"/>
                  </a:lnTo>
                  <a:lnTo>
                    <a:pt x="456" y="133"/>
                  </a:lnTo>
                  <a:lnTo>
                    <a:pt x="456" y="133"/>
                  </a:lnTo>
                  <a:lnTo>
                    <a:pt x="456" y="131"/>
                  </a:lnTo>
                  <a:lnTo>
                    <a:pt x="456" y="128"/>
                  </a:lnTo>
                  <a:lnTo>
                    <a:pt x="456" y="126"/>
                  </a:lnTo>
                  <a:lnTo>
                    <a:pt x="456" y="124"/>
                  </a:lnTo>
                  <a:lnTo>
                    <a:pt x="456" y="121"/>
                  </a:lnTo>
                  <a:lnTo>
                    <a:pt x="459" y="121"/>
                  </a:lnTo>
                  <a:lnTo>
                    <a:pt x="461" y="121"/>
                  </a:lnTo>
                  <a:lnTo>
                    <a:pt x="463" y="121"/>
                  </a:lnTo>
                  <a:lnTo>
                    <a:pt x="463" y="119"/>
                  </a:lnTo>
                  <a:lnTo>
                    <a:pt x="463" y="119"/>
                  </a:lnTo>
                  <a:lnTo>
                    <a:pt x="459" y="112"/>
                  </a:lnTo>
                  <a:lnTo>
                    <a:pt x="459" y="109"/>
                  </a:lnTo>
                  <a:lnTo>
                    <a:pt x="456" y="109"/>
                  </a:lnTo>
                  <a:lnTo>
                    <a:pt x="454" y="109"/>
                  </a:lnTo>
                  <a:lnTo>
                    <a:pt x="451" y="109"/>
                  </a:lnTo>
                  <a:lnTo>
                    <a:pt x="449" y="107"/>
                  </a:lnTo>
                  <a:lnTo>
                    <a:pt x="447" y="107"/>
                  </a:lnTo>
                  <a:lnTo>
                    <a:pt x="444" y="105"/>
                  </a:lnTo>
                  <a:lnTo>
                    <a:pt x="447" y="100"/>
                  </a:lnTo>
                  <a:lnTo>
                    <a:pt x="447" y="98"/>
                  </a:lnTo>
                  <a:lnTo>
                    <a:pt x="444" y="95"/>
                  </a:lnTo>
                  <a:lnTo>
                    <a:pt x="444" y="95"/>
                  </a:lnTo>
                  <a:lnTo>
                    <a:pt x="442" y="93"/>
                  </a:lnTo>
                  <a:lnTo>
                    <a:pt x="440" y="93"/>
                  </a:lnTo>
                  <a:lnTo>
                    <a:pt x="435" y="90"/>
                  </a:lnTo>
                  <a:lnTo>
                    <a:pt x="433" y="90"/>
                  </a:lnTo>
                  <a:lnTo>
                    <a:pt x="433" y="90"/>
                  </a:lnTo>
                  <a:lnTo>
                    <a:pt x="430" y="90"/>
                  </a:lnTo>
                  <a:lnTo>
                    <a:pt x="430" y="88"/>
                  </a:lnTo>
                  <a:lnTo>
                    <a:pt x="430" y="88"/>
                  </a:lnTo>
                  <a:lnTo>
                    <a:pt x="428" y="88"/>
                  </a:lnTo>
                  <a:lnTo>
                    <a:pt x="423" y="86"/>
                  </a:lnTo>
                  <a:lnTo>
                    <a:pt x="421" y="83"/>
                  </a:lnTo>
                  <a:lnTo>
                    <a:pt x="418" y="81"/>
                  </a:lnTo>
                  <a:lnTo>
                    <a:pt x="418" y="79"/>
                  </a:lnTo>
                  <a:lnTo>
                    <a:pt x="421" y="79"/>
                  </a:lnTo>
                  <a:lnTo>
                    <a:pt x="421" y="76"/>
                  </a:lnTo>
                  <a:lnTo>
                    <a:pt x="418" y="74"/>
                  </a:lnTo>
                  <a:lnTo>
                    <a:pt x="418" y="69"/>
                  </a:lnTo>
                  <a:lnTo>
                    <a:pt x="416" y="62"/>
                  </a:lnTo>
                  <a:lnTo>
                    <a:pt x="414" y="55"/>
                  </a:lnTo>
                  <a:lnTo>
                    <a:pt x="411" y="50"/>
                  </a:lnTo>
                  <a:lnTo>
                    <a:pt x="409" y="50"/>
                  </a:lnTo>
                  <a:lnTo>
                    <a:pt x="404" y="50"/>
                  </a:lnTo>
                  <a:lnTo>
                    <a:pt x="402" y="50"/>
                  </a:lnTo>
                  <a:lnTo>
                    <a:pt x="397" y="50"/>
                  </a:lnTo>
                  <a:lnTo>
                    <a:pt x="395" y="48"/>
                  </a:lnTo>
                  <a:lnTo>
                    <a:pt x="395" y="45"/>
                  </a:lnTo>
                  <a:lnTo>
                    <a:pt x="397" y="43"/>
                  </a:lnTo>
                  <a:lnTo>
                    <a:pt x="397" y="41"/>
                  </a:lnTo>
                  <a:lnTo>
                    <a:pt x="397" y="34"/>
                  </a:lnTo>
                  <a:lnTo>
                    <a:pt x="397" y="34"/>
                  </a:lnTo>
                  <a:lnTo>
                    <a:pt x="397" y="34"/>
                  </a:lnTo>
                  <a:lnTo>
                    <a:pt x="397" y="31"/>
                  </a:lnTo>
                  <a:lnTo>
                    <a:pt x="397" y="29"/>
                  </a:lnTo>
                  <a:lnTo>
                    <a:pt x="397" y="27"/>
                  </a:lnTo>
                  <a:lnTo>
                    <a:pt x="395" y="24"/>
                  </a:lnTo>
                  <a:lnTo>
                    <a:pt x="390" y="19"/>
                  </a:lnTo>
                  <a:lnTo>
                    <a:pt x="388" y="19"/>
                  </a:lnTo>
                  <a:lnTo>
                    <a:pt x="383" y="22"/>
                  </a:lnTo>
                  <a:lnTo>
                    <a:pt x="381" y="19"/>
                  </a:lnTo>
                  <a:lnTo>
                    <a:pt x="378" y="19"/>
                  </a:lnTo>
                  <a:lnTo>
                    <a:pt x="373" y="19"/>
                  </a:lnTo>
                  <a:lnTo>
                    <a:pt x="373" y="22"/>
                  </a:lnTo>
                  <a:lnTo>
                    <a:pt x="371" y="22"/>
                  </a:lnTo>
                  <a:lnTo>
                    <a:pt x="371" y="24"/>
                  </a:lnTo>
                  <a:lnTo>
                    <a:pt x="369" y="27"/>
                  </a:lnTo>
                  <a:lnTo>
                    <a:pt x="369" y="24"/>
                  </a:lnTo>
                  <a:lnTo>
                    <a:pt x="369" y="17"/>
                  </a:lnTo>
                  <a:lnTo>
                    <a:pt x="366" y="17"/>
                  </a:lnTo>
                  <a:lnTo>
                    <a:pt x="364" y="17"/>
                  </a:lnTo>
                  <a:lnTo>
                    <a:pt x="362" y="17"/>
                  </a:lnTo>
                  <a:lnTo>
                    <a:pt x="357" y="19"/>
                  </a:lnTo>
                  <a:lnTo>
                    <a:pt x="352" y="24"/>
                  </a:lnTo>
                  <a:lnTo>
                    <a:pt x="347" y="29"/>
                  </a:lnTo>
                  <a:lnTo>
                    <a:pt x="350" y="36"/>
                  </a:lnTo>
                  <a:lnTo>
                    <a:pt x="347" y="38"/>
                  </a:lnTo>
                  <a:lnTo>
                    <a:pt x="340" y="38"/>
                  </a:lnTo>
                  <a:lnTo>
                    <a:pt x="336" y="38"/>
                  </a:lnTo>
                  <a:lnTo>
                    <a:pt x="331" y="41"/>
                  </a:lnTo>
                  <a:lnTo>
                    <a:pt x="328" y="43"/>
                  </a:lnTo>
                  <a:lnTo>
                    <a:pt x="324" y="45"/>
                  </a:lnTo>
                  <a:lnTo>
                    <a:pt x="319" y="45"/>
                  </a:lnTo>
                  <a:lnTo>
                    <a:pt x="314" y="48"/>
                  </a:lnTo>
                  <a:lnTo>
                    <a:pt x="307" y="50"/>
                  </a:lnTo>
                  <a:lnTo>
                    <a:pt x="302" y="50"/>
                  </a:lnTo>
                  <a:lnTo>
                    <a:pt x="298" y="55"/>
                  </a:lnTo>
                  <a:lnTo>
                    <a:pt x="295" y="60"/>
                  </a:lnTo>
                  <a:lnTo>
                    <a:pt x="295" y="64"/>
                  </a:lnTo>
                  <a:lnTo>
                    <a:pt x="295" y="67"/>
                  </a:lnTo>
                  <a:lnTo>
                    <a:pt x="288" y="69"/>
                  </a:lnTo>
                  <a:lnTo>
                    <a:pt x="286" y="69"/>
                  </a:lnTo>
                  <a:lnTo>
                    <a:pt x="281" y="72"/>
                  </a:lnTo>
                  <a:lnTo>
                    <a:pt x="279" y="76"/>
                  </a:lnTo>
                  <a:lnTo>
                    <a:pt x="276" y="79"/>
                  </a:lnTo>
                  <a:lnTo>
                    <a:pt x="272" y="81"/>
                  </a:lnTo>
                  <a:lnTo>
                    <a:pt x="269" y="86"/>
                  </a:lnTo>
                  <a:lnTo>
                    <a:pt x="265" y="88"/>
                  </a:lnTo>
                  <a:lnTo>
                    <a:pt x="262" y="90"/>
                  </a:lnTo>
                  <a:lnTo>
                    <a:pt x="260" y="93"/>
                  </a:lnTo>
                  <a:lnTo>
                    <a:pt x="258" y="95"/>
                  </a:lnTo>
                  <a:lnTo>
                    <a:pt x="258" y="95"/>
                  </a:lnTo>
                  <a:lnTo>
                    <a:pt x="255" y="98"/>
                  </a:lnTo>
                  <a:lnTo>
                    <a:pt x="253" y="100"/>
                  </a:lnTo>
                  <a:lnTo>
                    <a:pt x="250" y="102"/>
                  </a:lnTo>
                  <a:lnTo>
                    <a:pt x="248" y="105"/>
                  </a:lnTo>
                  <a:lnTo>
                    <a:pt x="243" y="107"/>
                  </a:lnTo>
                  <a:lnTo>
                    <a:pt x="243" y="107"/>
                  </a:lnTo>
                  <a:lnTo>
                    <a:pt x="243" y="109"/>
                  </a:lnTo>
                  <a:lnTo>
                    <a:pt x="243" y="109"/>
                  </a:lnTo>
                  <a:lnTo>
                    <a:pt x="241" y="109"/>
                  </a:lnTo>
                  <a:lnTo>
                    <a:pt x="236" y="112"/>
                  </a:lnTo>
                  <a:lnTo>
                    <a:pt x="232" y="114"/>
                  </a:lnTo>
                  <a:lnTo>
                    <a:pt x="227" y="112"/>
                  </a:lnTo>
                  <a:lnTo>
                    <a:pt x="222" y="109"/>
                  </a:lnTo>
                  <a:lnTo>
                    <a:pt x="220" y="107"/>
                  </a:lnTo>
                  <a:lnTo>
                    <a:pt x="217" y="105"/>
                  </a:lnTo>
                  <a:lnTo>
                    <a:pt x="215" y="100"/>
                  </a:lnTo>
                  <a:lnTo>
                    <a:pt x="213" y="98"/>
                  </a:lnTo>
                  <a:lnTo>
                    <a:pt x="210" y="93"/>
                  </a:lnTo>
                  <a:lnTo>
                    <a:pt x="208" y="88"/>
                  </a:lnTo>
                  <a:lnTo>
                    <a:pt x="206" y="83"/>
                  </a:lnTo>
                  <a:lnTo>
                    <a:pt x="201" y="83"/>
                  </a:lnTo>
                  <a:lnTo>
                    <a:pt x="196" y="83"/>
                  </a:lnTo>
                  <a:lnTo>
                    <a:pt x="194" y="81"/>
                  </a:lnTo>
                  <a:lnTo>
                    <a:pt x="191" y="79"/>
                  </a:lnTo>
                  <a:lnTo>
                    <a:pt x="191" y="74"/>
                  </a:lnTo>
                  <a:lnTo>
                    <a:pt x="191" y="67"/>
                  </a:lnTo>
                  <a:lnTo>
                    <a:pt x="189" y="60"/>
                  </a:lnTo>
                  <a:lnTo>
                    <a:pt x="189" y="53"/>
                  </a:lnTo>
                  <a:lnTo>
                    <a:pt x="189" y="45"/>
                  </a:lnTo>
                  <a:lnTo>
                    <a:pt x="189" y="41"/>
                  </a:lnTo>
                  <a:lnTo>
                    <a:pt x="189" y="38"/>
                  </a:lnTo>
                  <a:lnTo>
                    <a:pt x="191" y="36"/>
                  </a:lnTo>
                  <a:lnTo>
                    <a:pt x="191" y="34"/>
                  </a:lnTo>
                  <a:lnTo>
                    <a:pt x="191" y="31"/>
                  </a:lnTo>
                  <a:lnTo>
                    <a:pt x="191" y="27"/>
                  </a:lnTo>
                  <a:lnTo>
                    <a:pt x="191" y="24"/>
                  </a:lnTo>
                  <a:lnTo>
                    <a:pt x="191" y="22"/>
                  </a:lnTo>
                  <a:lnTo>
                    <a:pt x="191" y="22"/>
                  </a:lnTo>
                  <a:lnTo>
                    <a:pt x="191" y="19"/>
                  </a:lnTo>
                  <a:lnTo>
                    <a:pt x="191" y="19"/>
                  </a:lnTo>
                  <a:lnTo>
                    <a:pt x="191" y="17"/>
                  </a:lnTo>
                  <a:lnTo>
                    <a:pt x="191" y="15"/>
                  </a:lnTo>
                  <a:lnTo>
                    <a:pt x="191" y="12"/>
                  </a:lnTo>
                  <a:lnTo>
                    <a:pt x="189" y="15"/>
                  </a:lnTo>
                  <a:lnTo>
                    <a:pt x="184" y="15"/>
                  </a:lnTo>
                  <a:lnTo>
                    <a:pt x="182" y="19"/>
                  </a:lnTo>
                  <a:lnTo>
                    <a:pt x="175" y="17"/>
                  </a:lnTo>
                  <a:lnTo>
                    <a:pt x="170" y="15"/>
                  </a:lnTo>
                  <a:lnTo>
                    <a:pt x="165" y="10"/>
                  </a:lnTo>
                  <a:lnTo>
                    <a:pt x="163" y="8"/>
                  </a:lnTo>
                  <a:lnTo>
                    <a:pt x="158" y="5"/>
                  </a:lnTo>
                  <a:lnTo>
                    <a:pt x="156" y="3"/>
                  </a:lnTo>
                  <a:lnTo>
                    <a:pt x="151" y="3"/>
                  </a:lnTo>
                  <a:lnTo>
                    <a:pt x="146" y="0"/>
                  </a:lnTo>
                  <a:lnTo>
                    <a:pt x="144" y="0"/>
                  </a:lnTo>
                  <a:lnTo>
                    <a:pt x="142" y="3"/>
                  </a:lnTo>
                  <a:lnTo>
                    <a:pt x="139" y="5"/>
                  </a:lnTo>
                  <a:lnTo>
                    <a:pt x="139" y="5"/>
                  </a:lnTo>
                  <a:lnTo>
                    <a:pt x="137" y="8"/>
                  </a:lnTo>
                  <a:lnTo>
                    <a:pt x="137" y="10"/>
                  </a:lnTo>
                  <a:lnTo>
                    <a:pt x="132" y="22"/>
                  </a:lnTo>
                  <a:lnTo>
                    <a:pt x="130" y="31"/>
                  </a:lnTo>
                  <a:lnTo>
                    <a:pt x="125" y="41"/>
                  </a:lnTo>
                  <a:lnTo>
                    <a:pt x="123" y="53"/>
                  </a:lnTo>
                  <a:lnTo>
                    <a:pt x="123" y="55"/>
                  </a:lnTo>
                  <a:lnTo>
                    <a:pt x="123" y="60"/>
                  </a:lnTo>
                  <a:lnTo>
                    <a:pt x="120" y="62"/>
                  </a:lnTo>
                  <a:lnTo>
                    <a:pt x="120" y="64"/>
                  </a:lnTo>
                  <a:lnTo>
                    <a:pt x="118" y="67"/>
                  </a:lnTo>
                  <a:lnTo>
                    <a:pt x="116" y="67"/>
                  </a:lnTo>
                  <a:lnTo>
                    <a:pt x="113" y="69"/>
                  </a:lnTo>
                  <a:lnTo>
                    <a:pt x="111" y="72"/>
                  </a:lnTo>
                  <a:lnTo>
                    <a:pt x="111" y="74"/>
                  </a:lnTo>
                  <a:lnTo>
                    <a:pt x="109" y="76"/>
                  </a:lnTo>
                  <a:lnTo>
                    <a:pt x="109" y="76"/>
                  </a:lnTo>
                  <a:lnTo>
                    <a:pt x="109" y="76"/>
                  </a:lnTo>
                  <a:lnTo>
                    <a:pt x="109" y="76"/>
                  </a:lnTo>
                  <a:lnTo>
                    <a:pt x="106" y="79"/>
                  </a:lnTo>
                  <a:lnTo>
                    <a:pt x="104" y="79"/>
                  </a:lnTo>
                  <a:lnTo>
                    <a:pt x="104" y="81"/>
                  </a:lnTo>
                  <a:lnTo>
                    <a:pt x="101" y="83"/>
                  </a:lnTo>
                  <a:lnTo>
                    <a:pt x="101" y="83"/>
                  </a:lnTo>
                  <a:lnTo>
                    <a:pt x="101" y="86"/>
                  </a:lnTo>
                  <a:lnTo>
                    <a:pt x="99" y="90"/>
                  </a:lnTo>
                  <a:lnTo>
                    <a:pt x="97" y="95"/>
                  </a:lnTo>
                  <a:lnTo>
                    <a:pt x="94" y="100"/>
                  </a:lnTo>
                  <a:lnTo>
                    <a:pt x="92" y="107"/>
                  </a:lnTo>
                  <a:lnTo>
                    <a:pt x="90" y="112"/>
                  </a:lnTo>
                  <a:lnTo>
                    <a:pt x="90" y="112"/>
                  </a:lnTo>
                  <a:lnTo>
                    <a:pt x="87" y="114"/>
                  </a:lnTo>
                  <a:lnTo>
                    <a:pt x="87" y="116"/>
                  </a:lnTo>
                  <a:lnTo>
                    <a:pt x="87" y="119"/>
                  </a:lnTo>
                  <a:lnTo>
                    <a:pt x="85" y="121"/>
                  </a:lnTo>
                  <a:lnTo>
                    <a:pt x="83" y="124"/>
                  </a:lnTo>
                  <a:lnTo>
                    <a:pt x="78" y="126"/>
                  </a:lnTo>
                  <a:lnTo>
                    <a:pt x="75" y="128"/>
                  </a:lnTo>
                  <a:lnTo>
                    <a:pt x="68" y="133"/>
                  </a:lnTo>
                  <a:lnTo>
                    <a:pt x="61" y="138"/>
                  </a:lnTo>
                  <a:lnTo>
                    <a:pt x="57" y="143"/>
                  </a:lnTo>
                  <a:lnTo>
                    <a:pt x="49" y="145"/>
                  </a:lnTo>
                  <a:lnTo>
                    <a:pt x="47" y="147"/>
                  </a:lnTo>
                  <a:lnTo>
                    <a:pt x="45" y="150"/>
                  </a:lnTo>
                  <a:lnTo>
                    <a:pt x="45" y="150"/>
                  </a:lnTo>
                  <a:lnTo>
                    <a:pt x="42" y="152"/>
                  </a:lnTo>
                  <a:lnTo>
                    <a:pt x="42" y="154"/>
                  </a:lnTo>
                  <a:lnTo>
                    <a:pt x="42" y="161"/>
                  </a:lnTo>
                  <a:lnTo>
                    <a:pt x="42" y="166"/>
                  </a:lnTo>
                  <a:lnTo>
                    <a:pt x="42" y="171"/>
                  </a:lnTo>
                  <a:lnTo>
                    <a:pt x="42" y="171"/>
                  </a:lnTo>
                  <a:lnTo>
                    <a:pt x="42" y="173"/>
                  </a:lnTo>
                  <a:lnTo>
                    <a:pt x="42" y="173"/>
                  </a:lnTo>
                  <a:lnTo>
                    <a:pt x="42" y="176"/>
                  </a:lnTo>
                  <a:lnTo>
                    <a:pt x="38" y="173"/>
                  </a:lnTo>
                  <a:lnTo>
                    <a:pt x="35" y="178"/>
                  </a:lnTo>
                  <a:lnTo>
                    <a:pt x="35" y="183"/>
                  </a:lnTo>
                  <a:lnTo>
                    <a:pt x="35" y="187"/>
                  </a:lnTo>
                  <a:lnTo>
                    <a:pt x="35" y="190"/>
                  </a:lnTo>
                  <a:lnTo>
                    <a:pt x="35" y="192"/>
                  </a:lnTo>
                  <a:lnTo>
                    <a:pt x="35" y="197"/>
                  </a:lnTo>
                  <a:lnTo>
                    <a:pt x="35" y="199"/>
                  </a:lnTo>
                  <a:lnTo>
                    <a:pt x="33" y="199"/>
                  </a:lnTo>
                  <a:lnTo>
                    <a:pt x="31" y="202"/>
                  </a:lnTo>
                  <a:lnTo>
                    <a:pt x="28" y="204"/>
                  </a:lnTo>
                  <a:lnTo>
                    <a:pt x="26" y="204"/>
                  </a:lnTo>
                  <a:lnTo>
                    <a:pt x="23" y="206"/>
                  </a:lnTo>
                  <a:lnTo>
                    <a:pt x="19" y="209"/>
                  </a:lnTo>
                  <a:lnTo>
                    <a:pt x="14" y="211"/>
                  </a:lnTo>
                  <a:lnTo>
                    <a:pt x="14" y="214"/>
                  </a:lnTo>
                  <a:lnTo>
                    <a:pt x="12" y="216"/>
                  </a:lnTo>
                  <a:lnTo>
                    <a:pt x="14" y="221"/>
                  </a:lnTo>
                  <a:lnTo>
                    <a:pt x="14" y="225"/>
                  </a:lnTo>
                  <a:lnTo>
                    <a:pt x="14" y="230"/>
                  </a:lnTo>
                  <a:lnTo>
                    <a:pt x="14" y="232"/>
                  </a:lnTo>
                  <a:lnTo>
                    <a:pt x="14" y="237"/>
                  </a:lnTo>
                  <a:lnTo>
                    <a:pt x="14" y="240"/>
                  </a:lnTo>
                  <a:lnTo>
                    <a:pt x="12" y="244"/>
                  </a:lnTo>
                  <a:lnTo>
                    <a:pt x="7" y="249"/>
                  </a:lnTo>
                  <a:lnTo>
                    <a:pt x="2" y="256"/>
                  </a:lnTo>
                  <a:lnTo>
                    <a:pt x="0" y="263"/>
                  </a:lnTo>
                  <a:lnTo>
                    <a:pt x="0" y="270"/>
                  </a:lnTo>
                  <a:lnTo>
                    <a:pt x="2" y="275"/>
                  </a:lnTo>
                  <a:lnTo>
                    <a:pt x="5" y="277"/>
                  </a:lnTo>
                  <a:lnTo>
                    <a:pt x="5" y="280"/>
                  </a:lnTo>
                  <a:lnTo>
                    <a:pt x="7" y="285"/>
                  </a:lnTo>
                  <a:lnTo>
                    <a:pt x="9" y="289"/>
                  </a:lnTo>
                  <a:lnTo>
                    <a:pt x="12" y="294"/>
                  </a:lnTo>
                  <a:lnTo>
                    <a:pt x="14" y="301"/>
                  </a:lnTo>
                  <a:lnTo>
                    <a:pt x="14" y="306"/>
                  </a:lnTo>
                  <a:lnTo>
                    <a:pt x="14" y="308"/>
                  </a:lnTo>
                  <a:lnTo>
                    <a:pt x="14" y="313"/>
                  </a:lnTo>
                  <a:lnTo>
                    <a:pt x="12" y="315"/>
                  </a:lnTo>
                  <a:lnTo>
                    <a:pt x="12" y="320"/>
                  </a:lnTo>
                  <a:lnTo>
                    <a:pt x="9" y="322"/>
                  </a:lnTo>
                  <a:lnTo>
                    <a:pt x="9" y="322"/>
                  </a:lnTo>
                  <a:lnTo>
                    <a:pt x="7" y="325"/>
                  </a:lnTo>
                  <a:lnTo>
                    <a:pt x="7" y="327"/>
                  </a:lnTo>
                  <a:lnTo>
                    <a:pt x="7" y="327"/>
                  </a:lnTo>
                  <a:lnTo>
                    <a:pt x="7" y="329"/>
                  </a:lnTo>
                  <a:lnTo>
                    <a:pt x="14" y="332"/>
                  </a:lnTo>
                  <a:lnTo>
                    <a:pt x="33" y="337"/>
                  </a:lnTo>
                  <a:lnTo>
                    <a:pt x="38" y="339"/>
                  </a:lnTo>
                  <a:lnTo>
                    <a:pt x="40" y="341"/>
                  </a:lnTo>
                  <a:lnTo>
                    <a:pt x="42" y="346"/>
                  </a:lnTo>
                  <a:lnTo>
                    <a:pt x="45" y="348"/>
                  </a:lnTo>
                  <a:lnTo>
                    <a:pt x="42" y="351"/>
                  </a:lnTo>
                  <a:lnTo>
                    <a:pt x="40" y="353"/>
                  </a:lnTo>
                  <a:lnTo>
                    <a:pt x="40" y="353"/>
                  </a:lnTo>
                  <a:lnTo>
                    <a:pt x="38" y="351"/>
                  </a:lnTo>
                  <a:lnTo>
                    <a:pt x="35" y="351"/>
                  </a:lnTo>
                  <a:lnTo>
                    <a:pt x="33" y="351"/>
                  </a:lnTo>
                  <a:lnTo>
                    <a:pt x="31" y="351"/>
                  </a:lnTo>
                  <a:lnTo>
                    <a:pt x="61" y="370"/>
                  </a:lnTo>
                  <a:lnTo>
                    <a:pt x="78" y="382"/>
                  </a:lnTo>
                  <a:lnTo>
                    <a:pt x="106" y="405"/>
                  </a:lnTo>
                  <a:lnTo>
                    <a:pt x="111" y="408"/>
                  </a:lnTo>
                  <a:lnTo>
                    <a:pt x="151" y="441"/>
                  </a:lnTo>
                  <a:lnTo>
                    <a:pt x="156" y="443"/>
                  </a:lnTo>
                  <a:lnTo>
                    <a:pt x="158" y="445"/>
                  </a:lnTo>
                  <a:lnTo>
                    <a:pt x="161" y="450"/>
                  </a:lnTo>
                  <a:lnTo>
                    <a:pt x="177" y="469"/>
                  </a:lnTo>
                  <a:lnTo>
                    <a:pt x="191" y="479"/>
                  </a:lnTo>
                  <a:lnTo>
                    <a:pt x="194" y="483"/>
                  </a:lnTo>
                  <a:lnTo>
                    <a:pt x="196" y="486"/>
                  </a:lnTo>
                  <a:lnTo>
                    <a:pt x="203" y="488"/>
                  </a:lnTo>
                  <a:lnTo>
                    <a:pt x="213" y="495"/>
                  </a:lnTo>
                  <a:lnTo>
                    <a:pt x="215" y="495"/>
                  </a:lnTo>
                  <a:lnTo>
                    <a:pt x="215" y="495"/>
                  </a:lnTo>
                  <a:lnTo>
                    <a:pt x="215" y="493"/>
                  </a:lnTo>
                  <a:lnTo>
                    <a:pt x="217" y="493"/>
                  </a:lnTo>
                  <a:lnTo>
                    <a:pt x="217" y="495"/>
                  </a:lnTo>
                  <a:lnTo>
                    <a:pt x="220" y="495"/>
                  </a:lnTo>
                  <a:lnTo>
                    <a:pt x="224" y="495"/>
                  </a:lnTo>
                  <a:lnTo>
                    <a:pt x="227" y="498"/>
                  </a:lnTo>
                  <a:lnTo>
                    <a:pt x="229" y="500"/>
                  </a:lnTo>
                  <a:lnTo>
                    <a:pt x="232" y="502"/>
                  </a:lnTo>
                  <a:lnTo>
                    <a:pt x="234" y="509"/>
                  </a:lnTo>
                  <a:lnTo>
                    <a:pt x="234" y="514"/>
                  </a:lnTo>
                  <a:lnTo>
                    <a:pt x="232" y="512"/>
                  </a:lnTo>
                  <a:lnTo>
                    <a:pt x="229" y="509"/>
                  </a:lnTo>
                  <a:lnTo>
                    <a:pt x="229" y="507"/>
                  </a:lnTo>
                  <a:lnTo>
                    <a:pt x="229" y="502"/>
                  </a:lnTo>
                  <a:lnTo>
                    <a:pt x="227" y="502"/>
                  </a:lnTo>
                  <a:lnTo>
                    <a:pt x="220" y="500"/>
                  </a:lnTo>
                  <a:lnTo>
                    <a:pt x="217" y="498"/>
                  </a:lnTo>
                  <a:lnTo>
                    <a:pt x="217" y="500"/>
                  </a:lnTo>
                  <a:lnTo>
                    <a:pt x="220" y="505"/>
                  </a:lnTo>
                  <a:lnTo>
                    <a:pt x="241" y="528"/>
                  </a:lnTo>
                  <a:lnTo>
                    <a:pt x="274" y="564"/>
                  </a:lnTo>
                  <a:lnTo>
                    <a:pt x="295" y="585"/>
                  </a:lnTo>
                  <a:lnTo>
                    <a:pt x="307" y="597"/>
                  </a:lnTo>
                  <a:lnTo>
                    <a:pt x="317" y="609"/>
                  </a:lnTo>
                  <a:lnTo>
                    <a:pt x="319" y="609"/>
                  </a:lnTo>
                  <a:lnTo>
                    <a:pt x="319" y="609"/>
                  </a:lnTo>
                  <a:lnTo>
                    <a:pt x="321" y="609"/>
                  </a:lnTo>
                  <a:lnTo>
                    <a:pt x="324" y="604"/>
                  </a:lnTo>
                  <a:lnTo>
                    <a:pt x="328" y="595"/>
                  </a:lnTo>
                  <a:lnTo>
                    <a:pt x="333" y="587"/>
                  </a:lnTo>
                  <a:lnTo>
                    <a:pt x="333" y="585"/>
                  </a:lnTo>
                  <a:lnTo>
                    <a:pt x="333" y="580"/>
                  </a:lnTo>
                  <a:lnTo>
                    <a:pt x="328" y="573"/>
                  </a:lnTo>
                  <a:lnTo>
                    <a:pt x="328" y="571"/>
                  </a:lnTo>
                  <a:lnTo>
                    <a:pt x="328" y="569"/>
                  </a:lnTo>
                  <a:lnTo>
                    <a:pt x="328" y="569"/>
                  </a:lnTo>
                  <a:lnTo>
                    <a:pt x="328" y="564"/>
                  </a:lnTo>
                  <a:lnTo>
                    <a:pt x="328" y="561"/>
                  </a:lnTo>
                  <a:lnTo>
                    <a:pt x="328" y="559"/>
                  </a:lnTo>
                  <a:lnTo>
                    <a:pt x="328" y="557"/>
                  </a:lnTo>
                  <a:lnTo>
                    <a:pt x="331" y="552"/>
                  </a:lnTo>
                  <a:lnTo>
                    <a:pt x="333" y="547"/>
                  </a:lnTo>
                  <a:lnTo>
                    <a:pt x="333" y="535"/>
                  </a:lnTo>
                  <a:lnTo>
                    <a:pt x="333" y="531"/>
                  </a:lnTo>
                  <a:lnTo>
                    <a:pt x="336" y="528"/>
                  </a:lnTo>
                  <a:lnTo>
                    <a:pt x="338" y="528"/>
                  </a:lnTo>
                  <a:lnTo>
                    <a:pt x="340" y="528"/>
                  </a:lnTo>
                  <a:lnTo>
                    <a:pt x="343" y="526"/>
                  </a:lnTo>
                  <a:lnTo>
                    <a:pt x="345" y="524"/>
                  </a:lnTo>
                  <a:lnTo>
                    <a:pt x="347" y="516"/>
                  </a:lnTo>
                  <a:lnTo>
                    <a:pt x="326" y="488"/>
                  </a:lnTo>
                  <a:lnTo>
                    <a:pt x="324" y="486"/>
                  </a:lnTo>
                  <a:lnTo>
                    <a:pt x="324" y="481"/>
                  </a:lnTo>
                  <a:lnTo>
                    <a:pt x="326" y="479"/>
                  </a:lnTo>
                  <a:lnTo>
                    <a:pt x="328" y="474"/>
                  </a:lnTo>
                  <a:lnTo>
                    <a:pt x="336" y="460"/>
                  </a:lnTo>
                  <a:lnTo>
                    <a:pt x="343" y="450"/>
                  </a:lnTo>
                  <a:lnTo>
                    <a:pt x="347" y="438"/>
                  </a:lnTo>
                  <a:lnTo>
                    <a:pt x="362" y="415"/>
                  </a:lnTo>
                  <a:lnTo>
                    <a:pt x="376" y="393"/>
                  </a:lnTo>
                  <a:lnTo>
                    <a:pt x="388" y="372"/>
                  </a:lnTo>
                  <a:lnTo>
                    <a:pt x="395" y="358"/>
                  </a:lnTo>
                  <a:lnTo>
                    <a:pt x="399" y="353"/>
                  </a:lnTo>
                  <a:lnTo>
                    <a:pt x="402" y="346"/>
                  </a:lnTo>
                  <a:lnTo>
                    <a:pt x="404" y="344"/>
                  </a:lnTo>
                  <a:lnTo>
                    <a:pt x="407" y="341"/>
                  </a:lnTo>
                  <a:lnTo>
                    <a:pt x="414" y="341"/>
                  </a:lnTo>
                  <a:lnTo>
                    <a:pt x="437" y="341"/>
                  </a:lnTo>
                  <a:lnTo>
                    <a:pt x="461" y="341"/>
                  </a:lnTo>
                  <a:lnTo>
                    <a:pt x="485" y="341"/>
                  </a:lnTo>
                  <a:lnTo>
                    <a:pt x="508" y="341"/>
                  </a:lnTo>
                  <a:lnTo>
                    <a:pt x="532" y="341"/>
                  </a:lnTo>
                  <a:lnTo>
                    <a:pt x="532" y="341"/>
                  </a:lnTo>
                  <a:lnTo>
                    <a:pt x="556" y="341"/>
                  </a:lnTo>
                  <a:lnTo>
                    <a:pt x="579" y="341"/>
                  </a:lnTo>
                  <a:lnTo>
                    <a:pt x="603" y="341"/>
                  </a:lnTo>
                  <a:lnTo>
                    <a:pt x="617" y="341"/>
                  </a:lnTo>
                  <a:lnTo>
                    <a:pt x="622" y="341"/>
                  </a:lnTo>
                  <a:lnTo>
                    <a:pt x="624" y="339"/>
                  </a:lnTo>
                  <a:lnTo>
                    <a:pt x="624" y="339"/>
                  </a:lnTo>
                  <a:lnTo>
                    <a:pt x="624" y="339"/>
                  </a:lnTo>
                  <a:lnTo>
                    <a:pt x="624" y="339"/>
                  </a:lnTo>
                  <a:lnTo>
                    <a:pt x="626" y="337"/>
                  </a:lnTo>
                  <a:lnTo>
                    <a:pt x="626" y="334"/>
                  </a:lnTo>
                  <a:lnTo>
                    <a:pt x="624" y="334"/>
                  </a:lnTo>
                  <a:lnTo>
                    <a:pt x="624" y="337"/>
                  </a:lnTo>
                  <a:lnTo>
                    <a:pt x="624" y="337"/>
                  </a:lnTo>
                  <a:lnTo>
                    <a:pt x="624" y="337"/>
                  </a:lnTo>
                  <a:lnTo>
                    <a:pt x="622" y="337"/>
                  </a:lnTo>
                  <a:lnTo>
                    <a:pt x="622" y="334"/>
                  </a:lnTo>
                  <a:lnTo>
                    <a:pt x="626" y="329"/>
                  </a:lnTo>
                  <a:lnTo>
                    <a:pt x="624" y="327"/>
                  </a:lnTo>
                  <a:lnTo>
                    <a:pt x="624" y="327"/>
                  </a:lnTo>
                  <a:lnTo>
                    <a:pt x="626" y="325"/>
                  </a:lnTo>
                  <a:lnTo>
                    <a:pt x="626" y="322"/>
                  </a:lnTo>
                  <a:lnTo>
                    <a:pt x="622" y="320"/>
                  </a:lnTo>
                  <a:lnTo>
                    <a:pt x="622" y="318"/>
                  </a:lnTo>
                  <a:lnTo>
                    <a:pt x="622" y="315"/>
                  </a:lnTo>
                  <a:lnTo>
                    <a:pt x="624" y="313"/>
                  </a:lnTo>
                  <a:lnTo>
                    <a:pt x="626" y="313"/>
                  </a:lnTo>
                  <a:lnTo>
                    <a:pt x="624" y="311"/>
                  </a:lnTo>
                  <a:lnTo>
                    <a:pt x="622" y="311"/>
                  </a:lnTo>
                  <a:lnTo>
                    <a:pt x="622" y="308"/>
                  </a:lnTo>
                  <a:lnTo>
                    <a:pt x="624" y="306"/>
                  </a:lnTo>
                  <a:lnTo>
                    <a:pt x="624" y="306"/>
                  </a:lnTo>
                  <a:lnTo>
                    <a:pt x="624" y="308"/>
                  </a:lnTo>
                  <a:lnTo>
                    <a:pt x="626" y="308"/>
                  </a:lnTo>
                  <a:lnTo>
                    <a:pt x="626" y="306"/>
                  </a:lnTo>
                  <a:lnTo>
                    <a:pt x="626" y="303"/>
                  </a:lnTo>
                  <a:lnTo>
                    <a:pt x="624" y="303"/>
                  </a:lnTo>
                  <a:lnTo>
                    <a:pt x="626" y="303"/>
                  </a:lnTo>
                  <a:lnTo>
                    <a:pt x="626" y="303"/>
                  </a:lnTo>
                  <a:lnTo>
                    <a:pt x="626" y="303"/>
                  </a:lnTo>
                  <a:lnTo>
                    <a:pt x="626" y="303"/>
                  </a:lnTo>
                  <a:lnTo>
                    <a:pt x="626" y="303"/>
                  </a:lnTo>
                  <a:lnTo>
                    <a:pt x="629" y="303"/>
                  </a:lnTo>
                  <a:lnTo>
                    <a:pt x="629" y="303"/>
                  </a:lnTo>
                  <a:lnTo>
                    <a:pt x="629" y="301"/>
                  </a:lnTo>
                  <a:lnTo>
                    <a:pt x="629" y="301"/>
                  </a:lnTo>
                  <a:lnTo>
                    <a:pt x="626" y="301"/>
                  </a:lnTo>
                  <a:lnTo>
                    <a:pt x="624" y="299"/>
                  </a:lnTo>
                  <a:lnTo>
                    <a:pt x="626" y="299"/>
                  </a:lnTo>
                  <a:lnTo>
                    <a:pt x="629" y="299"/>
                  </a:lnTo>
                  <a:lnTo>
                    <a:pt x="631" y="296"/>
                  </a:lnTo>
                  <a:lnTo>
                    <a:pt x="631" y="292"/>
                  </a:lnTo>
                  <a:lnTo>
                    <a:pt x="631" y="289"/>
                  </a:lnTo>
                  <a:lnTo>
                    <a:pt x="629" y="289"/>
                  </a:lnTo>
                  <a:lnTo>
                    <a:pt x="629" y="292"/>
                  </a:lnTo>
                  <a:lnTo>
                    <a:pt x="629" y="292"/>
                  </a:lnTo>
                  <a:lnTo>
                    <a:pt x="629" y="289"/>
                  </a:lnTo>
                  <a:lnTo>
                    <a:pt x="631" y="289"/>
                  </a:lnTo>
                  <a:close/>
                  <a:moveTo>
                    <a:pt x="23" y="351"/>
                  </a:moveTo>
                  <a:lnTo>
                    <a:pt x="16" y="348"/>
                  </a:lnTo>
                  <a:lnTo>
                    <a:pt x="14" y="346"/>
                  </a:lnTo>
                  <a:lnTo>
                    <a:pt x="9" y="341"/>
                  </a:lnTo>
                  <a:lnTo>
                    <a:pt x="7" y="337"/>
                  </a:lnTo>
                  <a:lnTo>
                    <a:pt x="5" y="337"/>
                  </a:lnTo>
                  <a:lnTo>
                    <a:pt x="0" y="344"/>
                  </a:lnTo>
                  <a:lnTo>
                    <a:pt x="26" y="353"/>
                  </a:lnTo>
                  <a:lnTo>
                    <a:pt x="26" y="353"/>
                  </a:lnTo>
                  <a:lnTo>
                    <a:pt x="23" y="351"/>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9" name="Freeform 33"/>
            <p:cNvSpPr>
              <a:spLocks noEditPoints="1"/>
            </p:cNvSpPr>
            <p:nvPr/>
          </p:nvSpPr>
          <p:spPr bwMode="auto">
            <a:xfrm>
              <a:off x="8810626" y="4338638"/>
              <a:ext cx="935038" cy="860425"/>
            </a:xfrm>
            <a:custGeom>
              <a:avLst/>
              <a:gdLst>
                <a:gd name="T0" fmla="*/ 139 w 589"/>
                <a:gd name="T1" fmla="*/ 383 h 542"/>
                <a:gd name="T2" fmla="*/ 154 w 589"/>
                <a:gd name="T3" fmla="*/ 374 h 542"/>
                <a:gd name="T4" fmla="*/ 163 w 589"/>
                <a:gd name="T5" fmla="*/ 369 h 542"/>
                <a:gd name="T6" fmla="*/ 135 w 589"/>
                <a:gd name="T7" fmla="*/ 376 h 542"/>
                <a:gd name="T8" fmla="*/ 109 w 589"/>
                <a:gd name="T9" fmla="*/ 391 h 542"/>
                <a:gd name="T10" fmla="*/ 537 w 589"/>
                <a:gd name="T11" fmla="*/ 230 h 542"/>
                <a:gd name="T12" fmla="*/ 485 w 589"/>
                <a:gd name="T13" fmla="*/ 144 h 542"/>
                <a:gd name="T14" fmla="*/ 430 w 589"/>
                <a:gd name="T15" fmla="*/ 90 h 542"/>
                <a:gd name="T16" fmla="*/ 404 w 589"/>
                <a:gd name="T17" fmla="*/ 76 h 542"/>
                <a:gd name="T18" fmla="*/ 381 w 589"/>
                <a:gd name="T19" fmla="*/ 57 h 542"/>
                <a:gd name="T20" fmla="*/ 355 w 589"/>
                <a:gd name="T21" fmla="*/ 2 h 542"/>
                <a:gd name="T22" fmla="*/ 340 w 589"/>
                <a:gd name="T23" fmla="*/ 83 h 542"/>
                <a:gd name="T24" fmla="*/ 336 w 589"/>
                <a:gd name="T25" fmla="*/ 135 h 542"/>
                <a:gd name="T26" fmla="*/ 333 w 589"/>
                <a:gd name="T27" fmla="*/ 170 h 542"/>
                <a:gd name="T28" fmla="*/ 300 w 589"/>
                <a:gd name="T29" fmla="*/ 211 h 542"/>
                <a:gd name="T30" fmla="*/ 284 w 589"/>
                <a:gd name="T31" fmla="*/ 277 h 542"/>
                <a:gd name="T32" fmla="*/ 225 w 589"/>
                <a:gd name="T33" fmla="*/ 324 h 542"/>
                <a:gd name="T34" fmla="*/ 168 w 589"/>
                <a:gd name="T35" fmla="*/ 362 h 542"/>
                <a:gd name="T36" fmla="*/ 184 w 589"/>
                <a:gd name="T37" fmla="*/ 350 h 542"/>
                <a:gd name="T38" fmla="*/ 191 w 589"/>
                <a:gd name="T39" fmla="*/ 350 h 542"/>
                <a:gd name="T40" fmla="*/ 194 w 589"/>
                <a:gd name="T41" fmla="*/ 369 h 542"/>
                <a:gd name="T42" fmla="*/ 206 w 589"/>
                <a:gd name="T43" fmla="*/ 374 h 542"/>
                <a:gd name="T44" fmla="*/ 220 w 589"/>
                <a:gd name="T45" fmla="*/ 388 h 542"/>
                <a:gd name="T46" fmla="*/ 198 w 589"/>
                <a:gd name="T47" fmla="*/ 398 h 542"/>
                <a:gd name="T48" fmla="*/ 180 w 589"/>
                <a:gd name="T49" fmla="*/ 409 h 542"/>
                <a:gd name="T50" fmla="*/ 165 w 589"/>
                <a:gd name="T51" fmla="*/ 421 h 542"/>
                <a:gd name="T52" fmla="*/ 170 w 589"/>
                <a:gd name="T53" fmla="*/ 426 h 542"/>
                <a:gd name="T54" fmla="*/ 158 w 589"/>
                <a:gd name="T55" fmla="*/ 426 h 542"/>
                <a:gd name="T56" fmla="*/ 116 w 589"/>
                <a:gd name="T57" fmla="*/ 419 h 542"/>
                <a:gd name="T58" fmla="*/ 113 w 589"/>
                <a:gd name="T59" fmla="*/ 428 h 542"/>
                <a:gd name="T60" fmla="*/ 109 w 589"/>
                <a:gd name="T61" fmla="*/ 435 h 542"/>
                <a:gd name="T62" fmla="*/ 102 w 589"/>
                <a:gd name="T63" fmla="*/ 414 h 542"/>
                <a:gd name="T64" fmla="*/ 102 w 589"/>
                <a:gd name="T65" fmla="*/ 409 h 542"/>
                <a:gd name="T66" fmla="*/ 90 w 589"/>
                <a:gd name="T67" fmla="*/ 402 h 542"/>
                <a:gd name="T68" fmla="*/ 94 w 589"/>
                <a:gd name="T69" fmla="*/ 414 h 542"/>
                <a:gd name="T70" fmla="*/ 78 w 589"/>
                <a:gd name="T71" fmla="*/ 409 h 542"/>
                <a:gd name="T72" fmla="*/ 76 w 589"/>
                <a:gd name="T73" fmla="*/ 402 h 542"/>
                <a:gd name="T74" fmla="*/ 80 w 589"/>
                <a:gd name="T75" fmla="*/ 400 h 542"/>
                <a:gd name="T76" fmla="*/ 83 w 589"/>
                <a:gd name="T77" fmla="*/ 398 h 542"/>
                <a:gd name="T78" fmla="*/ 92 w 589"/>
                <a:gd name="T79" fmla="*/ 398 h 542"/>
                <a:gd name="T80" fmla="*/ 99 w 589"/>
                <a:gd name="T81" fmla="*/ 402 h 542"/>
                <a:gd name="T82" fmla="*/ 90 w 589"/>
                <a:gd name="T83" fmla="*/ 383 h 542"/>
                <a:gd name="T84" fmla="*/ 0 w 589"/>
                <a:gd name="T85" fmla="*/ 393 h 542"/>
                <a:gd name="T86" fmla="*/ 14 w 589"/>
                <a:gd name="T87" fmla="*/ 419 h 542"/>
                <a:gd name="T88" fmla="*/ 23 w 589"/>
                <a:gd name="T89" fmla="*/ 424 h 542"/>
                <a:gd name="T90" fmla="*/ 57 w 589"/>
                <a:gd name="T91" fmla="*/ 440 h 542"/>
                <a:gd name="T92" fmla="*/ 61 w 589"/>
                <a:gd name="T93" fmla="*/ 483 h 542"/>
                <a:gd name="T94" fmla="*/ 83 w 589"/>
                <a:gd name="T95" fmla="*/ 497 h 542"/>
                <a:gd name="T96" fmla="*/ 104 w 589"/>
                <a:gd name="T97" fmla="*/ 514 h 542"/>
                <a:gd name="T98" fmla="*/ 146 w 589"/>
                <a:gd name="T99" fmla="*/ 509 h 542"/>
                <a:gd name="T100" fmla="*/ 149 w 589"/>
                <a:gd name="T101" fmla="*/ 492 h 542"/>
                <a:gd name="T102" fmla="*/ 168 w 589"/>
                <a:gd name="T103" fmla="*/ 488 h 542"/>
                <a:gd name="T104" fmla="*/ 184 w 589"/>
                <a:gd name="T105" fmla="*/ 492 h 542"/>
                <a:gd name="T106" fmla="*/ 206 w 589"/>
                <a:gd name="T107" fmla="*/ 502 h 542"/>
                <a:gd name="T108" fmla="*/ 227 w 589"/>
                <a:gd name="T109" fmla="*/ 509 h 542"/>
                <a:gd name="T110" fmla="*/ 253 w 589"/>
                <a:gd name="T111" fmla="*/ 533 h 542"/>
                <a:gd name="T112" fmla="*/ 376 w 589"/>
                <a:gd name="T113" fmla="*/ 540 h 542"/>
                <a:gd name="T114" fmla="*/ 565 w 589"/>
                <a:gd name="T115" fmla="*/ 516 h 542"/>
                <a:gd name="T116" fmla="*/ 584 w 589"/>
                <a:gd name="T117" fmla="*/ 447 h 542"/>
                <a:gd name="T118" fmla="*/ 579 w 589"/>
                <a:gd name="T119" fmla="*/ 414 h 542"/>
                <a:gd name="T120" fmla="*/ 584 w 589"/>
                <a:gd name="T121" fmla="*/ 32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9" h="542">
                  <a:moveTo>
                    <a:pt x="113" y="391"/>
                  </a:moveTo>
                  <a:lnTo>
                    <a:pt x="118" y="391"/>
                  </a:lnTo>
                  <a:lnTo>
                    <a:pt x="123" y="388"/>
                  </a:lnTo>
                  <a:lnTo>
                    <a:pt x="132" y="381"/>
                  </a:lnTo>
                  <a:lnTo>
                    <a:pt x="128" y="388"/>
                  </a:lnTo>
                  <a:lnTo>
                    <a:pt x="135" y="386"/>
                  </a:lnTo>
                  <a:lnTo>
                    <a:pt x="139" y="383"/>
                  </a:lnTo>
                  <a:lnTo>
                    <a:pt x="146" y="374"/>
                  </a:lnTo>
                  <a:lnTo>
                    <a:pt x="149" y="374"/>
                  </a:lnTo>
                  <a:lnTo>
                    <a:pt x="154" y="372"/>
                  </a:lnTo>
                  <a:lnTo>
                    <a:pt x="158" y="372"/>
                  </a:lnTo>
                  <a:lnTo>
                    <a:pt x="156" y="372"/>
                  </a:lnTo>
                  <a:lnTo>
                    <a:pt x="154" y="372"/>
                  </a:lnTo>
                  <a:lnTo>
                    <a:pt x="154" y="374"/>
                  </a:lnTo>
                  <a:lnTo>
                    <a:pt x="154" y="374"/>
                  </a:lnTo>
                  <a:lnTo>
                    <a:pt x="156" y="374"/>
                  </a:lnTo>
                  <a:lnTo>
                    <a:pt x="156" y="374"/>
                  </a:lnTo>
                  <a:lnTo>
                    <a:pt x="161" y="372"/>
                  </a:lnTo>
                  <a:lnTo>
                    <a:pt x="161" y="372"/>
                  </a:lnTo>
                  <a:lnTo>
                    <a:pt x="163" y="372"/>
                  </a:lnTo>
                  <a:lnTo>
                    <a:pt x="163" y="369"/>
                  </a:lnTo>
                  <a:lnTo>
                    <a:pt x="161" y="367"/>
                  </a:lnTo>
                  <a:lnTo>
                    <a:pt x="161" y="367"/>
                  </a:lnTo>
                  <a:lnTo>
                    <a:pt x="158" y="364"/>
                  </a:lnTo>
                  <a:lnTo>
                    <a:pt x="156" y="364"/>
                  </a:lnTo>
                  <a:lnTo>
                    <a:pt x="149" y="369"/>
                  </a:lnTo>
                  <a:lnTo>
                    <a:pt x="142" y="372"/>
                  </a:lnTo>
                  <a:lnTo>
                    <a:pt x="135" y="376"/>
                  </a:lnTo>
                  <a:lnTo>
                    <a:pt x="125" y="381"/>
                  </a:lnTo>
                  <a:lnTo>
                    <a:pt x="120" y="381"/>
                  </a:lnTo>
                  <a:lnTo>
                    <a:pt x="113" y="386"/>
                  </a:lnTo>
                  <a:lnTo>
                    <a:pt x="111" y="386"/>
                  </a:lnTo>
                  <a:lnTo>
                    <a:pt x="109" y="388"/>
                  </a:lnTo>
                  <a:lnTo>
                    <a:pt x="109" y="391"/>
                  </a:lnTo>
                  <a:lnTo>
                    <a:pt x="109" y="391"/>
                  </a:lnTo>
                  <a:lnTo>
                    <a:pt x="113" y="391"/>
                  </a:lnTo>
                  <a:close/>
                  <a:moveTo>
                    <a:pt x="586" y="301"/>
                  </a:moveTo>
                  <a:lnTo>
                    <a:pt x="589" y="289"/>
                  </a:lnTo>
                  <a:lnTo>
                    <a:pt x="584" y="277"/>
                  </a:lnTo>
                  <a:lnTo>
                    <a:pt x="567" y="256"/>
                  </a:lnTo>
                  <a:lnTo>
                    <a:pt x="548" y="237"/>
                  </a:lnTo>
                  <a:lnTo>
                    <a:pt x="537" y="230"/>
                  </a:lnTo>
                  <a:lnTo>
                    <a:pt x="527" y="222"/>
                  </a:lnTo>
                  <a:lnTo>
                    <a:pt x="520" y="211"/>
                  </a:lnTo>
                  <a:lnTo>
                    <a:pt x="515" y="201"/>
                  </a:lnTo>
                  <a:lnTo>
                    <a:pt x="513" y="189"/>
                  </a:lnTo>
                  <a:lnTo>
                    <a:pt x="506" y="177"/>
                  </a:lnTo>
                  <a:lnTo>
                    <a:pt x="496" y="168"/>
                  </a:lnTo>
                  <a:lnTo>
                    <a:pt x="485" y="144"/>
                  </a:lnTo>
                  <a:lnTo>
                    <a:pt x="473" y="137"/>
                  </a:lnTo>
                  <a:lnTo>
                    <a:pt x="463" y="133"/>
                  </a:lnTo>
                  <a:lnTo>
                    <a:pt x="454" y="123"/>
                  </a:lnTo>
                  <a:lnTo>
                    <a:pt x="449" y="111"/>
                  </a:lnTo>
                  <a:lnTo>
                    <a:pt x="442" y="99"/>
                  </a:lnTo>
                  <a:lnTo>
                    <a:pt x="433" y="92"/>
                  </a:lnTo>
                  <a:lnTo>
                    <a:pt x="430" y="90"/>
                  </a:lnTo>
                  <a:lnTo>
                    <a:pt x="428" y="83"/>
                  </a:lnTo>
                  <a:lnTo>
                    <a:pt x="428" y="78"/>
                  </a:lnTo>
                  <a:lnTo>
                    <a:pt x="426" y="73"/>
                  </a:lnTo>
                  <a:lnTo>
                    <a:pt x="418" y="64"/>
                  </a:lnTo>
                  <a:lnTo>
                    <a:pt x="414" y="66"/>
                  </a:lnTo>
                  <a:lnTo>
                    <a:pt x="411" y="73"/>
                  </a:lnTo>
                  <a:lnTo>
                    <a:pt x="404" y="76"/>
                  </a:lnTo>
                  <a:lnTo>
                    <a:pt x="402" y="71"/>
                  </a:lnTo>
                  <a:lnTo>
                    <a:pt x="400" y="69"/>
                  </a:lnTo>
                  <a:lnTo>
                    <a:pt x="395" y="71"/>
                  </a:lnTo>
                  <a:lnTo>
                    <a:pt x="392" y="71"/>
                  </a:lnTo>
                  <a:lnTo>
                    <a:pt x="388" y="69"/>
                  </a:lnTo>
                  <a:lnTo>
                    <a:pt x="385" y="62"/>
                  </a:lnTo>
                  <a:lnTo>
                    <a:pt x="381" y="57"/>
                  </a:lnTo>
                  <a:lnTo>
                    <a:pt x="373" y="54"/>
                  </a:lnTo>
                  <a:lnTo>
                    <a:pt x="366" y="57"/>
                  </a:lnTo>
                  <a:lnTo>
                    <a:pt x="357" y="54"/>
                  </a:lnTo>
                  <a:lnTo>
                    <a:pt x="355" y="50"/>
                  </a:lnTo>
                  <a:lnTo>
                    <a:pt x="357" y="5"/>
                  </a:lnTo>
                  <a:lnTo>
                    <a:pt x="357" y="0"/>
                  </a:lnTo>
                  <a:lnTo>
                    <a:pt x="355" y="2"/>
                  </a:lnTo>
                  <a:lnTo>
                    <a:pt x="345" y="14"/>
                  </a:lnTo>
                  <a:lnTo>
                    <a:pt x="343" y="19"/>
                  </a:lnTo>
                  <a:lnTo>
                    <a:pt x="343" y="38"/>
                  </a:lnTo>
                  <a:lnTo>
                    <a:pt x="338" y="52"/>
                  </a:lnTo>
                  <a:lnTo>
                    <a:pt x="338" y="59"/>
                  </a:lnTo>
                  <a:lnTo>
                    <a:pt x="340" y="76"/>
                  </a:lnTo>
                  <a:lnTo>
                    <a:pt x="340" y="83"/>
                  </a:lnTo>
                  <a:lnTo>
                    <a:pt x="338" y="92"/>
                  </a:lnTo>
                  <a:lnTo>
                    <a:pt x="338" y="97"/>
                  </a:lnTo>
                  <a:lnTo>
                    <a:pt x="338" y="106"/>
                  </a:lnTo>
                  <a:lnTo>
                    <a:pt x="336" y="116"/>
                  </a:lnTo>
                  <a:lnTo>
                    <a:pt x="336" y="128"/>
                  </a:lnTo>
                  <a:lnTo>
                    <a:pt x="336" y="133"/>
                  </a:lnTo>
                  <a:lnTo>
                    <a:pt x="336" y="135"/>
                  </a:lnTo>
                  <a:lnTo>
                    <a:pt x="336" y="137"/>
                  </a:lnTo>
                  <a:lnTo>
                    <a:pt x="343" y="147"/>
                  </a:lnTo>
                  <a:lnTo>
                    <a:pt x="343" y="149"/>
                  </a:lnTo>
                  <a:lnTo>
                    <a:pt x="343" y="151"/>
                  </a:lnTo>
                  <a:lnTo>
                    <a:pt x="340" y="154"/>
                  </a:lnTo>
                  <a:lnTo>
                    <a:pt x="340" y="163"/>
                  </a:lnTo>
                  <a:lnTo>
                    <a:pt x="333" y="170"/>
                  </a:lnTo>
                  <a:lnTo>
                    <a:pt x="319" y="180"/>
                  </a:lnTo>
                  <a:lnTo>
                    <a:pt x="307" y="187"/>
                  </a:lnTo>
                  <a:lnTo>
                    <a:pt x="305" y="192"/>
                  </a:lnTo>
                  <a:lnTo>
                    <a:pt x="303" y="201"/>
                  </a:lnTo>
                  <a:lnTo>
                    <a:pt x="300" y="204"/>
                  </a:lnTo>
                  <a:lnTo>
                    <a:pt x="300" y="208"/>
                  </a:lnTo>
                  <a:lnTo>
                    <a:pt x="300" y="211"/>
                  </a:lnTo>
                  <a:lnTo>
                    <a:pt x="303" y="215"/>
                  </a:lnTo>
                  <a:lnTo>
                    <a:pt x="300" y="218"/>
                  </a:lnTo>
                  <a:lnTo>
                    <a:pt x="300" y="225"/>
                  </a:lnTo>
                  <a:lnTo>
                    <a:pt x="298" y="260"/>
                  </a:lnTo>
                  <a:lnTo>
                    <a:pt x="295" y="267"/>
                  </a:lnTo>
                  <a:lnTo>
                    <a:pt x="291" y="272"/>
                  </a:lnTo>
                  <a:lnTo>
                    <a:pt x="284" y="277"/>
                  </a:lnTo>
                  <a:lnTo>
                    <a:pt x="279" y="279"/>
                  </a:lnTo>
                  <a:lnTo>
                    <a:pt x="277" y="282"/>
                  </a:lnTo>
                  <a:lnTo>
                    <a:pt x="262" y="298"/>
                  </a:lnTo>
                  <a:lnTo>
                    <a:pt x="248" y="308"/>
                  </a:lnTo>
                  <a:lnTo>
                    <a:pt x="241" y="310"/>
                  </a:lnTo>
                  <a:lnTo>
                    <a:pt x="239" y="312"/>
                  </a:lnTo>
                  <a:lnTo>
                    <a:pt x="225" y="324"/>
                  </a:lnTo>
                  <a:lnTo>
                    <a:pt x="203" y="334"/>
                  </a:lnTo>
                  <a:lnTo>
                    <a:pt x="189" y="343"/>
                  </a:lnTo>
                  <a:lnTo>
                    <a:pt x="177" y="350"/>
                  </a:lnTo>
                  <a:lnTo>
                    <a:pt x="170" y="355"/>
                  </a:lnTo>
                  <a:lnTo>
                    <a:pt x="165" y="360"/>
                  </a:lnTo>
                  <a:lnTo>
                    <a:pt x="165" y="362"/>
                  </a:lnTo>
                  <a:lnTo>
                    <a:pt x="168" y="362"/>
                  </a:lnTo>
                  <a:lnTo>
                    <a:pt x="172" y="362"/>
                  </a:lnTo>
                  <a:lnTo>
                    <a:pt x="175" y="362"/>
                  </a:lnTo>
                  <a:lnTo>
                    <a:pt x="177" y="360"/>
                  </a:lnTo>
                  <a:lnTo>
                    <a:pt x="180" y="360"/>
                  </a:lnTo>
                  <a:lnTo>
                    <a:pt x="180" y="360"/>
                  </a:lnTo>
                  <a:lnTo>
                    <a:pt x="180" y="355"/>
                  </a:lnTo>
                  <a:lnTo>
                    <a:pt x="184" y="350"/>
                  </a:lnTo>
                  <a:lnTo>
                    <a:pt x="196" y="346"/>
                  </a:lnTo>
                  <a:lnTo>
                    <a:pt x="206" y="336"/>
                  </a:lnTo>
                  <a:lnTo>
                    <a:pt x="210" y="336"/>
                  </a:lnTo>
                  <a:lnTo>
                    <a:pt x="208" y="338"/>
                  </a:lnTo>
                  <a:lnTo>
                    <a:pt x="203" y="343"/>
                  </a:lnTo>
                  <a:lnTo>
                    <a:pt x="198" y="348"/>
                  </a:lnTo>
                  <a:lnTo>
                    <a:pt x="191" y="350"/>
                  </a:lnTo>
                  <a:lnTo>
                    <a:pt x="187" y="353"/>
                  </a:lnTo>
                  <a:lnTo>
                    <a:pt x="182" y="357"/>
                  </a:lnTo>
                  <a:lnTo>
                    <a:pt x="180" y="362"/>
                  </a:lnTo>
                  <a:lnTo>
                    <a:pt x="184" y="362"/>
                  </a:lnTo>
                  <a:lnTo>
                    <a:pt x="189" y="369"/>
                  </a:lnTo>
                  <a:lnTo>
                    <a:pt x="191" y="369"/>
                  </a:lnTo>
                  <a:lnTo>
                    <a:pt x="194" y="369"/>
                  </a:lnTo>
                  <a:lnTo>
                    <a:pt x="194" y="367"/>
                  </a:lnTo>
                  <a:lnTo>
                    <a:pt x="194" y="367"/>
                  </a:lnTo>
                  <a:lnTo>
                    <a:pt x="196" y="367"/>
                  </a:lnTo>
                  <a:lnTo>
                    <a:pt x="198" y="367"/>
                  </a:lnTo>
                  <a:lnTo>
                    <a:pt x="201" y="367"/>
                  </a:lnTo>
                  <a:lnTo>
                    <a:pt x="203" y="369"/>
                  </a:lnTo>
                  <a:lnTo>
                    <a:pt x="206" y="374"/>
                  </a:lnTo>
                  <a:lnTo>
                    <a:pt x="206" y="381"/>
                  </a:lnTo>
                  <a:lnTo>
                    <a:pt x="201" y="395"/>
                  </a:lnTo>
                  <a:lnTo>
                    <a:pt x="203" y="393"/>
                  </a:lnTo>
                  <a:lnTo>
                    <a:pt x="210" y="391"/>
                  </a:lnTo>
                  <a:lnTo>
                    <a:pt x="215" y="388"/>
                  </a:lnTo>
                  <a:lnTo>
                    <a:pt x="217" y="388"/>
                  </a:lnTo>
                  <a:lnTo>
                    <a:pt x="220" y="388"/>
                  </a:lnTo>
                  <a:lnTo>
                    <a:pt x="217" y="391"/>
                  </a:lnTo>
                  <a:lnTo>
                    <a:pt x="210" y="393"/>
                  </a:lnTo>
                  <a:lnTo>
                    <a:pt x="210" y="395"/>
                  </a:lnTo>
                  <a:lnTo>
                    <a:pt x="208" y="395"/>
                  </a:lnTo>
                  <a:lnTo>
                    <a:pt x="206" y="395"/>
                  </a:lnTo>
                  <a:lnTo>
                    <a:pt x="201" y="395"/>
                  </a:lnTo>
                  <a:lnTo>
                    <a:pt x="198" y="398"/>
                  </a:lnTo>
                  <a:lnTo>
                    <a:pt x="196" y="402"/>
                  </a:lnTo>
                  <a:lnTo>
                    <a:pt x="194" y="405"/>
                  </a:lnTo>
                  <a:lnTo>
                    <a:pt x="191" y="405"/>
                  </a:lnTo>
                  <a:lnTo>
                    <a:pt x="189" y="407"/>
                  </a:lnTo>
                  <a:lnTo>
                    <a:pt x="187" y="407"/>
                  </a:lnTo>
                  <a:lnTo>
                    <a:pt x="184" y="407"/>
                  </a:lnTo>
                  <a:lnTo>
                    <a:pt x="180" y="409"/>
                  </a:lnTo>
                  <a:lnTo>
                    <a:pt x="170" y="412"/>
                  </a:lnTo>
                  <a:lnTo>
                    <a:pt x="165" y="414"/>
                  </a:lnTo>
                  <a:lnTo>
                    <a:pt x="163" y="417"/>
                  </a:lnTo>
                  <a:lnTo>
                    <a:pt x="161" y="421"/>
                  </a:lnTo>
                  <a:lnTo>
                    <a:pt x="158" y="421"/>
                  </a:lnTo>
                  <a:lnTo>
                    <a:pt x="161" y="424"/>
                  </a:lnTo>
                  <a:lnTo>
                    <a:pt x="165" y="421"/>
                  </a:lnTo>
                  <a:lnTo>
                    <a:pt x="165" y="421"/>
                  </a:lnTo>
                  <a:lnTo>
                    <a:pt x="168" y="419"/>
                  </a:lnTo>
                  <a:lnTo>
                    <a:pt x="168" y="419"/>
                  </a:lnTo>
                  <a:lnTo>
                    <a:pt x="168" y="417"/>
                  </a:lnTo>
                  <a:lnTo>
                    <a:pt x="168" y="417"/>
                  </a:lnTo>
                  <a:lnTo>
                    <a:pt x="170" y="419"/>
                  </a:lnTo>
                  <a:lnTo>
                    <a:pt x="170" y="426"/>
                  </a:lnTo>
                  <a:lnTo>
                    <a:pt x="170" y="428"/>
                  </a:lnTo>
                  <a:lnTo>
                    <a:pt x="168" y="428"/>
                  </a:lnTo>
                  <a:lnTo>
                    <a:pt x="168" y="428"/>
                  </a:lnTo>
                  <a:lnTo>
                    <a:pt x="165" y="426"/>
                  </a:lnTo>
                  <a:lnTo>
                    <a:pt x="165" y="424"/>
                  </a:lnTo>
                  <a:lnTo>
                    <a:pt x="163" y="426"/>
                  </a:lnTo>
                  <a:lnTo>
                    <a:pt x="158" y="426"/>
                  </a:lnTo>
                  <a:lnTo>
                    <a:pt x="151" y="428"/>
                  </a:lnTo>
                  <a:lnTo>
                    <a:pt x="146" y="426"/>
                  </a:lnTo>
                  <a:lnTo>
                    <a:pt x="139" y="426"/>
                  </a:lnTo>
                  <a:lnTo>
                    <a:pt x="135" y="426"/>
                  </a:lnTo>
                  <a:lnTo>
                    <a:pt x="130" y="424"/>
                  </a:lnTo>
                  <a:lnTo>
                    <a:pt x="120" y="421"/>
                  </a:lnTo>
                  <a:lnTo>
                    <a:pt x="116" y="419"/>
                  </a:lnTo>
                  <a:lnTo>
                    <a:pt x="113" y="421"/>
                  </a:lnTo>
                  <a:lnTo>
                    <a:pt x="116" y="424"/>
                  </a:lnTo>
                  <a:lnTo>
                    <a:pt x="118" y="426"/>
                  </a:lnTo>
                  <a:lnTo>
                    <a:pt x="120" y="428"/>
                  </a:lnTo>
                  <a:lnTo>
                    <a:pt x="118" y="428"/>
                  </a:lnTo>
                  <a:lnTo>
                    <a:pt x="116" y="428"/>
                  </a:lnTo>
                  <a:lnTo>
                    <a:pt x="113" y="428"/>
                  </a:lnTo>
                  <a:lnTo>
                    <a:pt x="113" y="426"/>
                  </a:lnTo>
                  <a:lnTo>
                    <a:pt x="113" y="428"/>
                  </a:lnTo>
                  <a:lnTo>
                    <a:pt x="116" y="433"/>
                  </a:lnTo>
                  <a:lnTo>
                    <a:pt x="116" y="435"/>
                  </a:lnTo>
                  <a:lnTo>
                    <a:pt x="116" y="438"/>
                  </a:lnTo>
                  <a:lnTo>
                    <a:pt x="113" y="438"/>
                  </a:lnTo>
                  <a:lnTo>
                    <a:pt x="109" y="435"/>
                  </a:lnTo>
                  <a:lnTo>
                    <a:pt x="106" y="431"/>
                  </a:lnTo>
                  <a:lnTo>
                    <a:pt x="104" y="428"/>
                  </a:lnTo>
                  <a:lnTo>
                    <a:pt x="106" y="426"/>
                  </a:lnTo>
                  <a:lnTo>
                    <a:pt x="111" y="421"/>
                  </a:lnTo>
                  <a:lnTo>
                    <a:pt x="111" y="419"/>
                  </a:lnTo>
                  <a:lnTo>
                    <a:pt x="109" y="417"/>
                  </a:lnTo>
                  <a:lnTo>
                    <a:pt x="102" y="414"/>
                  </a:lnTo>
                  <a:lnTo>
                    <a:pt x="99" y="412"/>
                  </a:lnTo>
                  <a:lnTo>
                    <a:pt x="99" y="412"/>
                  </a:lnTo>
                  <a:lnTo>
                    <a:pt x="99" y="412"/>
                  </a:lnTo>
                  <a:lnTo>
                    <a:pt x="99" y="412"/>
                  </a:lnTo>
                  <a:lnTo>
                    <a:pt x="99" y="412"/>
                  </a:lnTo>
                  <a:lnTo>
                    <a:pt x="102" y="412"/>
                  </a:lnTo>
                  <a:lnTo>
                    <a:pt x="102" y="409"/>
                  </a:lnTo>
                  <a:lnTo>
                    <a:pt x="99" y="409"/>
                  </a:lnTo>
                  <a:lnTo>
                    <a:pt x="97" y="407"/>
                  </a:lnTo>
                  <a:lnTo>
                    <a:pt x="94" y="407"/>
                  </a:lnTo>
                  <a:lnTo>
                    <a:pt x="97" y="402"/>
                  </a:lnTo>
                  <a:lnTo>
                    <a:pt x="94" y="405"/>
                  </a:lnTo>
                  <a:lnTo>
                    <a:pt x="92" y="405"/>
                  </a:lnTo>
                  <a:lnTo>
                    <a:pt x="90" y="402"/>
                  </a:lnTo>
                  <a:lnTo>
                    <a:pt x="85" y="400"/>
                  </a:lnTo>
                  <a:lnTo>
                    <a:pt x="87" y="407"/>
                  </a:lnTo>
                  <a:lnTo>
                    <a:pt x="90" y="409"/>
                  </a:lnTo>
                  <a:lnTo>
                    <a:pt x="94" y="412"/>
                  </a:lnTo>
                  <a:lnTo>
                    <a:pt x="99" y="417"/>
                  </a:lnTo>
                  <a:lnTo>
                    <a:pt x="97" y="414"/>
                  </a:lnTo>
                  <a:lnTo>
                    <a:pt x="94" y="414"/>
                  </a:lnTo>
                  <a:lnTo>
                    <a:pt x="90" y="412"/>
                  </a:lnTo>
                  <a:lnTo>
                    <a:pt x="90" y="409"/>
                  </a:lnTo>
                  <a:lnTo>
                    <a:pt x="90" y="409"/>
                  </a:lnTo>
                  <a:lnTo>
                    <a:pt x="87" y="409"/>
                  </a:lnTo>
                  <a:lnTo>
                    <a:pt x="83" y="409"/>
                  </a:lnTo>
                  <a:lnTo>
                    <a:pt x="80" y="409"/>
                  </a:lnTo>
                  <a:lnTo>
                    <a:pt x="78" y="409"/>
                  </a:lnTo>
                  <a:lnTo>
                    <a:pt x="76" y="407"/>
                  </a:lnTo>
                  <a:lnTo>
                    <a:pt x="73" y="407"/>
                  </a:lnTo>
                  <a:lnTo>
                    <a:pt x="73" y="409"/>
                  </a:lnTo>
                  <a:lnTo>
                    <a:pt x="73" y="407"/>
                  </a:lnTo>
                  <a:lnTo>
                    <a:pt x="73" y="405"/>
                  </a:lnTo>
                  <a:lnTo>
                    <a:pt x="73" y="405"/>
                  </a:lnTo>
                  <a:lnTo>
                    <a:pt x="76" y="402"/>
                  </a:lnTo>
                  <a:lnTo>
                    <a:pt x="76" y="402"/>
                  </a:lnTo>
                  <a:lnTo>
                    <a:pt x="76" y="400"/>
                  </a:lnTo>
                  <a:lnTo>
                    <a:pt x="76" y="400"/>
                  </a:lnTo>
                  <a:lnTo>
                    <a:pt x="76" y="400"/>
                  </a:lnTo>
                  <a:lnTo>
                    <a:pt x="76" y="400"/>
                  </a:lnTo>
                  <a:lnTo>
                    <a:pt x="78" y="400"/>
                  </a:lnTo>
                  <a:lnTo>
                    <a:pt x="80" y="400"/>
                  </a:lnTo>
                  <a:lnTo>
                    <a:pt x="83" y="400"/>
                  </a:lnTo>
                  <a:lnTo>
                    <a:pt x="83" y="400"/>
                  </a:lnTo>
                  <a:lnTo>
                    <a:pt x="80" y="400"/>
                  </a:lnTo>
                  <a:lnTo>
                    <a:pt x="80" y="398"/>
                  </a:lnTo>
                  <a:lnTo>
                    <a:pt x="80" y="398"/>
                  </a:lnTo>
                  <a:lnTo>
                    <a:pt x="83" y="398"/>
                  </a:lnTo>
                  <a:lnTo>
                    <a:pt x="83" y="398"/>
                  </a:lnTo>
                  <a:lnTo>
                    <a:pt x="85" y="398"/>
                  </a:lnTo>
                  <a:lnTo>
                    <a:pt x="85" y="398"/>
                  </a:lnTo>
                  <a:lnTo>
                    <a:pt x="87" y="395"/>
                  </a:lnTo>
                  <a:lnTo>
                    <a:pt x="90" y="393"/>
                  </a:lnTo>
                  <a:lnTo>
                    <a:pt x="90" y="395"/>
                  </a:lnTo>
                  <a:lnTo>
                    <a:pt x="92" y="395"/>
                  </a:lnTo>
                  <a:lnTo>
                    <a:pt x="92" y="398"/>
                  </a:lnTo>
                  <a:lnTo>
                    <a:pt x="90" y="400"/>
                  </a:lnTo>
                  <a:lnTo>
                    <a:pt x="92" y="400"/>
                  </a:lnTo>
                  <a:lnTo>
                    <a:pt x="97" y="400"/>
                  </a:lnTo>
                  <a:lnTo>
                    <a:pt x="99" y="400"/>
                  </a:lnTo>
                  <a:lnTo>
                    <a:pt x="102" y="400"/>
                  </a:lnTo>
                  <a:lnTo>
                    <a:pt x="102" y="400"/>
                  </a:lnTo>
                  <a:lnTo>
                    <a:pt x="99" y="402"/>
                  </a:lnTo>
                  <a:lnTo>
                    <a:pt x="102" y="400"/>
                  </a:lnTo>
                  <a:lnTo>
                    <a:pt x="104" y="400"/>
                  </a:lnTo>
                  <a:lnTo>
                    <a:pt x="104" y="398"/>
                  </a:lnTo>
                  <a:lnTo>
                    <a:pt x="104" y="395"/>
                  </a:lnTo>
                  <a:lnTo>
                    <a:pt x="104" y="395"/>
                  </a:lnTo>
                  <a:lnTo>
                    <a:pt x="94" y="388"/>
                  </a:lnTo>
                  <a:lnTo>
                    <a:pt x="90" y="383"/>
                  </a:lnTo>
                  <a:lnTo>
                    <a:pt x="85" y="381"/>
                  </a:lnTo>
                  <a:lnTo>
                    <a:pt x="71" y="381"/>
                  </a:lnTo>
                  <a:lnTo>
                    <a:pt x="49" y="383"/>
                  </a:lnTo>
                  <a:lnTo>
                    <a:pt x="31" y="386"/>
                  </a:lnTo>
                  <a:lnTo>
                    <a:pt x="12" y="386"/>
                  </a:lnTo>
                  <a:lnTo>
                    <a:pt x="0" y="391"/>
                  </a:lnTo>
                  <a:lnTo>
                    <a:pt x="0" y="393"/>
                  </a:lnTo>
                  <a:lnTo>
                    <a:pt x="2" y="398"/>
                  </a:lnTo>
                  <a:lnTo>
                    <a:pt x="5" y="400"/>
                  </a:lnTo>
                  <a:lnTo>
                    <a:pt x="7" y="402"/>
                  </a:lnTo>
                  <a:lnTo>
                    <a:pt x="7" y="407"/>
                  </a:lnTo>
                  <a:lnTo>
                    <a:pt x="9" y="412"/>
                  </a:lnTo>
                  <a:lnTo>
                    <a:pt x="9" y="417"/>
                  </a:lnTo>
                  <a:lnTo>
                    <a:pt x="14" y="419"/>
                  </a:lnTo>
                  <a:lnTo>
                    <a:pt x="14" y="421"/>
                  </a:lnTo>
                  <a:lnTo>
                    <a:pt x="16" y="421"/>
                  </a:lnTo>
                  <a:lnTo>
                    <a:pt x="16" y="424"/>
                  </a:lnTo>
                  <a:lnTo>
                    <a:pt x="19" y="424"/>
                  </a:lnTo>
                  <a:lnTo>
                    <a:pt x="21" y="424"/>
                  </a:lnTo>
                  <a:lnTo>
                    <a:pt x="21" y="424"/>
                  </a:lnTo>
                  <a:lnTo>
                    <a:pt x="23" y="424"/>
                  </a:lnTo>
                  <a:lnTo>
                    <a:pt x="23" y="424"/>
                  </a:lnTo>
                  <a:lnTo>
                    <a:pt x="33" y="424"/>
                  </a:lnTo>
                  <a:lnTo>
                    <a:pt x="40" y="424"/>
                  </a:lnTo>
                  <a:lnTo>
                    <a:pt x="47" y="424"/>
                  </a:lnTo>
                  <a:lnTo>
                    <a:pt x="57" y="424"/>
                  </a:lnTo>
                  <a:lnTo>
                    <a:pt x="57" y="433"/>
                  </a:lnTo>
                  <a:lnTo>
                    <a:pt x="57" y="440"/>
                  </a:lnTo>
                  <a:lnTo>
                    <a:pt x="54" y="447"/>
                  </a:lnTo>
                  <a:lnTo>
                    <a:pt x="54" y="457"/>
                  </a:lnTo>
                  <a:lnTo>
                    <a:pt x="54" y="462"/>
                  </a:lnTo>
                  <a:lnTo>
                    <a:pt x="54" y="469"/>
                  </a:lnTo>
                  <a:lnTo>
                    <a:pt x="54" y="476"/>
                  </a:lnTo>
                  <a:lnTo>
                    <a:pt x="57" y="480"/>
                  </a:lnTo>
                  <a:lnTo>
                    <a:pt x="61" y="483"/>
                  </a:lnTo>
                  <a:lnTo>
                    <a:pt x="66" y="485"/>
                  </a:lnTo>
                  <a:lnTo>
                    <a:pt x="68" y="490"/>
                  </a:lnTo>
                  <a:lnTo>
                    <a:pt x="73" y="492"/>
                  </a:lnTo>
                  <a:lnTo>
                    <a:pt x="76" y="495"/>
                  </a:lnTo>
                  <a:lnTo>
                    <a:pt x="78" y="495"/>
                  </a:lnTo>
                  <a:lnTo>
                    <a:pt x="80" y="497"/>
                  </a:lnTo>
                  <a:lnTo>
                    <a:pt x="83" y="497"/>
                  </a:lnTo>
                  <a:lnTo>
                    <a:pt x="85" y="499"/>
                  </a:lnTo>
                  <a:lnTo>
                    <a:pt x="87" y="502"/>
                  </a:lnTo>
                  <a:lnTo>
                    <a:pt x="87" y="504"/>
                  </a:lnTo>
                  <a:lnTo>
                    <a:pt x="90" y="506"/>
                  </a:lnTo>
                  <a:lnTo>
                    <a:pt x="94" y="509"/>
                  </a:lnTo>
                  <a:lnTo>
                    <a:pt x="99" y="511"/>
                  </a:lnTo>
                  <a:lnTo>
                    <a:pt x="104" y="514"/>
                  </a:lnTo>
                  <a:lnTo>
                    <a:pt x="111" y="514"/>
                  </a:lnTo>
                  <a:lnTo>
                    <a:pt x="118" y="514"/>
                  </a:lnTo>
                  <a:lnTo>
                    <a:pt x="128" y="514"/>
                  </a:lnTo>
                  <a:lnTo>
                    <a:pt x="135" y="516"/>
                  </a:lnTo>
                  <a:lnTo>
                    <a:pt x="144" y="516"/>
                  </a:lnTo>
                  <a:lnTo>
                    <a:pt x="144" y="514"/>
                  </a:lnTo>
                  <a:lnTo>
                    <a:pt x="146" y="509"/>
                  </a:lnTo>
                  <a:lnTo>
                    <a:pt x="149" y="504"/>
                  </a:lnTo>
                  <a:lnTo>
                    <a:pt x="149" y="502"/>
                  </a:lnTo>
                  <a:lnTo>
                    <a:pt x="149" y="499"/>
                  </a:lnTo>
                  <a:lnTo>
                    <a:pt x="149" y="497"/>
                  </a:lnTo>
                  <a:lnTo>
                    <a:pt x="149" y="497"/>
                  </a:lnTo>
                  <a:lnTo>
                    <a:pt x="149" y="495"/>
                  </a:lnTo>
                  <a:lnTo>
                    <a:pt x="149" y="492"/>
                  </a:lnTo>
                  <a:lnTo>
                    <a:pt x="149" y="492"/>
                  </a:lnTo>
                  <a:lnTo>
                    <a:pt x="151" y="490"/>
                  </a:lnTo>
                  <a:lnTo>
                    <a:pt x="151" y="488"/>
                  </a:lnTo>
                  <a:lnTo>
                    <a:pt x="154" y="488"/>
                  </a:lnTo>
                  <a:lnTo>
                    <a:pt x="158" y="488"/>
                  </a:lnTo>
                  <a:lnTo>
                    <a:pt x="163" y="488"/>
                  </a:lnTo>
                  <a:lnTo>
                    <a:pt x="168" y="488"/>
                  </a:lnTo>
                  <a:lnTo>
                    <a:pt x="170" y="488"/>
                  </a:lnTo>
                  <a:lnTo>
                    <a:pt x="172" y="488"/>
                  </a:lnTo>
                  <a:lnTo>
                    <a:pt x="175" y="490"/>
                  </a:lnTo>
                  <a:lnTo>
                    <a:pt x="175" y="490"/>
                  </a:lnTo>
                  <a:lnTo>
                    <a:pt x="180" y="490"/>
                  </a:lnTo>
                  <a:lnTo>
                    <a:pt x="182" y="492"/>
                  </a:lnTo>
                  <a:lnTo>
                    <a:pt x="184" y="492"/>
                  </a:lnTo>
                  <a:lnTo>
                    <a:pt x="189" y="492"/>
                  </a:lnTo>
                  <a:lnTo>
                    <a:pt x="191" y="492"/>
                  </a:lnTo>
                  <a:lnTo>
                    <a:pt x="194" y="495"/>
                  </a:lnTo>
                  <a:lnTo>
                    <a:pt x="198" y="495"/>
                  </a:lnTo>
                  <a:lnTo>
                    <a:pt x="201" y="497"/>
                  </a:lnTo>
                  <a:lnTo>
                    <a:pt x="203" y="499"/>
                  </a:lnTo>
                  <a:lnTo>
                    <a:pt x="206" y="502"/>
                  </a:lnTo>
                  <a:lnTo>
                    <a:pt x="210" y="504"/>
                  </a:lnTo>
                  <a:lnTo>
                    <a:pt x="213" y="504"/>
                  </a:lnTo>
                  <a:lnTo>
                    <a:pt x="215" y="504"/>
                  </a:lnTo>
                  <a:lnTo>
                    <a:pt x="220" y="504"/>
                  </a:lnTo>
                  <a:lnTo>
                    <a:pt x="222" y="504"/>
                  </a:lnTo>
                  <a:lnTo>
                    <a:pt x="225" y="506"/>
                  </a:lnTo>
                  <a:lnTo>
                    <a:pt x="227" y="509"/>
                  </a:lnTo>
                  <a:lnTo>
                    <a:pt x="229" y="509"/>
                  </a:lnTo>
                  <a:lnTo>
                    <a:pt x="229" y="511"/>
                  </a:lnTo>
                  <a:lnTo>
                    <a:pt x="232" y="511"/>
                  </a:lnTo>
                  <a:lnTo>
                    <a:pt x="236" y="511"/>
                  </a:lnTo>
                  <a:lnTo>
                    <a:pt x="243" y="511"/>
                  </a:lnTo>
                  <a:lnTo>
                    <a:pt x="253" y="511"/>
                  </a:lnTo>
                  <a:lnTo>
                    <a:pt x="253" y="533"/>
                  </a:lnTo>
                  <a:lnTo>
                    <a:pt x="253" y="542"/>
                  </a:lnTo>
                  <a:lnTo>
                    <a:pt x="253" y="540"/>
                  </a:lnTo>
                  <a:lnTo>
                    <a:pt x="258" y="540"/>
                  </a:lnTo>
                  <a:lnTo>
                    <a:pt x="265" y="540"/>
                  </a:lnTo>
                  <a:lnTo>
                    <a:pt x="303" y="540"/>
                  </a:lnTo>
                  <a:lnTo>
                    <a:pt x="340" y="540"/>
                  </a:lnTo>
                  <a:lnTo>
                    <a:pt x="376" y="540"/>
                  </a:lnTo>
                  <a:lnTo>
                    <a:pt x="414" y="540"/>
                  </a:lnTo>
                  <a:lnTo>
                    <a:pt x="452" y="540"/>
                  </a:lnTo>
                  <a:lnTo>
                    <a:pt x="489" y="540"/>
                  </a:lnTo>
                  <a:lnTo>
                    <a:pt x="527" y="540"/>
                  </a:lnTo>
                  <a:lnTo>
                    <a:pt x="563" y="540"/>
                  </a:lnTo>
                  <a:lnTo>
                    <a:pt x="563" y="523"/>
                  </a:lnTo>
                  <a:lnTo>
                    <a:pt x="565" y="516"/>
                  </a:lnTo>
                  <a:lnTo>
                    <a:pt x="567" y="514"/>
                  </a:lnTo>
                  <a:lnTo>
                    <a:pt x="565" y="499"/>
                  </a:lnTo>
                  <a:lnTo>
                    <a:pt x="567" y="497"/>
                  </a:lnTo>
                  <a:lnTo>
                    <a:pt x="582" y="480"/>
                  </a:lnTo>
                  <a:lnTo>
                    <a:pt x="584" y="471"/>
                  </a:lnTo>
                  <a:lnTo>
                    <a:pt x="584" y="459"/>
                  </a:lnTo>
                  <a:lnTo>
                    <a:pt x="584" y="447"/>
                  </a:lnTo>
                  <a:lnTo>
                    <a:pt x="582" y="431"/>
                  </a:lnTo>
                  <a:lnTo>
                    <a:pt x="582" y="426"/>
                  </a:lnTo>
                  <a:lnTo>
                    <a:pt x="584" y="424"/>
                  </a:lnTo>
                  <a:lnTo>
                    <a:pt x="584" y="419"/>
                  </a:lnTo>
                  <a:lnTo>
                    <a:pt x="582" y="417"/>
                  </a:lnTo>
                  <a:lnTo>
                    <a:pt x="579" y="417"/>
                  </a:lnTo>
                  <a:lnTo>
                    <a:pt x="579" y="414"/>
                  </a:lnTo>
                  <a:lnTo>
                    <a:pt x="582" y="409"/>
                  </a:lnTo>
                  <a:lnTo>
                    <a:pt x="579" y="400"/>
                  </a:lnTo>
                  <a:lnTo>
                    <a:pt x="575" y="393"/>
                  </a:lnTo>
                  <a:lnTo>
                    <a:pt x="572" y="383"/>
                  </a:lnTo>
                  <a:lnTo>
                    <a:pt x="579" y="348"/>
                  </a:lnTo>
                  <a:lnTo>
                    <a:pt x="577" y="334"/>
                  </a:lnTo>
                  <a:lnTo>
                    <a:pt x="584" y="327"/>
                  </a:lnTo>
                  <a:lnTo>
                    <a:pt x="589" y="322"/>
                  </a:lnTo>
                  <a:lnTo>
                    <a:pt x="586" y="315"/>
                  </a:lnTo>
                  <a:lnTo>
                    <a:pt x="589" y="312"/>
                  </a:lnTo>
                  <a:lnTo>
                    <a:pt x="586" y="301"/>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0" name="Freeform 34"/>
            <p:cNvSpPr>
              <a:spLocks noEditPoints="1"/>
            </p:cNvSpPr>
            <p:nvPr/>
          </p:nvSpPr>
          <p:spPr bwMode="auto">
            <a:xfrm>
              <a:off x="2528888" y="2219326"/>
              <a:ext cx="1708150" cy="1525588"/>
            </a:xfrm>
            <a:custGeom>
              <a:avLst/>
              <a:gdLst>
                <a:gd name="T0" fmla="*/ 762 w 1076"/>
                <a:gd name="T1" fmla="*/ 355 h 961"/>
                <a:gd name="T2" fmla="*/ 778 w 1076"/>
                <a:gd name="T3" fmla="*/ 400 h 961"/>
                <a:gd name="T4" fmla="*/ 785 w 1076"/>
                <a:gd name="T5" fmla="*/ 369 h 961"/>
                <a:gd name="T6" fmla="*/ 1069 w 1076"/>
                <a:gd name="T7" fmla="*/ 836 h 961"/>
                <a:gd name="T8" fmla="*/ 1010 w 1076"/>
                <a:gd name="T9" fmla="*/ 772 h 961"/>
                <a:gd name="T10" fmla="*/ 979 w 1076"/>
                <a:gd name="T11" fmla="*/ 729 h 961"/>
                <a:gd name="T12" fmla="*/ 937 w 1076"/>
                <a:gd name="T13" fmla="*/ 689 h 961"/>
                <a:gd name="T14" fmla="*/ 925 w 1076"/>
                <a:gd name="T15" fmla="*/ 720 h 961"/>
                <a:gd name="T16" fmla="*/ 892 w 1076"/>
                <a:gd name="T17" fmla="*/ 717 h 961"/>
                <a:gd name="T18" fmla="*/ 852 w 1076"/>
                <a:gd name="T19" fmla="*/ 651 h 961"/>
                <a:gd name="T20" fmla="*/ 861 w 1076"/>
                <a:gd name="T21" fmla="*/ 594 h 961"/>
                <a:gd name="T22" fmla="*/ 845 w 1076"/>
                <a:gd name="T23" fmla="*/ 561 h 961"/>
                <a:gd name="T24" fmla="*/ 819 w 1076"/>
                <a:gd name="T25" fmla="*/ 523 h 961"/>
                <a:gd name="T26" fmla="*/ 804 w 1076"/>
                <a:gd name="T27" fmla="*/ 476 h 961"/>
                <a:gd name="T28" fmla="*/ 776 w 1076"/>
                <a:gd name="T29" fmla="*/ 452 h 961"/>
                <a:gd name="T30" fmla="*/ 755 w 1076"/>
                <a:gd name="T31" fmla="*/ 412 h 961"/>
                <a:gd name="T32" fmla="*/ 743 w 1076"/>
                <a:gd name="T33" fmla="*/ 343 h 961"/>
                <a:gd name="T34" fmla="*/ 726 w 1076"/>
                <a:gd name="T35" fmla="*/ 279 h 961"/>
                <a:gd name="T36" fmla="*/ 670 w 1076"/>
                <a:gd name="T37" fmla="*/ 211 h 961"/>
                <a:gd name="T38" fmla="*/ 684 w 1076"/>
                <a:gd name="T39" fmla="*/ 277 h 961"/>
                <a:gd name="T40" fmla="*/ 636 w 1076"/>
                <a:gd name="T41" fmla="*/ 199 h 961"/>
                <a:gd name="T42" fmla="*/ 603 w 1076"/>
                <a:gd name="T43" fmla="*/ 142 h 961"/>
                <a:gd name="T44" fmla="*/ 544 w 1076"/>
                <a:gd name="T45" fmla="*/ 69 h 961"/>
                <a:gd name="T46" fmla="*/ 506 w 1076"/>
                <a:gd name="T47" fmla="*/ 21 h 961"/>
                <a:gd name="T48" fmla="*/ 263 w 1076"/>
                <a:gd name="T49" fmla="*/ 0 h 961"/>
                <a:gd name="T50" fmla="*/ 272 w 1076"/>
                <a:gd name="T51" fmla="*/ 19 h 961"/>
                <a:gd name="T52" fmla="*/ 289 w 1076"/>
                <a:gd name="T53" fmla="*/ 52 h 961"/>
                <a:gd name="T54" fmla="*/ 313 w 1076"/>
                <a:gd name="T55" fmla="*/ 57 h 961"/>
                <a:gd name="T56" fmla="*/ 284 w 1076"/>
                <a:gd name="T57" fmla="*/ 71 h 961"/>
                <a:gd name="T58" fmla="*/ 242 w 1076"/>
                <a:gd name="T59" fmla="*/ 24 h 961"/>
                <a:gd name="T60" fmla="*/ 121 w 1076"/>
                <a:gd name="T61" fmla="*/ 28 h 961"/>
                <a:gd name="T62" fmla="*/ 149 w 1076"/>
                <a:gd name="T63" fmla="*/ 69 h 961"/>
                <a:gd name="T64" fmla="*/ 225 w 1076"/>
                <a:gd name="T65" fmla="*/ 154 h 961"/>
                <a:gd name="T66" fmla="*/ 343 w 1076"/>
                <a:gd name="T67" fmla="*/ 223 h 961"/>
                <a:gd name="T68" fmla="*/ 433 w 1076"/>
                <a:gd name="T69" fmla="*/ 218 h 961"/>
                <a:gd name="T70" fmla="*/ 440 w 1076"/>
                <a:gd name="T71" fmla="*/ 232 h 961"/>
                <a:gd name="T72" fmla="*/ 476 w 1076"/>
                <a:gd name="T73" fmla="*/ 279 h 961"/>
                <a:gd name="T74" fmla="*/ 580 w 1076"/>
                <a:gd name="T75" fmla="*/ 346 h 961"/>
                <a:gd name="T76" fmla="*/ 627 w 1076"/>
                <a:gd name="T77" fmla="*/ 464 h 961"/>
                <a:gd name="T78" fmla="*/ 613 w 1076"/>
                <a:gd name="T79" fmla="*/ 552 h 961"/>
                <a:gd name="T80" fmla="*/ 622 w 1076"/>
                <a:gd name="T81" fmla="*/ 568 h 961"/>
                <a:gd name="T82" fmla="*/ 632 w 1076"/>
                <a:gd name="T83" fmla="*/ 596 h 961"/>
                <a:gd name="T84" fmla="*/ 653 w 1076"/>
                <a:gd name="T85" fmla="*/ 618 h 961"/>
                <a:gd name="T86" fmla="*/ 693 w 1076"/>
                <a:gd name="T87" fmla="*/ 646 h 961"/>
                <a:gd name="T88" fmla="*/ 807 w 1076"/>
                <a:gd name="T89" fmla="*/ 741 h 961"/>
                <a:gd name="T90" fmla="*/ 960 w 1076"/>
                <a:gd name="T91" fmla="*/ 935 h 961"/>
                <a:gd name="T92" fmla="*/ 1046 w 1076"/>
                <a:gd name="T93" fmla="*/ 923 h 961"/>
                <a:gd name="T94" fmla="*/ 859 w 1076"/>
                <a:gd name="T95" fmla="*/ 514 h 961"/>
                <a:gd name="T96" fmla="*/ 913 w 1076"/>
                <a:gd name="T97" fmla="*/ 670 h 961"/>
                <a:gd name="T98" fmla="*/ 911 w 1076"/>
                <a:gd name="T99" fmla="*/ 646 h 961"/>
                <a:gd name="T100" fmla="*/ 989 w 1076"/>
                <a:gd name="T101" fmla="*/ 684 h 961"/>
                <a:gd name="T102" fmla="*/ 861 w 1076"/>
                <a:gd name="T103" fmla="*/ 563 h 961"/>
                <a:gd name="T104" fmla="*/ 885 w 1076"/>
                <a:gd name="T105" fmla="*/ 582 h 961"/>
                <a:gd name="T106" fmla="*/ 764 w 1076"/>
                <a:gd name="T107" fmla="*/ 414 h 961"/>
                <a:gd name="T108" fmla="*/ 606 w 1076"/>
                <a:gd name="T109" fmla="*/ 604 h 961"/>
                <a:gd name="T110" fmla="*/ 615 w 1076"/>
                <a:gd name="T111" fmla="*/ 530 h 961"/>
                <a:gd name="T112" fmla="*/ 608 w 1076"/>
                <a:gd name="T113" fmla="*/ 611 h 961"/>
                <a:gd name="T114" fmla="*/ 618 w 1076"/>
                <a:gd name="T115" fmla="*/ 507 h 961"/>
                <a:gd name="T116" fmla="*/ 667 w 1076"/>
                <a:gd name="T117" fmla="*/ 663 h 961"/>
                <a:gd name="T118" fmla="*/ 717 w 1076"/>
                <a:gd name="T119" fmla="*/ 684 h 961"/>
                <a:gd name="T120" fmla="*/ 653 w 1076"/>
                <a:gd name="T121" fmla="*/ 107 h 961"/>
                <a:gd name="T122" fmla="*/ 431 w 1076"/>
                <a:gd name="T123" fmla="*/ 249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76" h="961">
                  <a:moveTo>
                    <a:pt x="797" y="436"/>
                  </a:moveTo>
                  <a:lnTo>
                    <a:pt x="800" y="438"/>
                  </a:lnTo>
                  <a:lnTo>
                    <a:pt x="800" y="440"/>
                  </a:lnTo>
                  <a:lnTo>
                    <a:pt x="800" y="443"/>
                  </a:lnTo>
                  <a:lnTo>
                    <a:pt x="800" y="443"/>
                  </a:lnTo>
                  <a:lnTo>
                    <a:pt x="802" y="445"/>
                  </a:lnTo>
                  <a:lnTo>
                    <a:pt x="802" y="445"/>
                  </a:lnTo>
                  <a:lnTo>
                    <a:pt x="804" y="445"/>
                  </a:lnTo>
                  <a:lnTo>
                    <a:pt x="804" y="443"/>
                  </a:lnTo>
                  <a:lnTo>
                    <a:pt x="804" y="440"/>
                  </a:lnTo>
                  <a:lnTo>
                    <a:pt x="804" y="438"/>
                  </a:lnTo>
                  <a:lnTo>
                    <a:pt x="804" y="436"/>
                  </a:lnTo>
                  <a:lnTo>
                    <a:pt x="802" y="436"/>
                  </a:lnTo>
                  <a:lnTo>
                    <a:pt x="802" y="433"/>
                  </a:lnTo>
                  <a:lnTo>
                    <a:pt x="800" y="433"/>
                  </a:lnTo>
                  <a:lnTo>
                    <a:pt x="800" y="436"/>
                  </a:lnTo>
                  <a:lnTo>
                    <a:pt x="797" y="436"/>
                  </a:lnTo>
                  <a:lnTo>
                    <a:pt x="797" y="436"/>
                  </a:lnTo>
                  <a:close/>
                  <a:moveTo>
                    <a:pt x="759" y="357"/>
                  </a:moveTo>
                  <a:lnTo>
                    <a:pt x="759" y="360"/>
                  </a:lnTo>
                  <a:lnTo>
                    <a:pt x="759" y="360"/>
                  </a:lnTo>
                  <a:lnTo>
                    <a:pt x="759" y="360"/>
                  </a:lnTo>
                  <a:lnTo>
                    <a:pt x="759" y="360"/>
                  </a:lnTo>
                  <a:lnTo>
                    <a:pt x="762" y="360"/>
                  </a:lnTo>
                  <a:lnTo>
                    <a:pt x="762" y="360"/>
                  </a:lnTo>
                  <a:lnTo>
                    <a:pt x="764" y="360"/>
                  </a:lnTo>
                  <a:lnTo>
                    <a:pt x="762" y="357"/>
                  </a:lnTo>
                  <a:lnTo>
                    <a:pt x="762" y="357"/>
                  </a:lnTo>
                  <a:lnTo>
                    <a:pt x="764" y="355"/>
                  </a:lnTo>
                  <a:lnTo>
                    <a:pt x="762" y="355"/>
                  </a:lnTo>
                  <a:lnTo>
                    <a:pt x="762" y="355"/>
                  </a:lnTo>
                  <a:lnTo>
                    <a:pt x="762" y="355"/>
                  </a:lnTo>
                  <a:lnTo>
                    <a:pt x="759" y="355"/>
                  </a:lnTo>
                  <a:lnTo>
                    <a:pt x="759" y="357"/>
                  </a:lnTo>
                  <a:lnTo>
                    <a:pt x="759" y="357"/>
                  </a:lnTo>
                  <a:close/>
                  <a:moveTo>
                    <a:pt x="847" y="457"/>
                  </a:moveTo>
                  <a:lnTo>
                    <a:pt x="849" y="454"/>
                  </a:lnTo>
                  <a:lnTo>
                    <a:pt x="849" y="445"/>
                  </a:lnTo>
                  <a:lnTo>
                    <a:pt x="847" y="440"/>
                  </a:lnTo>
                  <a:lnTo>
                    <a:pt x="849" y="438"/>
                  </a:lnTo>
                  <a:lnTo>
                    <a:pt x="847" y="438"/>
                  </a:lnTo>
                  <a:lnTo>
                    <a:pt x="847" y="433"/>
                  </a:lnTo>
                  <a:lnTo>
                    <a:pt x="845" y="433"/>
                  </a:lnTo>
                  <a:lnTo>
                    <a:pt x="842" y="438"/>
                  </a:lnTo>
                  <a:lnTo>
                    <a:pt x="842" y="440"/>
                  </a:lnTo>
                  <a:lnTo>
                    <a:pt x="840" y="447"/>
                  </a:lnTo>
                  <a:lnTo>
                    <a:pt x="845" y="454"/>
                  </a:lnTo>
                  <a:lnTo>
                    <a:pt x="847" y="457"/>
                  </a:lnTo>
                  <a:close/>
                  <a:moveTo>
                    <a:pt x="769" y="412"/>
                  </a:moveTo>
                  <a:lnTo>
                    <a:pt x="771" y="414"/>
                  </a:lnTo>
                  <a:lnTo>
                    <a:pt x="771" y="414"/>
                  </a:lnTo>
                  <a:lnTo>
                    <a:pt x="774" y="417"/>
                  </a:lnTo>
                  <a:lnTo>
                    <a:pt x="774" y="417"/>
                  </a:lnTo>
                  <a:lnTo>
                    <a:pt x="774" y="412"/>
                  </a:lnTo>
                  <a:lnTo>
                    <a:pt x="774" y="409"/>
                  </a:lnTo>
                  <a:lnTo>
                    <a:pt x="774" y="407"/>
                  </a:lnTo>
                  <a:lnTo>
                    <a:pt x="776" y="407"/>
                  </a:lnTo>
                  <a:lnTo>
                    <a:pt x="776" y="405"/>
                  </a:lnTo>
                  <a:lnTo>
                    <a:pt x="776" y="402"/>
                  </a:lnTo>
                  <a:lnTo>
                    <a:pt x="778" y="400"/>
                  </a:lnTo>
                  <a:lnTo>
                    <a:pt x="776" y="398"/>
                  </a:lnTo>
                  <a:lnTo>
                    <a:pt x="778" y="395"/>
                  </a:lnTo>
                  <a:lnTo>
                    <a:pt x="781" y="393"/>
                  </a:lnTo>
                  <a:lnTo>
                    <a:pt x="783" y="388"/>
                  </a:lnTo>
                  <a:lnTo>
                    <a:pt x="785" y="386"/>
                  </a:lnTo>
                  <a:lnTo>
                    <a:pt x="788" y="383"/>
                  </a:lnTo>
                  <a:lnTo>
                    <a:pt x="788" y="383"/>
                  </a:lnTo>
                  <a:lnTo>
                    <a:pt x="788" y="381"/>
                  </a:lnTo>
                  <a:lnTo>
                    <a:pt x="788" y="381"/>
                  </a:lnTo>
                  <a:lnTo>
                    <a:pt x="790" y="381"/>
                  </a:lnTo>
                  <a:lnTo>
                    <a:pt x="793" y="383"/>
                  </a:lnTo>
                  <a:lnTo>
                    <a:pt x="793" y="383"/>
                  </a:lnTo>
                  <a:lnTo>
                    <a:pt x="795" y="386"/>
                  </a:lnTo>
                  <a:lnTo>
                    <a:pt x="795" y="386"/>
                  </a:lnTo>
                  <a:lnTo>
                    <a:pt x="797" y="386"/>
                  </a:lnTo>
                  <a:lnTo>
                    <a:pt x="797" y="386"/>
                  </a:lnTo>
                  <a:lnTo>
                    <a:pt x="797" y="383"/>
                  </a:lnTo>
                  <a:lnTo>
                    <a:pt x="795" y="383"/>
                  </a:lnTo>
                  <a:lnTo>
                    <a:pt x="795" y="381"/>
                  </a:lnTo>
                  <a:lnTo>
                    <a:pt x="795" y="381"/>
                  </a:lnTo>
                  <a:lnTo>
                    <a:pt x="795" y="374"/>
                  </a:lnTo>
                  <a:lnTo>
                    <a:pt x="795" y="369"/>
                  </a:lnTo>
                  <a:lnTo>
                    <a:pt x="797" y="367"/>
                  </a:lnTo>
                  <a:lnTo>
                    <a:pt x="795" y="367"/>
                  </a:lnTo>
                  <a:lnTo>
                    <a:pt x="795" y="369"/>
                  </a:lnTo>
                  <a:lnTo>
                    <a:pt x="790" y="369"/>
                  </a:lnTo>
                  <a:lnTo>
                    <a:pt x="788" y="369"/>
                  </a:lnTo>
                  <a:lnTo>
                    <a:pt x="785" y="367"/>
                  </a:lnTo>
                  <a:lnTo>
                    <a:pt x="785" y="367"/>
                  </a:lnTo>
                  <a:lnTo>
                    <a:pt x="785" y="369"/>
                  </a:lnTo>
                  <a:lnTo>
                    <a:pt x="781" y="372"/>
                  </a:lnTo>
                  <a:lnTo>
                    <a:pt x="778" y="372"/>
                  </a:lnTo>
                  <a:lnTo>
                    <a:pt x="778" y="374"/>
                  </a:lnTo>
                  <a:lnTo>
                    <a:pt x="778" y="376"/>
                  </a:lnTo>
                  <a:lnTo>
                    <a:pt x="778" y="379"/>
                  </a:lnTo>
                  <a:lnTo>
                    <a:pt x="778" y="381"/>
                  </a:lnTo>
                  <a:lnTo>
                    <a:pt x="778" y="383"/>
                  </a:lnTo>
                  <a:lnTo>
                    <a:pt x="776" y="386"/>
                  </a:lnTo>
                  <a:lnTo>
                    <a:pt x="774" y="388"/>
                  </a:lnTo>
                  <a:lnTo>
                    <a:pt x="774" y="391"/>
                  </a:lnTo>
                  <a:lnTo>
                    <a:pt x="771" y="393"/>
                  </a:lnTo>
                  <a:lnTo>
                    <a:pt x="771" y="395"/>
                  </a:lnTo>
                  <a:lnTo>
                    <a:pt x="771" y="402"/>
                  </a:lnTo>
                  <a:lnTo>
                    <a:pt x="771" y="405"/>
                  </a:lnTo>
                  <a:lnTo>
                    <a:pt x="769" y="407"/>
                  </a:lnTo>
                  <a:lnTo>
                    <a:pt x="769" y="409"/>
                  </a:lnTo>
                  <a:lnTo>
                    <a:pt x="769" y="412"/>
                  </a:lnTo>
                  <a:lnTo>
                    <a:pt x="769" y="412"/>
                  </a:lnTo>
                  <a:close/>
                  <a:moveTo>
                    <a:pt x="1076" y="866"/>
                  </a:moveTo>
                  <a:lnTo>
                    <a:pt x="1076" y="864"/>
                  </a:lnTo>
                  <a:lnTo>
                    <a:pt x="1076" y="862"/>
                  </a:lnTo>
                  <a:lnTo>
                    <a:pt x="1074" y="859"/>
                  </a:lnTo>
                  <a:lnTo>
                    <a:pt x="1076" y="857"/>
                  </a:lnTo>
                  <a:lnTo>
                    <a:pt x="1076" y="854"/>
                  </a:lnTo>
                  <a:lnTo>
                    <a:pt x="1072" y="850"/>
                  </a:lnTo>
                  <a:lnTo>
                    <a:pt x="1069" y="845"/>
                  </a:lnTo>
                  <a:lnTo>
                    <a:pt x="1067" y="840"/>
                  </a:lnTo>
                  <a:lnTo>
                    <a:pt x="1067" y="838"/>
                  </a:lnTo>
                  <a:lnTo>
                    <a:pt x="1069" y="838"/>
                  </a:lnTo>
                  <a:lnTo>
                    <a:pt x="1069" y="836"/>
                  </a:lnTo>
                  <a:lnTo>
                    <a:pt x="1067" y="836"/>
                  </a:lnTo>
                  <a:lnTo>
                    <a:pt x="1062" y="833"/>
                  </a:lnTo>
                  <a:lnTo>
                    <a:pt x="1060" y="833"/>
                  </a:lnTo>
                  <a:lnTo>
                    <a:pt x="1060" y="831"/>
                  </a:lnTo>
                  <a:lnTo>
                    <a:pt x="1060" y="828"/>
                  </a:lnTo>
                  <a:lnTo>
                    <a:pt x="1055" y="828"/>
                  </a:lnTo>
                  <a:lnTo>
                    <a:pt x="1050" y="828"/>
                  </a:lnTo>
                  <a:lnTo>
                    <a:pt x="1050" y="826"/>
                  </a:lnTo>
                  <a:lnTo>
                    <a:pt x="1048" y="826"/>
                  </a:lnTo>
                  <a:lnTo>
                    <a:pt x="1043" y="824"/>
                  </a:lnTo>
                  <a:lnTo>
                    <a:pt x="1041" y="824"/>
                  </a:lnTo>
                  <a:lnTo>
                    <a:pt x="1039" y="821"/>
                  </a:lnTo>
                  <a:lnTo>
                    <a:pt x="1039" y="821"/>
                  </a:lnTo>
                  <a:lnTo>
                    <a:pt x="1036" y="819"/>
                  </a:lnTo>
                  <a:lnTo>
                    <a:pt x="1031" y="819"/>
                  </a:lnTo>
                  <a:lnTo>
                    <a:pt x="1029" y="814"/>
                  </a:lnTo>
                  <a:lnTo>
                    <a:pt x="1029" y="812"/>
                  </a:lnTo>
                  <a:lnTo>
                    <a:pt x="1029" y="805"/>
                  </a:lnTo>
                  <a:lnTo>
                    <a:pt x="1027" y="800"/>
                  </a:lnTo>
                  <a:lnTo>
                    <a:pt x="1027" y="795"/>
                  </a:lnTo>
                  <a:lnTo>
                    <a:pt x="1029" y="791"/>
                  </a:lnTo>
                  <a:lnTo>
                    <a:pt x="1027" y="788"/>
                  </a:lnTo>
                  <a:lnTo>
                    <a:pt x="1024" y="786"/>
                  </a:lnTo>
                  <a:lnTo>
                    <a:pt x="1022" y="783"/>
                  </a:lnTo>
                  <a:lnTo>
                    <a:pt x="1017" y="776"/>
                  </a:lnTo>
                  <a:lnTo>
                    <a:pt x="1015" y="774"/>
                  </a:lnTo>
                  <a:lnTo>
                    <a:pt x="1013" y="774"/>
                  </a:lnTo>
                  <a:lnTo>
                    <a:pt x="1013" y="774"/>
                  </a:lnTo>
                  <a:lnTo>
                    <a:pt x="1010" y="772"/>
                  </a:lnTo>
                  <a:lnTo>
                    <a:pt x="1010" y="772"/>
                  </a:lnTo>
                  <a:lnTo>
                    <a:pt x="1010" y="772"/>
                  </a:lnTo>
                  <a:lnTo>
                    <a:pt x="1008" y="769"/>
                  </a:lnTo>
                  <a:lnTo>
                    <a:pt x="1008" y="769"/>
                  </a:lnTo>
                  <a:lnTo>
                    <a:pt x="1005" y="765"/>
                  </a:lnTo>
                  <a:lnTo>
                    <a:pt x="1005" y="762"/>
                  </a:lnTo>
                  <a:lnTo>
                    <a:pt x="1005" y="760"/>
                  </a:lnTo>
                  <a:lnTo>
                    <a:pt x="1005" y="757"/>
                  </a:lnTo>
                  <a:lnTo>
                    <a:pt x="1005" y="755"/>
                  </a:lnTo>
                  <a:lnTo>
                    <a:pt x="1005" y="755"/>
                  </a:lnTo>
                  <a:lnTo>
                    <a:pt x="1008" y="755"/>
                  </a:lnTo>
                  <a:lnTo>
                    <a:pt x="1010" y="753"/>
                  </a:lnTo>
                  <a:lnTo>
                    <a:pt x="1010" y="750"/>
                  </a:lnTo>
                  <a:lnTo>
                    <a:pt x="1010" y="750"/>
                  </a:lnTo>
                  <a:lnTo>
                    <a:pt x="1010" y="750"/>
                  </a:lnTo>
                  <a:lnTo>
                    <a:pt x="1010" y="748"/>
                  </a:lnTo>
                  <a:lnTo>
                    <a:pt x="1008" y="746"/>
                  </a:lnTo>
                  <a:lnTo>
                    <a:pt x="1008" y="746"/>
                  </a:lnTo>
                  <a:lnTo>
                    <a:pt x="1008" y="743"/>
                  </a:lnTo>
                  <a:lnTo>
                    <a:pt x="1008" y="741"/>
                  </a:lnTo>
                  <a:lnTo>
                    <a:pt x="1005" y="743"/>
                  </a:lnTo>
                  <a:lnTo>
                    <a:pt x="1003" y="743"/>
                  </a:lnTo>
                  <a:lnTo>
                    <a:pt x="996" y="746"/>
                  </a:lnTo>
                  <a:lnTo>
                    <a:pt x="989" y="748"/>
                  </a:lnTo>
                  <a:lnTo>
                    <a:pt x="987" y="746"/>
                  </a:lnTo>
                  <a:lnTo>
                    <a:pt x="982" y="746"/>
                  </a:lnTo>
                  <a:lnTo>
                    <a:pt x="979" y="746"/>
                  </a:lnTo>
                  <a:lnTo>
                    <a:pt x="979" y="741"/>
                  </a:lnTo>
                  <a:lnTo>
                    <a:pt x="979" y="734"/>
                  </a:lnTo>
                  <a:lnTo>
                    <a:pt x="977" y="731"/>
                  </a:lnTo>
                  <a:lnTo>
                    <a:pt x="979" y="729"/>
                  </a:lnTo>
                  <a:lnTo>
                    <a:pt x="977" y="727"/>
                  </a:lnTo>
                  <a:lnTo>
                    <a:pt x="977" y="724"/>
                  </a:lnTo>
                  <a:lnTo>
                    <a:pt x="975" y="722"/>
                  </a:lnTo>
                  <a:lnTo>
                    <a:pt x="972" y="720"/>
                  </a:lnTo>
                  <a:lnTo>
                    <a:pt x="970" y="720"/>
                  </a:lnTo>
                  <a:lnTo>
                    <a:pt x="968" y="717"/>
                  </a:lnTo>
                  <a:lnTo>
                    <a:pt x="968" y="717"/>
                  </a:lnTo>
                  <a:lnTo>
                    <a:pt x="965" y="715"/>
                  </a:lnTo>
                  <a:lnTo>
                    <a:pt x="965" y="715"/>
                  </a:lnTo>
                  <a:lnTo>
                    <a:pt x="963" y="715"/>
                  </a:lnTo>
                  <a:lnTo>
                    <a:pt x="963" y="712"/>
                  </a:lnTo>
                  <a:lnTo>
                    <a:pt x="960" y="712"/>
                  </a:lnTo>
                  <a:lnTo>
                    <a:pt x="958" y="712"/>
                  </a:lnTo>
                  <a:lnTo>
                    <a:pt x="956" y="710"/>
                  </a:lnTo>
                  <a:lnTo>
                    <a:pt x="956" y="710"/>
                  </a:lnTo>
                  <a:lnTo>
                    <a:pt x="953" y="708"/>
                  </a:lnTo>
                  <a:lnTo>
                    <a:pt x="949" y="705"/>
                  </a:lnTo>
                  <a:lnTo>
                    <a:pt x="949" y="705"/>
                  </a:lnTo>
                  <a:lnTo>
                    <a:pt x="946" y="703"/>
                  </a:lnTo>
                  <a:lnTo>
                    <a:pt x="946" y="701"/>
                  </a:lnTo>
                  <a:lnTo>
                    <a:pt x="944" y="698"/>
                  </a:lnTo>
                  <a:lnTo>
                    <a:pt x="944" y="698"/>
                  </a:lnTo>
                  <a:lnTo>
                    <a:pt x="942" y="698"/>
                  </a:lnTo>
                  <a:lnTo>
                    <a:pt x="942" y="696"/>
                  </a:lnTo>
                  <a:lnTo>
                    <a:pt x="939" y="696"/>
                  </a:lnTo>
                  <a:lnTo>
                    <a:pt x="937" y="694"/>
                  </a:lnTo>
                  <a:lnTo>
                    <a:pt x="937" y="691"/>
                  </a:lnTo>
                  <a:lnTo>
                    <a:pt x="939" y="691"/>
                  </a:lnTo>
                  <a:lnTo>
                    <a:pt x="939" y="689"/>
                  </a:lnTo>
                  <a:lnTo>
                    <a:pt x="937" y="689"/>
                  </a:lnTo>
                  <a:lnTo>
                    <a:pt x="934" y="689"/>
                  </a:lnTo>
                  <a:lnTo>
                    <a:pt x="930" y="689"/>
                  </a:lnTo>
                  <a:lnTo>
                    <a:pt x="927" y="689"/>
                  </a:lnTo>
                  <a:lnTo>
                    <a:pt x="927" y="689"/>
                  </a:lnTo>
                  <a:lnTo>
                    <a:pt x="925" y="691"/>
                  </a:lnTo>
                  <a:lnTo>
                    <a:pt x="923" y="691"/>
                  </a:lnTo>
                  <a:lnTo>
                    <a:pt x="920" y="691"/>
                  </a:lnTo>
                  <a:lnTo>
                    <a:pt x="923" y="694"/>
                  </a:lnTo>
                  <a:lnTo>
                    <a:pt x="923" y="694"/>
                  </a:lnTo>
                  <a:lnTo>
                    <a:pt x="923" y="694"/>
                  </a:lnTo>
                  <a:lnTo>
                    <a:pt x="920" y="694"/>
                  </a:lnTo>
                  <a:lnTo>
                    <a:pt x="920" y="696"/>
                  </a:lnTo>
                  <a:lnTo>
                    <a:pt x="920" y="698"/>
                  </a:lnTo>
                  <a:lnTo>
                    <a:pt x="920" y="698"/>
                  </a:lnTo>
                  <a:lnTo>
                    <a:pt x="920" y="701"/>
                  </a:lnTo>
                  <a:lnTo>
                    <a:pt x="920" y="701"/>
                  </a:lnTo>
                  <a:lnTo>
                    <a:pt x="920" y="703"/>
                  </a:lnTo>
                  <a:lnTo>
                    <a:pt x="920" y="705"/>
                  </a:lnTo>
                  <a:lnTo>
                    <a:pt x="923" y="705"/>
                  </a:lnTo>
                  <a:lnTo>
                    <a:pt x="923" y="703"/>
                  </a:lnTo>
                  <a:lnTo>
                    <a:pt x="923" y="703"/>
                  </a:lnTo>
                  <a:lnTo>
                    <a:pt x="923" y="705"/>
                  </a:lnTo>
                  <a:lnTo>
                    <a:pt x="923" y="708"/>
                  </a:lnTo>
                  <a:lnTo>
                    <a:pt x="923" y="708"/>
                  </a:lnTo>
                  <a:lnTo>
                    <a:pt x="923" y="708"/>
                  </a:lnTo>
                  <a:lnTo>
                    <a:pt x="925" y="710"/>
                  </a:lnTo>
                  <a:lnTo>
                    <a:pt x="925" y="710"/>
                  </a:lnTo>
                  <a:lnTo>
                    <a:pt x="925" y="712"/>
                  </a:lnTo>
                  <a:lnTo>
                    <a:pt x="927" y="712"/>
                  </a:lnTo>
                  <a:lnTo>
                    <a:pt x="925" y="720"/>
                  </a:lnTo>
                  <a:lnTo>
                    <a:pt x="923" y="724"/>
                  </a:lnTo>
                  <a:lnTo>
                    <a:pt x="920" y="727"/>
                  </a:lnTo>
                  <a:lnTo>
                    <a:pt x="918" y="727"/>
                  </a:lnTo>
                  <a:lnTo>
                    <a:pt x="918" y="729"/>
                  </a:lnTo>
                  <a:lnTo>
                    <a:pt x="918" y="731"/>
                  </a:lnTo>
                  <a:lnTo>
                    <a:pt x="918" y="731"/>
                  </a:lnTo>
                  <a:lnTo>
                    <a:pt x="916" y="734"/>
                  </a:lnTo>
                  <a:lnTo>
                    <a:pt x="916" y="731"/>
                  </a:lnTo>
                  <a:lnTo>
                    <a:pt x="911" y="734"/>
                  </a:lnTo>
                  <a:lnTo>
                    <a:pt x="906" y="734"/>
                  </a:lnTo>
                  <a:lnTo>
                    <a:pt x="906" y="731"/>
                  </a:lnTo>
                  <a:lnTo>
                    <a:pt x="906" y="729"/>
                  </a:lnTo>
                  <a:lnTo>
                    <a:pt x="906" y="729"/>
                  </a:lnTo>
                  <a:lnTo>
                    <a:pt x="904" y="727"/>
                  </a:lnTo>
                  <a:lnTo>
                    <a:pt x="906" y="724"/>
                  </a:lnTo>
                  <a:lnTo>
                    <a:pt x="904" y="722"/>
                  </a:lnTo>
                  <a:lnTo>
                    <a:pt x="904" y="722"/>
                  </a:lnTo>
                  <a:lnTo>
                    <a:pt x="908" y="722"/>
                  </a:lnTo>
                  <a:lnTo>
                    <a:pt x="913" y="724"/>
                  </a:lnTo>
                  <a:lnTo>
                    <a:pt x="916" y="727"/>
                  </a:lnTo>
                  <a:lnTo>
                    <a:pt x="918" y="724"/>
                  </a:lnTo>
                  <a:lnTo>
                    <a:pt x="920" y="724"/>
                  </a:lnTo>
                  <a:lnTo>
                    <a:pt x="923" y="722"/>
                  </a:lnTo>
                  <a:lnTo>
                    <a:pt x="923" y="720"/>
                  </a:lnTo>
                  <a:lnTo>
                    <a:pt x="923" y="720"/>
                  </a:lnTo>
                  <a:lnTo>
                    <a:pt x="918" y="720"/>
                  </a:lnTo>
                  <a:lnTo>
                    <a:pt x="908" y="720"/>
                  </a:lnTo>
                  <a:lnTo>
                    <a:pt x="901" y="720"/>
                  </a:lnTo>
                  <a:lnTo>
                    <a:pt x="894" y="717"/>
                  </a:lnTo>
                  <a:lnTo>
                    <a:pt x="892" y="717"/>
                  </a:lnTo>
                  <a:lnTo>
                    <a:pt x="887" y="715"/>
                  </a:lnTo>
                  <a:lnTo>
                    <a:pt x="882" y="715"/>
                  </a:lnTo>
                  <a:lnTo>
                    <a:pt x="882" y="712"/>
                  </a:lnTo>
                  <a:lnTo>
                    <a:pt x="880" y="712"/>
                  </a:lnTo>
                  <a:lnTo>
                    <a:pt x="880" y="708"/>
                  </a:lnTo>
                  <a:lnTo>
                    <a:pt x="875" y="708"/>
                  </a:lnTo>
                  <a:lnTo>
                    <a:pt x="873" y="705"/>
                  </a:lnTo>
                  <a:lnTo>
                    <a:pt x="873" y="703"/>
                  </a:lnTo>
                  <a:lnTo>
                    <a:pt x="871" y="701"/>
                  </a:lnTo>
                  <a:lnTo>
                    <a:pt x="868" y="696"/>
                  </a:lnTo>
                  <a:lnTo>
                    <a:pt x="868" y="696"/>
                  </a:lnTo>
                  <a:lnTo>
                    <a:pt x="866" y="694"/>
                  </a:lnTo>
                  <a:lnTo>
                    <a:pt x="866" y="691"/>
                  </a:lnTo>
                  <a:lnTo>
                    <a:pt x="861" y="686"/>
                  </a:lnTo>
                  <a:lnTo>
                    <a:pt x="864" y="684"/>
                  </a:lnTo>
                  <a:lnTo>
                    <a:pt x="861" y="682"/>
                  </a:lnTo>
                  <a:lnTo>
                    <a:pt x="861" y="682"/>
                  </a:lnTo>
                  <a:lnTo>
                    <a:pt x="861" y="679"/>
                  </a:lnTo>
                  <a:lnTo>
                    <a:pt x="859" y="677"/>
                  </a:lnTo>
                  <a:lnTo>
                    <a:pt x="861" y="677"/>
                  </a:lnTo>
                  <a:lnTo>
                    <a:pt x="861" y="675"/>
                  </a:lnTo>
                  <a:lnTo>
                    <a:pt x="861" y="672"/>
                  </a:lnTo>
                  <a:lnTo>
                    <a:pt x="861" y="670"/>
                  </a:lnTo>
                  <a:lnTo>
                    <a:pt x="861" y="670"/>
                  </a:lnTo>
                  <a:lnTo>
                    <a:pt x="861" y="667"/>
                  </a:lnTo>
                  <a:lnTo>
                    <a:pt x="854" y="660"/>
                  </a:lnTo>
                  <a:lnTo>
                    <a:pt x="854" y="658"/>
                  </a:lnTo>
                  <a:lnTo>
                    <a:pt x="854" y="656"/>
                  </a:lnTo>
                  <a:lnTo>
                    <a:pt x="852" y="653"/>
                  </a:lnTo>
                  <a:lnTo>
                    <a:pt x="852" y="651"/>
                  </a:lnTo>
                  <a:lnTo>
                    <a:pt x="854" y="649"/>
                  </a:lnTo>
                  <a:lnTo>
                    <a:pt x="852" y="649"/>
                  </a:lnTo>
                  <a:lnTo>
                    <a:pt x="852" y="644"/>
                  </a:lnTo>
                  <a:lnTo>
                    <a:pt x="852" y="641"/>
                  </a:lnTo>
                  <a:lnTo>
                    <a:pt x="852" y="637"/>
                  </a:lnTo>
                  <a:lnTo>
                    <a:pt x="854" y="634"/>
                  </a:lnTo>
                  <a:lnTo>
                    <a:pt x="854" y="630"/>
                  </a:lnTo>
                  <a:lnTo>
                    <a:pt x="854" y="627"/>
                  </a:lnTo>
                  <a:lnTo>
                    <a:pt x="856" y="623"/>
                  </a:lnTo>
                  <a:lnTo>
                    <a:pt x="859" y="623"/>
                  </a:lnTo>
                  <a:lnTo>
                    <a:pt x="861" y="620"/>
                  </a:lnTo>
                  <a:lnTo>
                    <a:pt x="861" y="620"/>
                  </a:lnTo>
                  <a:lnTo>
                    <a:pt x="861" y="618"/>
                  </a:lnTo>
                  <a:lnTo>
                    <a:pt x="861" y="615"/>
                  </a:lnTo>
                  <a:lnTo>
                    <a:pt x="866" y="611"/>
                  </a:lnTo>
                  <a:lnTo>
                    <a:pt x="866" y="608"/>
                  </a:lnTo>
                  <a:lnTo>
                    <a:pt x="866" y="606"/>
                  </a:lnTo>
                  <a:lnTo>
                    <a:pt x="866" y="606"/>
                  </a:lnTo>
                  <a:lnTo>
                    <a:pt x="866" y="604"/>
                  </a:lnTo>
                  <a:lnTo>
                    <a:pt x="866" y="604"/>
                  </a:lnTo>
                  <a:lnTo>
                    <a:pt x="866" y="604"/>
                  </a:lnTo>
                  <a:lnTo>
                    <a:pt x="866" y="604"/>
                  </a:lnTo>
                  <a:lnTo>
                    <a:pt x="866" y="604"/>
                  </a:lnTo>
                  <a:lnTo>
                    <a:pt x="864" y="601"/>
                  </a:lnTo>
                  <a:lnTo>
                    <a:pt x="864" y="601"/>
                  </a:lnTo>
                  <a:lnTo>
                    <a:pt x="864" y="599"/>
                  </a:lnTo>
                  <a:lnTo>
                    <a:pt x="864" y="599"/>
                  </a:lnTo>
                  <a:lnTo>
                    <a:pt x="864" y="596"/>
                  </a:lnTo>
                  <a:lnTo>
                    <a:pt x="864" y="594"/>
                  </a:lnTo>
                  <a:lnTo>
                    <a:pt x="861" y="594"/>
                  </a:lnTo>
                  <a:lnTo>
                    <a:pt x="861" y="592"/>
                  </a:lnTo>
                  <a:lnTo>
                    <a:pt x="861" y="592"/>
                  </a:lnTo>
                  <a:lnTo>
                    <a:pt x="861" y="592"/>
                  </a:lnTo>
                  <a:lnTo>
                    <a:pt x="861" y="589"/>
                  </a:lnTo>
                  <a:lnTo>
                    <a:pt x="861" y="589"/>
                  </a:lnTo>
                  <a:lnTo>
                    <a:pt x="861" y="589"/>
                  </a:lnTo>
                  <a:lnTo>
                    <a:pt x="861" y="587"/>
                  </a:lnTo>
                  <a:lnTo>
                    <a:pt x="859" y="585"/>
                  </a:lnTo>
                  <a:lnTo>
                    <a:pt x="859" y="585"/>
                  </a:lnTo>
                  <a:lnTo>
                    <a:pt x="856" y="585"/>
                  </a:lnTo>
                  <a:lnTo>
                    <a:pt x="859" y="585"/>
                  </a:lnTo>
                  <a:lnTo>
                    <a:pt x="859" y="585"/>
                  </a:lnTo>
                  <a:lnTo>
                    <a:pt x="859" y="582"/>
                  </a:lnTo>
                  <a:lnTo>
                    <a:pt x="859" y="582"/>
                  </a:lnTo>
                  <a:lnTo>
                    <a:pt x="859" y="582"/>
                  </a:lnTo>
                  <a:lnTo>
                    <a:pt x="856" y="582"/>
                  </a:lnTo>
                  <a:lnTo>
                    <a:pt x="856" y="582"/>
                  </a:lnTo>
                  <a:lnTo>
                    <a:pt x="856" y="580"/>
                  </a:lnTo>
                  <a:lnTo>
                    <a:pt x="854" y="578"/>
                  </a:lnTo>
                  <a:lnTo>
                    <a:pt x="854" y="575"/>
                  </a:lnTo>
                  <a:lnTo>
                    <a:pt x="852" y="575"/>
                  </a:lnTo>
                  <a:lnTo>
                    <a:pt x="849" y="573"/>
                  </a:lnTo>
                  <a:lnTo>
                    <a:pt x="849" y="570"/>
                  </a:lnTo>
                  <a:lnTo>
                    <a:pt x="849" y="568"/>
                  </a:lnTo>
                  <a:lnTo>
                    <a:pt x="849" y="568"/>
                  </a:lnTo>
                  <a:lnTo>
                    <a:pt x="849" y="566"/>
                  </a:lnTo>
                  <a:lnTo>
                    <a:pt x="849" y="566"/>
                  </a:lnTo>
                  <a:lnTo>
                    <a:pt x="849" y="566"/>
                  </a:lnTo>
                  <a:lnTo>
                    <a:pt x="845" y="563"/>
                  </a:lnTo>
                  <a:lnTo>
                    <a:pt x="845" y="561"/>
                  </a:lnTo>
                  <a:lnTo>
                    <a:pt x="842" y="561"/>
                  </a:lnTo>
                  <a:lnTo>
                    <a:pt x="842" y="561"/>
                  </a:lnTo>
                  <a:lnTo>
                    <a:pt x="842" y="561"/>
                  </a:lnTo>
                  <a:lnTo>
                    <a:pt x="842" y="561"/>
                  </a:lnTo>
                  <a:lnTo>
                    <a:pt x="840" y="561"/>
                  </a:lnTo>
                  <a:lnTo>
                    <a:pt x="838" y="559"/>
                  </a:lnTo>
                  <a:lnTo>
                    <a:pt x="838" y="559"/>
                  </a:lnTo>
                  <a:lnTo>
                    <a:pt x="838" y="556"/>
                  </a:lnTo>
                  <a:lnTo>
                    <a:pt x="838" y="556"/>
                  </a:lnTo>
                  <a:lnTo>
                    <a:pt x="833" y="554"/>
                  </a:lnTo>
                  <a:lnTo>
                    <a:pt x="833" y="554"/>
                  </a:lnTo>
                  <a:lnTo>
                    <a:pt x="830" y="552"/>
                  </a:lnTo>
                  <a:lnTo>
                    <a:pt x="830" y="549"/>
                  </a:lnTo>
                  <a:lnTo>
                    <a:pt x="830" y="549"/>
                  </a:lnTo>
                  <a:lnTo>
                    <a:pt x="830" y="547"/>
                  </a:lnTo>
                  <a:lnTo>
                    <a:pt x="830" y="547"/>
                  </a:lnTo>
                  <a:lnTo>
                    <a:pt x="828" y="547"/>
                  </a:lnTo>
                  <a:lnTo>
                    <a:pt x="828" y="544"/>
                  </a:lnTo>
                  <a:lnTo>
                    <a:pt x="828" y="544"/>
                  </a:lnTo>
                  <a:lnTo>
                    <a:pt x="828" y="544"/>
                  </a:lnTo>
                  <a:lnTo>
                    <a:pt x="826" y="542"/>
                  </a:lnTo>
                  <a:lnTo>
                    <a:pt x="823" y="540"/>
                  </a:lnTo>
                  <a:lnTo>
                    <a:pt x="823" y="537"/>
                  </a:lnTo>
                  <a:lnTo>
                    <a:pt x="823" y="535"/>
                  </a:lnTo>
                  <a:lnTo>
                    <a:pt x="823" y="533"/>
                  </a:lnTo>
                  <a:lnTo>
                    <a:pt x="823" y="533"/>
                  </a:lnTo>
                  <a:lnTo>
                    <a:pt x="823" y="533"/>
                  </a:lnTo>
                  <a:lnTo>
                    <a:pt x="821" y="528"/>
                  </a:lnTo>
                  <a:lnTo>
                    <a:pt x="819" y="528"/>
                  </a:lnTo>
                  <a:lnTo>
                    <a:pt x="819" y="523"/>
                  </a:lnTo>
                  <a:lnTo>
                    <a:pt x="819" y="521"/>
                  </a:lnTo>
                  <a:lnTo>
                    <a:pt x="816" y="521"/>
                  </a:lnTo>
                  <a:lnTo>
                    <a:pt x="816" y="518"/>
                  </a:lnTo>
                  <a:lnTo>
                    <a:pt x="819" y="516"/>
                  </a:lnTo>
                  <a:lnTo>
                    <a:pt x="819" y="516"/>
                  </a:lnTo>
                  <a:lnTo>
                    <a:pt x="819" y="516"/>
                  </a:lnTo>
                  <a:lnTo>
                    <a:pt x="819" y="514"/>
                  </a:lnTo>
                  <a:lnTo>
                    <a:pt x="819" y="514"/>
                  </a:lnTo>
                  <a:lnTo>
                    <a:pt x="819" y="514"/>
                  </a:lnTo>
                  <a:lnTo>
                    <a:pt x="819" y="511"/>
                  </a:lnTo>
                  <a:lnTo>
                    <a:pt x="816" y="511"/>
                  </a:lnTo>
                  <a:lnTo>
                    <a:pt x="816" y="511"/>
                  </a:lnTo>
                  <a:lnTo>
                    <a:pt x="816" y="509"/>
                  </a:lnTo>
                  <a:lnTo>
                    <a:pt x="816" y="509"/>
                  </a:lnTo>
                  <a:lnTo>
                    <a:pt x="816" y="507"/>
                  </a:lnTo>
                  <a:lnTo>
                    <a:pt x="816" y="507"/>
                  </a:lnTo>
                  <a:lnTo>
                    <a:pt x="812" y="504"/>
                  </a:lnTo>
                  <a:lnTo>
                    <a:pt x="812" y="504"/>
                  </a:lnTo>
                  <a:lnTo>
                    <a:pt x="812" y="499"/>
                  </a:lnTo>
                  <a:lnTo>
                    <a:pt x="809" y="495"/>
                  </a:lnTo>
                  <a:lnTo>
                    <a:pt x="807" y="495"/>
                  </a:lnTo>
                  <a:lnTo>
                    <a:pt x="807" y="490"/>
                  </a:lnTo>
                  <a:lnTo>
                    <a:pt x="804" y="488"/>
                  </a:lnTo>
                  <a:lnTo>
                    <a:pt x="804" y="485"/>
                  </a:lnTo>
                  <a:lnTo>
                    <a:pt x="804" y="483"/>
                  </a:lnTo>
                  <a:lnTo>
                    <a:pt x="804" y="480"/>
                  </a:lnTo>
                  <a:lnTo>
                    <a:pt x="804" y="480"/>
                  </a:lnTo>
                  <a:lnTo>
                    <a:pt x="804" y="478"/>
                  </a:lnTo>
                  <a:lnTo>
                    <a:pt x="804" y="478"/>
                  </a:lnTo>
                  <a:lnTo>
                    <a:pt x="804" y="476"/>
                  </a:lnTo>
                  <a:lnTo>
                    <a:pt x="804" y="473"/>
                  </a:lnTo>
                  <a:lnTo>
                    <a:pt x="804" y="473"/>
                  </a:lnTo>
                  <a:lnTo>
                    <a:pt x="804" y="471"/>
                  </a:lnTo>
                  <a:lnTo>
                    <a:pt x="802" y="471"/>
                  </a:lnTo>
                  <a:lnTo>
                    <a:pt x="802" y="469"/>
                  </a:lnTo>
                  <a:lnTo>
                    <a:pt x="802" y="469"/>
                  </a:lnTo>
                  <a:lnTo>
                    <a:pt x="800" y="471"/>
                  </a:lnTo>
                  <a:lnTo>
                    <a:pt x="800" y="471"/>
                  </a:lnTo>
                  <a:lnTo>
                    <a:pt x="800" y="469"/>
                  </a:lnTo>
                  <a:lnTo>
                    <a:pt x="797" y="471"/>
                  </a:lnTo>
                  <a:lnTo>
                    <a:pt x="797" y="471"/>
                  </a:lnTo>
                  <a:lnTo>
                    <a:pt x="795" y="471"/>
                  </a:lnTo>
                  <a:lnTo>
                    <a:pt x="795" y="469"/>
                  </a:lnTo>
                  <a:lnTo>
                    <a:pt x="797" y="469"/>
                  </a:lnTo>
                  <a:lnTo>
                    <a:pt x="795" y="469"/>
                  </a:lnTo>
                  <a:lnTo>
                    <a:pt x="795" y="469"/>
                  </a:lnTo>
                  <a:lnTo>
                    <a:pt x="793" y="469"/>
                  </a:lnTo>
                  <a:lnTo>
                    <a:pt x="790" y="469"/>
                  </a:lnTo>
                  <a:lnTo>
                    <a:pt x="790" y="469"/>
                  </a:lnTo>
                  <a:lnTo>
                    <a:pt x="788" y="469"/>
                  </a:lnTo>
                  <a:lnTo>
                    <a:pt x="788" y="469"/>
                  </a:lnTo>
                  <a:lnTo>
                    <a:pt x="785" y="466"/>
                  </a:lnTo>
                  <a:lnTo>
                    <a:pt x="785" y="466"/>
                  </a:lnTo>
                  <a:lnTo>
                    <a:pt x="783" y="462"/>
                  </a:lnTo>
                  <a:lnTo>
                    <a:pt x="783" y="462"/>
                  </a:lnTo>
                  <a:lnTo>
                    <a:pt x="783" y="462"/>
                  </a:lnTo>
                  <a:lnTo>
                    <a:pt x="781" y="459"/>
                  </a:lnTo>
                  <a:lnTo>
                    <a:pt x="778" y="457"/>
                  </a:lnTo>
                  <a:lnTo>
                    <a:pt x="776" y="454"/>
                  </a:lnTo>
                  <a:lnTo>
                    <a:pt x="776" y="452"/>
                  </a:lnTo>
                  <a:lnTo>
                    <a:pt x="774" y="450"/>
                  </a:lnTo>
                  <a:lnTo>
                    <a:pt x="774" y="447"/>
                  </a:lnTo>
                  <a:lnTo>
                    <a:pt x="774" y="445"/>
                  </a:lnTo>
                  <a:lnTo>
                    <a:pt x="774" y="443"/>
                  </a:lnTo>
                  <a:lnTo>
                    <a:pt x="771" y="440"/>
                  </a:lnTo>
                  <a:lnTo>
                    <a:pt x="771" y="438"/>
                  </a:lnTo>
                  <a:lnTo>
                    <a:pt x="771" y="436"/>
                  </a:lnTo>
                  <a:lnTo>
                    <a:pt x="769" y="431"/>
                  </a:lnTo>
                  <a:lnTo>
                    <a:pt x="769" y="431"/>
                  </a:lnTo>
                  <a:lnTo>
                    <a:pt x="767" y="433"/>
                  </a:lnTo>
                  <a:lnTo>
                    <a:pt x="767" y="431"/>
                  </a:lnTo>
                  <a:lnTo>
                    <a:pt x="767" y="431"/>
                  </a:lnTo>
                  <a:lnTo>
                    <a:pt x="764" y="428"/>
                  </a:lnTo>
                  <a:lnTo>
                    <a:pt x="764" y="428"/>
                  </a:lnTo>
                  <a:lnTo>
                    <a:pt x="759" y="426"/>
                  </a:lnTo>
                  <a:lnTo>
                    <a:pt x="759" y="424"/>
                  </a:lnTo>
                  <a:lnTo>
                    <a:pt x="757" y="424"/>
                  </a:lnTo>
                  <a:lnTo>
                    <a:pt x="755" y="421"/>
                  </a:lnTo>
                  <a:lnTo>
                    <a:pt x="755" y="419"/>
                  </a:lnTo>
                  <a:lnTo>
                    <a:pt x="755" y="417"/>
                  </a:lnTo>
                  <a:lnTo>
                    <a:pt x="755" y="414"/>
                  </a:lnTo>
                  <a:lnTo>
                    <a:pt x="755" y="414"/>
                  </a:lnTo>
                  <a:lnTo>
                    <a:pt x="755" y="414"/>
                  </a:lnTo>
                  <a:lnTo>
                    <a:pt x="755" y="414"/>
                  </a:lnTo>
                  <a:lnTo>
                    <a:pt x="757" y="417"/>
                  </a:lnTo>
                  <a:lnTo>
                    <a:pt x="757" y="417"/>
                  </a:lnTo>
                  <a:lnTo>
                    <a:pt x="757" y="414"/>
                  </a:lnTo>
                  <a:lnTo>
                    <a:pt x="757" y="414"/>
                  </a:lnTo>
                  <a:lnTo>
                    <a:pt x="757" y="414"/>
                  </a:lnTo>
                  <a:lnTo>
                    <a:pt x="755" y="412"/>
                  </a:lnTo>
                  <a:lnTo>
                    <a:pt x="755" y="409"/>
                  </a:lnTo>
                  <a:lnTo>
                    <a:pt x="755" y="412"/>
                  </a:lnTo>
                  <a:lnTo>
                    <a:pt x="752" y="412"/>
                  </a:lnTo>
                  <a:lnTo>
                    <a:pt x="752" y="409"/>
                  </a:lnTo>
                  <a:lnTo>
                    <a:pt x="750" y="405"/>
                  </a:lnTo>
                  <a:lnTo>
                    <a:pt x="750" y="405"/>
                  </a:lnTo>
                  <a:lnTo>
                    <a:pt x="752" y="402"/>
                  </a:lnTo>
                  <a:lnTo>
                    <a:pt x="750" y="398"/>
                  </a:lnTo>
                  <a:lnTo>
                    <a:pt x="750" y="398"/>
                  </a:lnTo>
                  <a:lnTo>
                    <a:pt x="748" y="393"/>
                  </a:lnTo>
                  <a:lnTo>
                    <a:pt x="748" y="391"/>
                  </a:lnTo>
                  <a:lnTo>
                    <a:pt x="748" y="386"/>
                  </a:lnTo>
                  <a:lnTo>
                    <a:pt x="748" y="383"/>
                  </a:lnTo>
                  <a:lnTo>
                    <a:pt x="750" y="381"/>
                  </a:lnTo>
                  <a:lnTo>
                    <a:pt x="750" y="376"/>
                  </a:lnTo>
                  <a:lnTo>
                    <a:pt x="750" y="374"/>
                  </a:lnTo>
                  <a:lnTo>
                    <a:pt x="750" y="372"/>
                  </a:lnTo>
                  <a:lnTo>
                    <a:pt x="752" y="372"/>
                  </a:lnTo>
                  <a:lnTo>
                    <a:pt x="752" y="369"/>
                  </a:lnTo>
                  <a:lnTo>
                    <a:pt x="752" y="367"/>
                  </a:lnTo>
                  <a:lnTo>
                    <a:pt x="755" y="367"/>
                  </a:lnTo>
                  <a:lnTo>
                    <a:pt x="752" y="365"/>
                  </a:lnTo>
                  <a:lnTo>
                    <a:pt x="752" y="362"/>
                  </a:lnTo>
                  <a:lnTo>
                    <a:pt x="750" y="360"/>
                  </a:lnTo>
                  <a:lnTo>
                    <a:pt x="748" y="355"/>
                  </a:lnTo>
                  <a:lnTo>
                    <a:pt x="748" y="353"/>
                  </a:lnTo>
                  <a:lnTo>
                    <a:pt x="748" y="350"/>
                  </a:lnTo>
                  <a:lnTo>
                    <a:pt x="745" y="346"/>
                  </a:lnTo>
                  <a:lnTo>
                    <a:pt x="743" y="346"/>
                  </a:lnTo>
                  <a:lnTo>
                    <a:pt x="743" y="343"/>
                  </a:lnTo>
                  <a:lnTo>
                    <a:pt x="743" y="341"/>
                  </a:lnTo>
                  <a:lnTo>
                    <a:pt x="743" y="336"/>
                  </a:lnTo>
                  <a:lnTo>
                    <a:pt x="743" y="334"/>
                  </a:lnTo>
                  <a:lnTo>
                    <a:pt x="741" y="331"/>
                  </a:lnTo>
                  <a:lnTo>
                    <a:pt x="741" y="327"/>
                  </a:lnTo>
                  <a:lnTo>
                    <a:pt x="743" y="327"/>
                  </a:lnTo>
                  <a:lnTo>
                    <a:pt x="743" y="324"/>
                  </a:lnTo>
                  <a:lnTo>
                    <a:pt x="743" y="320"/>
                  </a:lnTo>
                  <a:lnTo>
                    <a:pt x="741" y="317"/>
                  </a:lnTo>
                  <a:lnTo>
                    <a:pt x="738" y="315"/>
                  </a:lnTo>
                  <a:lnTo>
                    <a:pt x="736" y="315"/>
                  </a:lnTo>
                  <a:lnTo>
                    <a:pt x="733" y="312"/>
                  </a:lnTo>
                  <a:lnTo>
                    <a:pt x="733" y="310"/>
                  </a:lnTo>
                  <a:lnTo>
                    <a:pt x="736" y="310"/>
                  </a:lnTo>
                  <a:lnTo>
                    <a:pt x="736" y="308"/>
                  </a:lnTo>
                  <a:lnTo>
                    <a:pt x="736" y="308"/>
                  </a:lnTo>
                  <a:lnTo>
                    <a:pt x="733" y="308"/>
                  </a:lnTo>
                  <a:lnTo>
                    <a:pt x="729" y="305"/>
                  </a:lnTo>
                  <a:lnTo>
                    <a:pt x="729" y="301"/>
                  </a:lnTo>
                  <a:lnTo>
                    <a:pt x="729" y="296"/>
                  </a:lnTo>
                  <a:lnTo>
                    <a:pt x="729" y="291"/>
                  </a:lnTo>
                  <a:lnTo>
                    <a:pt x="731" y="289"/>
                  </a:lnTo>
                  <a:lnTo>
                    <a:pt x="731" y="284"/>
                  </a:lnTo>
                  <a:lnTo>
                    <a:pt x="731" y="282"/>
                  </a:lnTo>
                  <a:lnTo>
                    <a:pt x="733" y="282"/>
                  </a:lnTo>
                  <a:lnTo>
                    <a:pt x="731" y="282"/>
                  </a:lnTo>
                  <a:lnTo>
                    <a:pt x="729" y="279"/>
                  </a:lnTo>
                  <a:lnTo>
                    <a:pt x="729" y="279"/>
                  </a:lnTo>
                  <a:lnTo>
                    <a:pt x="726" y="279"/>
                  </a:lnTo>
                  <a:lnTo>
                    <a:pt x="726" y="279"/>
                  </a:lnTo>
                  <a:lnTo>
                    <a:pt x="726" y="279"/>
                  </a:lnTo>
                  <a:lnTo>
                    <a:pt x="722" y="279"/>
                  </a:lnTo>
                  <a:lnTo>
                    <a:pt x="719" y="277"/>
                  </a:lnTo>
                  <a:lnTo>
                    <a:pt x="715" y="277"/>
                  </a:lnTo>
                  <a:lnTo>
                    <a:pt x="712" y="275"/>
                  </a:lnTo>
                  <a:lnTo>
                    <a:pt x="712" y="270"/>
                  </a:lnTo>
                  <a:lnTo>
                    <a:pt x="712" y="263"/>
                  </a:lnTo>
                  <a:lnTo>
                    <a:pt x="712" y="258"/>
                  </a:lnTo>
                  <a:lnTo>
                    <a:pt x="712" y="253"/>
                  </a:lnTo>
                  <a:lnTo>
                    <a:pt x="712" y="249"/>
                  </a:lnTo>
                  <a:lnTo>
                    <a:pt x="710" y="249"/>
                  </a:lnTo>
                  <a:lnTo>
                    <a:pt x="710" y="246"/>
                  </a:lnTo>
                  <a:lnTo>
                    <a:pt x="707" y="246"/>
                  </a:lnTo>
                  <a:lnTo>
                    <a:pt x="705" y="244"/>
                  </a:lnTo>
                  <a:lnTo>
                    <a:pt x="705" y="241"/>
                  </a:lnTo>
                  <a:lnTo>
                    <a:pt x="703" y="241"/>
                  </a:lnTo>
                  <a:lnTo>
                    <a:pt x="700" y="239"/>
                  </a:lnTo>
                  <a:lnTo>
                    <a:pt x="698" y="239"/>
                  </a:lnTo>
                  <a:lnTo>
                    <a:pt x="698" y="237"/>
                  </a:lnTo>
                  <a:lnTo>
                    <a:pt x="696" y="237"/>
                  </a:lnTo>
                  <a:lnTo>
                    <a:pt x="696" y="234"/>
                  </a:lnTo>
                  <a:lnTo>
                    <a:pt x="693" y="232"/>
                  </a:lnTo>
                  <a:lnTo>
                    <a:pt x="693" y="232"/>
                  </a:lnTo>
                  <a:lnTo>
                    <a:pt x="686" y="227"/>
                  </a:lnTo>
                  <a:lnTo>
                    <a:pt x="684" y="225"/>
                  </a:lnTo>
                  <a:lnTo>
                    <a:pt x="681" y="220"/>
                  </a:lnTo>
                  <a:lnTo>
                    <a:pt x="677" y="218"/>
                  </a:lnTo>
                  <a:lnTo>
                    <a:pt x="672" y="215"/>
                  </a:lnTo>
                  <a:lnTo>
                    <a:pt x="672" y="213"/>
                  </a:lnTo>
                  <a:lnTo>
                    <a:pt x="670" y="211"/>
                  </a:lnTo>
                  <a:lnTo>
                    <a:pt x="667" y="211"/>
                  </a:lnTo>
                  <a:lnTo>
                    <a:pt x="665" y="213"/>
                  </a:lnTo>
                  <a:lnTo>
                    <a:pt x="663" y="213"/>
                  </a:lnTo>
                  <a:lnTo>
                    <a:pt x="663" y="215"/>
                  </a:lnTo>
                  <a:lnTo>
                    <a:pt x="665" y="215"/>
                  </a:lnTo>
                  <a:lnTo>
                    <a:pt x="665" y="218"/>
                  </a:lnTo>
                  <a:lnTo>
                    <a:pt x="665" y="220"/>
                  </a:lnTo>
                  <a:lnTo>
                    <a:pt x="665" y="220"/>
                  </a:lnTo>
                  <a:lnTo>
                    <a:pt x="665" y="223"/>
                  </a:lnTo>
                  <a:lnTo>
                    <a:pt x="667" y="223"/>
                  </a:lnTo>
                  <a:lnTo>
                    <a:pt x="667" y="225"/>
                  </a:lnTo>
                  <a:lnTo>
                    <a:pt x="667" y="227"/>
                  </a:lnTo>
                  <a:lnTo>
                    <a:pt x="667" y="230"/>
                  </a:lnTo>
                  <a:lnTo>
                    <a:pt x="667" y="232"/>
                  </a:lnTo>
                  <a:lnTo>
                    <a:pt x="670" y="234"/>
                  </a:lnTo>
                  <a:lnTo>
                    <a:pt x="670" y="239"/>
                  </a:lnTo>
                  <a:lnTo>
                    <a:pt x="670" y="241"/>
                  </a:lnTo>
                  <a:lnTo>
                    <a:pt x="670" y="244"/>
                  </a:lnTo>
                  <a:lnTo>
                    <a:pt x="670" y="244"/>
                  </a:lnTo>
                  <a:lnTo>
                    <a:pt x="670" y="244"/>
                  </a:lnTo>
                  <a:lnTo>
                    <a:pt x="672" y="249"/>
                  </a:lnTo>
                  <a:lnTo>
                    <a:pt x="677" y="251"/>
                  </a:lnTo>
                  <a:lnTo>
                    <a:pt x="679" y="256"/>
                  </a:lnTo>
                  <a:lnTo>
                    <a:pt x="681" y="256"/>
                  </a:lnTo>
                  <a:lnTo>
                    <a:pt x="686" y="260"/>
                  </a:lnTo>
                  <a:lnTo>
                    <a:pt x="691" y="265"/>
                  </a:lnTo>
                  <a:lnTo>
                    <a:pt x="693" y="267"/>
                  </a:lnTo>
                  <a:lnTo>
                    <a:pt x="693" y="270"/>
                  </a:lnTo>
                  <a:lnTo>
                    <a:pt x="686" y="275"/>
                  </a:lnTo>
                  <a:lnTo>
                    <a:pt x="684" y="277"/>
                  </a:lnTo>
                  <a:lnTo>
                    <a:pt x="679" y="275"/>
                  </a:lnTo>
                  <a:lnTo>
                    <a:pt x="674" y="272"/>
                  </a:lnTo>
                  <a:lnTo>
                    <a:pt x="672" y="265"/>
                  </a:lnTo>
                  <a:lnTo>
                    <a:pt x="670" y="260"/>
                  </a:lnTo>
                  <a:lnTo>
                    <a:pt x="667" y="258"/>
                  </a:lnTo>
                  <a:lnTo>
                    <a:pt x="665" y="258"/>
                  </a:lnTo>
                  <a:lnTo>
                    <a:pt x="665" y="256"/>
                  </a:lnTo>
                  <a:lnTo>
                    <a:pt x="663" y="253"/>
                  </a:lnTo>
                  <a:lnTo>
                    <a:pt x="663" y="251"/>
                  </a:lnTo>
                  <a:lnTo>
                    <a:pt x="660" y="249"/>
                  </a:lnTo>
                  <a:lnTo>
                    <a:pt x="658" y="246"/>
                  </a:lnTo>
                  <a:lnTo>
                    <a:pt x="655" y="244"/>
                  </a:lnTo>
                  <a:lnTo>
                    <a:pt x="653" y="241"/>
                  </a:lnTo>
                  <a:lnTo>
                    <a:pt x="655" y="237"/>
                  </a:lnTo>
                  <a:lnTo>
                    <a:pt x="658" y="237"/>
                  </a:lnTo>
                  <a:lnTo>
                    <a:pt x="658" y="234"/>
                  </a:lnTo>
                  <a:lnTo>
                    <a:pt x="660" y="232"/>
                  </a:lnTo>
                  <a:lnTo>
                    <a:pt x="660" y="232"/>
                  </a:lnTo>
                  <a:lnTo>
                    <a:pt x="663" y="230"/>
                  </a:lnTo>
                  <a:lnTo>
                    <a:pt x="660" y="227"/>
                  </a:lnTo>
                  <a:lnTo>
                    <a:pt x="660" y="223"/>
                  </a:lnTo>
                  <a:lnTo>
                    <a:pt x="653" y="218"/>
                  </a:lnTo>
                  <a:lnTo>
                    <a:pt x="653" y="213"/>
                  </a:lnTo>
                  <a:lnTo>
                    <a:pt x="648" y="213"/>
                  </a:lnTo>
                  <a:lnTo>
                    <a:pt x="646" y="211"/>
                  </a:lnTo>
                  <a:lnTo>
                    <a:pt x="646" y="208"/>
                  </a:lnTo>
                  <a:lnTo>
                    <a:pt x="644" y="204"/>
                  </a:lnTo>
                  <a:lnTo>
                    <a:pt x="641" y="204"/>
                  </a:lnTo>
                  <a:lnTo>
                    <a:pt x="641" y="201"/>
                  </a:lnTo>
                  <a:lnTo>
                    <a:pt x="636" y="199"/>
                  </a:lnTo>
                  <a:lnTo>
                    <a:pt x="634" y="194"/>
                  </a:lnTo>
                  <a:lnTo>
                    <a:pt x="634" y="192"/>
                  </a:lnTo>
                  <a:lnTo>
                    <a:pt x="636" y="187"/>
                  </a:lnTo>
                  <a:lnTo>
                    <a:pt x="636" y="185"/>
                  </a:lnTo>
                  <a:lnTo>
                    <a:pt x="639" y="180"/>
                  </a:lnTo>
                  <a:lnTo>
                    <a:pt x="644" y="178"/>
                  </a:lnTo>
                  <a:lnTo>
                    <a:pt x="646" y="178"/>
                  </a:lnTo>
                  <a:lnTo>
                    <a:pt x="648" y="178"/>
                  </a:lnTo>
                  <a:lnTo>
                    <a:pt x="646" y="175"/>
                  </a:lnTo>
                  <a:lnTo>
                    <a:pt x="646" y="175"/>
                  </a:lnTo>
                  <a:lnTo>
                    <a:pt x="646" y="173"/>
                  </a:lnTo>
                  <a:lnTo>
                    <a:pt x="644" y="173"/>
                  </a:lnTo>
                  <a:lnTo>
                    <a:pt x="639" y="173"/>
                  </a:lnTo>
                  <a:lnTo>
                    <a:pt x="636" y="168"/>
                  </a:lnTo>
                  <a:lnTo>
                    <a:pt x="629" y="168"/>
                  </a:lnTo>
                  <a:lnTo>
                    <a:pt x="627" y="166"/>
                  </a:lnTo>
                  <a:lnTo>
                    <a:pt x="627" y="166"/>
                  </a:lnTo>
                  <a:lnTo>
                    <a:pt x="622" y="166"/>
                  </a:lnTo>
                  <a:lnTo>
                    <a:pt x="618" y="163"/>
                  </a:lnTo>
                  <a:lnTo>
                    <a:pt x="615" y="161"/>
                  </a:lnTo>
                  <a:lnTo>
                    <a:pt x="610" y="161"/>
                  </a:lnTo>
                  <a:lnTo>
                    <a:pt x="610" y="159"/>
                  </a:lnTo>
                  <a:lnTo>
                    <a:pt x="608" y="156"/>
                  </a:lnTo>
                  <a:lnTo>
                    <a:pt x="606" y="156"/>
                  </a:lnTo>
                  <a:lnTo>
                    <a:pt x="606" y="154"/>
                  </a:lnTo>
                  <a:lnTo>
                    <a:pt x="601" y="151"/>
                  </a:lnTo>
                  <a:lnTo>
                    <a:pt x="601" y="149"/>
                  </a:lnTo>
                  <a:lnTo>
                    <a:pt x="603" y="147"/>
                  </a:lnTo>
                  <a:lnTo>
                    <a:pt x="603" y="147"/>
                  </a:lnTo>
                  <a:lnTo>
                    <a:pt x="603" y="142"/>
                  </a:lnTo>
                  <a:lnTo>
                    <a:pt x="603" y="142"/>
                  </a:lnTo>
                  <a:lnTo>
                    <a:pt x="601" y="137"/>
                  </a:lnTo>
                  <a:lnTo>
                    <a:pt x="599" y="135"/>
                  </a:lnTo>
                  <a:lnTo>
                    <a:pt x="599" y="130"/>
                  </a:lnTo>
                  <a:lnTo>
                    <a:pt x="596" y="128"/>
                  </a:lnTo>
                  <a:lnTo>
                    <a:pt x="594" y="128"/>
                  </a:lnTo>
                  <a:lnTo>
                    <a:pt x="592" y="125"/>
                  </a:lnTo>
                  <a:lnTo>
                    <a:pt x="592" y="123"/>
                  </a:lnTo>
                  <a:lnTo>
                    <a:pt x="589" y="121"/>
                  </a:lnTo>
                  <a:lnTo>
                    <a:pt x="587" y="118"/>
                  </a:lnTo>
                  <a:lnTo>
                    <a:pt x="587" y="116"/>
                  </a:lnTo>
                  <a:lnTo>
                    <a:pt x="587" y="114"/>
                  </a:lnTo>
                  <a:lnTo>
                    <a:pt x="584" y="111"/>
                  </a:lnTo>
                  <a:lnTo>
                    <a:pt x="582" y="107"/>
                  </a:lnTo>
                  <a:lnTo>
                    <a:pt x="584" y="104"/>
                  </a:lnTo>
                  <a:lnTo>
                    <a:pt x="582" y="97"/>
                  </a:lnTo>
                  <a:lnTo>
                    <a:pt x="582" y="92"/>
                  </a:lnTo>
                  <a:lnTo>
                    <a:pt x="577" y="90"/>
                  </a:lnTo>
                  <a:lnTo>
                    <a:pt x="577" y="88"/>
                  </a:lnTo>
                  <a:lnTo>
                    <a:pt x="575" y="83"/>
                  </a:lnTo>
                  <a:lnTo>
                    <a:pt x="570" y="80"/>
                  </a:lnTo>
                  <a:lnTo>
                    <a:pt x="566" y="78"/>
                  </a:lnTo>
                  <a:lnTo>
                    <a:pt x="561" y="76"/>
                  </a:lnTo>
                  <a:lnTo>
                    <a:pt x="558" y="76"/>
                  </a:lnTo>
                  <a:lnTo>
                    <a:pt x="556" y="73"/>
                  </a:lnTo>
                  <a:lnTo>
                    <a:pt x="556" y="73"/>
                  </a:lnTo>
                  <a:lnTo>
                    <a:pt x="554" y="71"/>
                  </a:lnTo>
                  <a:lnTo>
                    <a:pt x="549" y="71"/>
                  </a:lnTo>
                  <a:lnTo>
                    <a:pt x="549" y="69"/>
                  </a:lnTo>
                  <a:lnTo>
                    <a:pt x="544" y="69"/>
                  </a:lnTo>
                  <a:lnTo>
                    <a:pt x="542" y="69"/>
                  </a:lnTo>
                  <a:lnTo>
                    <a:pt x="537" y="66"/>
                  </a:lnTo>
                  <a:lnTo>
                    <a:pt x="535" y="64"/>
                  </a:lnTo>
                  <a:lnTo>
                    <a:pt x="532" y="62"/>
                  </a:lnTo>
                  <a:lnTo>
                    <a:pt x="532" y="59"/>
                  </a:lnTo>
                  <a:lnTo>
                    <a:pt x="530" y="59"/>
                  </a:lnTo>
                  <a:lnTo>
                    <a:pt x="530" y="57"/>
                  </a:lnTo>
                  <a:lnTo>
                    <a:pt x="528" y="54"/>
                  </a:lnTo>
                  <a:lnTo>
                    <a:pt x="528" y="54"/>
                  </a:lnTo>
                  <a:lnTo>
                    <a:pt x="525" y="57"/>
                  </a:lnTo>
                  <a:lnTo>
                    <a:pt x="525" y="54"/>
                  </a:lnTo>
                  <a:lnTo>
                    <a:pt x="523" y="54"/>
                  </a:lnTo>
                  <a:lnTo>
                    <a:pt x="523" y="52"/>
                  </a:lnTo>
                  <a:lnTo>
                    <a:pt x="521" y="50"/>
                  </a:lnTo>
                  <a:lnTo>
                    <a:pt x="518" y="47"/>
                  </a:lnTo>
                  <a:lnTo>
                    <a:pt x="518" y="45"/>
                  </a:lnTo>
                  <a:lnTo>
                    <a:pt x="518" y="43"/>
                  </a:lnTo>
                  <a:lnTo>
                    <a:pt x="516" y="40"/>
                  </a:lnTo>
                  <a:lnTo>
                    <a:pt x="516" y="38"/>
                  </a:lnTo>
                  <a:lnTo>
                    <a:pt x="516" y="38"/>
                  </a:lnTo>
                  <a:lnTo>
                    <a:pt x="516" y="36"/>
                  </a:lnTo>
                  <a:lnTo>
                    <a:pt x="516" y="33"/>
                  </a:lnTo>
                  <a:lnTo>
                    <a:pt x="514" y="33"/>
                  </a:lnTo>
                  <a:lnTo>
                    <a:pt x="514" y="33"/>
                  </a:lnTo>
                  <a:lnTo>
                    <a:pt x="511" y="33"/>
                  </a:lnTo>
                  <a:lnTo>
                    <a:pt x="511" y="31"/>
                  </a:lnTo>
                  <a:lnTo>
                    <a:pt x="509" y="28"/>
                  </a:lnTo>
                  <a:lnTo>
                    <a:pt x="506" y="26"/>
                  </a:lnTo>
                  <a:lnTo>
                    <a:pt x="506" y="24"/>
                  </a:lnTo>
                  <a:lnTo>
                    <a:pt x="506" y="21"/>
                  </a:lnTo>
                  <a:lnTo>
                    <a:pt x="509" y="21"/>
                  </a:lnTo>
                  <a:lnTo>
                    <a:pt x="509" y="19"/>
                  </a:lnTo>
                  <a:lnTo>
                    <a:pt x="509" y="17"/>
                  </a:lnTo>
                  <a:lnTo>
                    <a:pt x="509" y="14"/>
                  </a:lnTo>
                  <a:lnTo>
                    <a:pt x="506" y="12"/>
                  </a:lnTo>
                  <a:lnTo>
                    <a:pt x="509" y="7"/>
                  </a:lnTo>
                  <a:lnTo>
                    <a:pt x="509" y="5"/>
                  </a:lnTo>
                  <a:lnTo>
                    <a:pt x="509" y="2"/>
                  </a:lnTo>
                  <a:lnTo>
                    <a:pt x="509" y="0"/>
                  </a:lnTo>
                  <a:lnTo>
                    <a:pt x="509" y="0"/>
                  </a:lnTo>
                  <a:lnTo>
                    <a:pt x="478" y="0"/>
                  </a:lnTo>
                  <a:lnTo>
                    <a:pt x="447" y="0"/>
                  </a:lnTo>
                  <a:lnTo>
                    <a:pt x="417" y="0"/>
                  </a:lnTo>
                  <a:lnTo>
                    <a:pt x="386" y="0"/>
                  </a:lnTo>
                  <a:lnTo>
                    <a:pt x="357" y="0"/>
                  </a:lnTo>
                  <a:lnTo>
                    <a:pt x="327" y="0"/>
                  </a:lnTo>
                  <a:lnTo>
                    <a:pt x="296" y="0"/>
                  </a:lnTo>
                  <a:lnTo>
                    <a:pt x="286" y="0"/>
                  </a:lnTo>
                  <a:lnTo>
                    <a:pt x="286" y="0"/>
                  </a:lnTo>
                  <a:lnTo>
                    <a:pt x="286" y="0"/>
                  </a:lnTo>
                  <a:lnTo>
                    <a:pt x="282" y="0"/>
                  </a:lnTo>
                  <a:lnTo>
                    <a:pt x="282" y="0"/>
                  </a:lnTo>
                  <a:lnTo>
                    <a:pt x="282" y="5"/>
                  </a:lnTo>
                  <a:lnTo>
                    <a:pt x="282" y="7"/>
                  </a:lnTo>
                  <a:lnTo>
                    <a:pt x="279" y="14"/>
                  </a:lnTo>
                  <a:lnTo>
                    <a:pt x="275" y="7"/>
                  </a:lnTo>
                  <a:lnTo>
                    <a:pt x="275" y="5"/>
                  </a:lnTo>
                  <a:lnTo>
                    <a:pt x="275" y="2"/>
                  </a:lnTo>
                  <a:lnTo>
                    <a:pt x="272" y="0"/>
                  </a:lnTo>
                  <a:lnTo>
                    <a:pt x="263" y="0"/>
                  </a:lnTo>
                  <a:lnTo>
                    <a:pt x="263" y="0"/>
                  </a:lnTo>
                  <a:lnTo>
                    <a:pt x="258" y="5"/>
                  </a:lnTo>
                  <a:lnTo>
                    <a:pt x="258" y="7"/>
                  </a:lnTo>
                  <a:lnTo>
                    <a:pt x="256" y="9"/>
                  </a:lnTo>
                  <a:lnTo>
                    <a:pt x="253" y="9"/>
                  </a:lnTo>
                  <a:lnTo>
                    <a:pt x="251" y="14"/>
                  </a:lnTo>
                  <a:lnTo>
                    <a:pt x="251" y="17"/>
                  </a:lnTo>
                  <a:lnTo>
                    <a:pt x="251" y="19"/>
                  </a:lnTo>
                  <a:lnTo>
                    <a:pt x="253" y="21"/>
                  </a:lnTo>
                  <a:lnTo>
                    <a:pt x="253" y="21"/>
                  </a:lnTo>
                  <a:lnTo>
                    <a:pt x="256" y="19"/>
                  </a:lnTo>
                  <a:lnTo>
                    <a:pt x="258" y="17"/>
                  </a:lnTo>
                  <a:lnTo>
                    <a:pt x="260" y="14"/>
                  </a:lnTo>
                  <a:lnTo>
                    <a:pt x="263" y="17"/>
                  </a:lnTo>
                  <a:lnTo>
                    <a:pt x="265" y="14"/>
                  </a:lnTo>
                  <a:lnTo>
                    <a:pt x="265" y="14"/>
                  </a:lnTo>
                  <a:lnTo>
                    <a:pt x="268" y="14"/>
                  </a:lnTo>
                  <a:lnTo>
                    <a:pt x="268" y="12"/>
                  </a:lnTo>
                  <a:lnTo>
                    <a:pt x="268" y="9"/>
                  </a:lnTo>
                  <a:lnTo>
                    <a:pt x="270" y="9"/>
                  </a:lnTo>
                  <a:lnTo>
                    <a:pt x="270" y="9"/>
                  </a:lnTo>
                  <a:lnTo>
                    <a:pt x="272" y="9"/>
                  </a:lnTo>
                  <a:lnTo>
                    <a:pt x="272" y="12"/>
                  </a:lnTo>
                  <a:lnTo>
                    <a:pt x="270" y="14"/>
                  </a:lnTo>
                  <a:lnTo>
                    <a:pt x="272" y="14"/>
                  </a:lnTo>
                  <a:lnTo>
                    <a:pt x="272" y="17"/>
                  </a:lnTo>
                  <a:lnTo>
                    <a:pt x="275" y="17"/>
                  </a:lnTo>
                  <a:lnTo>
                    <a:pt x="275" y="17"/>
                  </a:lnTo>
                  <a:lnTo>
                    <a:pt x="275" y="19"/>
                  </a:lnTo>
                  <a:lnTo>
                    <a:pt x="272" y="19"/>
                  </a:lnTo>
                  <a:lnTo>
                    <a:pt x="272" y="19"/>
                  </a:lnTo>
                  <a:lnTo>
                    <a:pt x="272" y="19"/>
                  </a:lnTo>
                  <a:lnTo>
                    <a:pt x="272" y="19"/>
                  </a:lnTo>
                  <a:lnTo>
                    <a:pt x="275" y="21"/>
                  </a:lnTo>
                  <a:lnTo>
                    <a:pt x="275" y="21"/>
                  </a:lnTo>
                  <a:lnTo>
                    <a:pt x="275" y="24"/>
                  </a:lnTo>
                  <a:lnTo>
                    <a:pt x="272" y="26"/>
                  </a:lnTo>
                  <a:lnTo>
                    <a:pt x="270" y="28"/>
                  </a:lnTo>
                  <a:lnTo>
                    <a:pt x="270" y="31"/>
                  </a:lnTo>
                  <a:lnTo>
                    <a:pt x="268" y="33"/>
                  </a:lnTo>
                  <a:lnTo>
                    <a:pt x="268" y="36"/>
                  </a:lnTo>
                  <a:lnTo>
                    <a:pt x="268" y="38"/>
                  </a:lnTo>
                  <a:lnTo>
                    <a:pt x="268" y="40"/>
                  </a:lnTo>
                  <a:lnTo>
                    <a:pt x="270" y="43"/>
                  </a:lnTo>
                  <a:lnTo>
                    <a:pt x="272" y="45"/>
                  </a:lnTo>
                  <a:lnTo>
                    <a:pt x="272" y="47"/>
                  </a:lnTo>
                  <a:lnTo>
                    <a:pt x="272" y="50"/>
                  </a:lnTo>
                  <a:lnTo>
                    <a:pt x="275" y="52"/>
                  </a:lnTo>
                  <a:lnTo>
                    <a:pt x="275" y="52"/>
                  </a:lnTo>
                  <a:lnTo>
                    <a:pt x="277" y="54"/>
                  </a:lnTo>
                  <a:lnTo>
                    <a:pt x="277" y="54"/>
                  </a:lnTo>
                  <a:lnTo>
                    <a:pt x="279" y="57"/>
                  </a:lnTo>
                  <a:lnTo>
                    <a:pt x="282" y="54"/>
                  </a:lnTo>
                  <a:lnTo>
                    <a:pt x="284" y="54"/>
                  </a:lnTo>
                  <a:lnTo>
                    <a:pt x="286" y="52"/>
                  </a:lnTo>
                  <a:lnTo>
                    <a:pt x="286" y="52"/>
                  </a:lnTo>
                  <a:lnTo>
                    <a:pt x="289" y="52"/>
                  </a:lnTo>
                  <a:lnTo>
                    <a:pt x="289" y="54"/>
                  </a:lnTo>
                  <a:lnTo>
                    <a:pt x="289" y="52"/>
                  </a:lnTo>
                  <a:lnTo>
                    <a:pt x="289" y="52"/>
                  </a:lnTo>
                  <a:lnTo>
                    <a:pt x="291" y="52"/>
                  </a:lnTo>
                  <a:lnTo>
                    <a:pt x="291" y="50"/>
                  </a:lnTo>
                  <a:lnTo>
                    <a:pt x="291" y="47"/>
                  </a:lnTo>
                  <a:lnTo>
                    <a:pt x="289" y="45"/>
                  </a:lnTo>
                  <a:lnTo>
                    <a:pt x="289" y="45"/>
                  </a:lnTo>
                  <a:lnTo>
                    <a:pt x="289" y="43"/>
                  </a:lnTo>
                  <a:lnTo>
                    <a:pt x="286" y="40"/>
                  </a:lnTo>
                  <a:lnTo>
                    <a:pt x="286" y="38"/>
                  </a:lnTo>
                  <a:lnTo>
                    <a:pt x="286" y="38"/>
                  </a:lnTo>
                  <a:lnTo>
                    <a:pt x="286" y="38"/>
                  </a:lnTo>
                  <a:lnTo>
                    <a:pt x="289" y="40"/>
                  </a:lnTo>
                  <a:lnTo>
                    <a:pt x="291" y="40"/>
                  </a:lnTo>
                  <a:lnTo>
                    <a:pt x="291" y="45"/>
                  </a:lnTo>
                  <a:lnTo>
                    <a:pt x="294" y="47"/>
                  </a:lnTo>
                  <a:lnTo>
                    <a:pt x="294" y="47"/>
                  </a:lnTo>
                  <a:lnTo>
                    <a:pt x="296" y="47"/>
                  </a:lnTo>
                  <a:lnTo>
                    <a:pt x="298" y="47"/>
                  </a:lnTo>
                  <a:lnTo>
                    <a:pt x="298" y="47"/>
                  </a:lnTo>
                  <a:lnTo>
                    <a:pt x="301" y="47"/>
                  </a:lnTo>
                  <a:lnTo>
                    <a:pt x="301" y="47"/>
                  </a:lnTo>
                  <a:lnTo>
                    <a:pt x="301" y="47"/>
                  </a:lnTo>
                  <a:lnTo>
                    <a:pt x="303" y="50"/>
                  </a:lnTo>
                  <a:lnTo>
                    <a:pt x="303" y="50"/>
                  </a:lnTo>
                  <a:lnTo>
                    <a:pt x="305" y="50"/>
                  </a:lnTo>
                  <a:lnTo>
                    <a:pt x="308" y="50"/>
                  </a:lnTo>
                  <a:lnTo>
                    <a:pt x="308" y="52"/>
                  </a:lnTo>
                  <a:lnTo>
                    <a:pt x="310" y="52"/>
                  </a:lnTo>
                  <a:lnTo>
                    <a:pt x="313" y="54"/>
                  </a:lnTo>
                  <a:lnTo>
                    <a:pt x="313" y="54"/>
                  </a:lnTo>
                  <a:lnTo>
                    <a:pt x="313" y="57"/>
                  </a:lnTo>
                  <a:lnTo>
                    <a:pt x="310" y="59"/>
                  </a:lnTo>
                  <a:lnTo>
                    <a:pt x="308" y="62"/>
                  </a:lnTo>
                  <a:lnTo>
                    <a:pt x="308" y="64"/>
                  </a:lnTo>
                  <a:lnTo>
                    <a:pt x="305" y="64"/>
                  </a:lnTo>
                  <a:lnTo>
                    <a:pt x="305" y="66"/>
                  </a:lnTo>
                  <a:lnTo>
                    <a:pt x="303" y="66"/>
                  </a:lnTo>
                  <a:lnTo>
                    <a:pt x="298" y="66"/>
                  </a:lnTo>
                  <a:lnTo>
                    <a:pt x="296" y="64"/>
                  </a:lnTo>
                  <a:lnTo>
                    <a:pt x="294" y="64"/>
                  </a:lnTo>
                  <a:lnTo>
                    <a:pt x="294" y="62"/>
                  </a:lnTo>
                  <a:lnTo>
                    <a:pt x="294" y="62"/>
                  </a:lnTo>
                  <a:lnTo>
                    <a:pt x="291" y="62"/>
                  </a:lnTo>
                  <a:lnTo>
                    <a:pt x="289" y="59"/>
                  </a:lnTo>
                  <a:lnTo>
                    <a:pt x="289" y="59"/>
                  </a:lnTo>
                  <a:lnTo>
                    <a:pt x="289" y="59"/>
                  </a:lnTo>
                  <a:lnTo>
                    <a:pt x="286" y="59"/>
                  </a:lnTo>
                  <a:lnTo>
                    <a:pt x="284" y="59"/>
                  </a:lnTo>
                  <a:lnTo>
                    <a:pt x="284" y="59"/>
                  </a:lnTo>
                  <a:lnTo>
                    <a:pt x="284" y="62"/>
                  </a:lnTo>
                  <a:lnTo>
                    <a:pt x="286" y="62"/>
                  </a:lnTo>
                  <a:lnTo>
                    <a:pt x="286" y="62"/>
                  </a:lnTo>
                  <a:lnTo>
                    <a:pt x="286" y="62"/>
                  </a:lnTo>
                  <a:lnTo>
                    <a:pt x="286" y="62"/>
                  </a:lnTo>
                  <a:lnTo>
                    <a:pt x="289" y="64"/>
                  </a:lnTo>
                  <a:lnTo>
                    <a:pt x="289" y="62"/>
                  </a:lnTo>
                  <a:lnTo>
                    <a:pt x="291" y="64"/>
                  </a:lnTo>
                  <a:lnTo>
                    <a:pt x="289" y="66"/>
                  </a:lnTo>
                  <a:lnTo>
                    <a:pt x="289" y="69"/>
                  </a:lnTo>
                  <a:lnTo>
                    <a:pt x="284" y="71"/>
                  </a:lnTo>
                  <a:lnTo>
                    <a:pt x="284" y="71"/>
                  </a:lnTo>
                  <a:lnTo>
                    <a:pt x="284" y="73"/>
                  </a:lnTo>
                  <a:lnTo>
                    <a:pt x="282" y="76"/>
                  </a:lnTo>
                  <a:lnTo>
                    <a:pt x="279" y="76"/>
                  </a:lnTo>
                  <a:lnTo>
                    <a:pt x="279" y="73"/>
                  </a:lnTo>
                  <a:lnTo>
                    <a:pt x="279" y="73"/>
                  </a:lnTo>
                  <a:lnTo>
                    <a:pt x="279" y="73"/>
                  </a:lnTo>
                  <a:lnTo>
                    <a:pt x="277" y="71"/>
                  </a:lnTo>
                  <a:lnTo>
                    <a:pt x="277" y="69"/>
                  </a:lnTo>
                  <a:lnTo>
                    <a:pt x="277" y="69"/>
                  </a:lnTo>
                  <a:lnTo>
                    <a:pt x="275" y="66"/>
                  </a:lnTo>
                  <a:lnTo>
                    <a:pt x="272" y="64"/>
                  </a:lnTo>
                  <a:lnTo>
                    <a:pt x="268" y="62"/>
                  </a:lnTo>
                  <a:lnTo>
                    <a:pt x="265" y="59"/>
                  </a:lnTo>
                  <a:lnTo>
                    <a:pt x="260" y="57"/>
                  </a:lnTo>
                  <a:lnTo>
                    <a:pt x="256" y="57"/>
                  </a:lnTo>
                  <a:lnTo>
                    <a:pt x="253" y="52"/>
                  </a:lnTo>
                  <a:lnTo>
                    <a:pt x="249" y="50"/>
                  </a:lnTo>
                  <a:lnTo>
                    <a:pt x="246" y="45"/>
                  </a:lnTo>
                  <a:lnTo>
                    <a:pt x="244" y="43"/>
                  </a:lnTo>
                  <a:lnTo>
                    <a:pt x="246" y="40"/>
                  </a:lnTo>
                  <a:lnTo>
                    <a:pt x="246" y="38"/>
                  </a:lnTo>
                  <a:lnTo>
                    <a:pt x="246" y="36"/>
                  </a:lnTo>
                  <a:lnTo>
                    <a:pt x="249" y="31"/>
                  </a:lnTo>
                  <a:lnTo>
                    <a:pt x="249" y="28"/>
                  </a:lnTo>
                  <a:lnTo>
                    <a:pt x="246" y="26"/>
                  </a:lnTo>
                  <a:lnTo>
                    <a:pt x="246" y="26"/>
                  </a:lnTo>
                  <a:lnTo>
                    <a:pt x="246" y="24"/>
                  </a:lnTo>
                  <a:lnTo>
                    <a:pt x="244" y="24"/>
                  </a:lnTo>
                  <a:lnTo>
                    <a:pt x="242" y="24"/>
                  </a:lnTo>
                  <a:lnTo>
                    <a:pt x="242" y="24"/>
                  </a:lnTo>
                  <a:lnTo>
                    <a:pt x="239" y="26"/>
                  </a:lnTo>
                  <a:lnTo>
                    <a:pt x="237" y="28"/>
                  </a:lnTo>
                  <a:lnTo>
                    <a:pt x="232" y="31"/>
                  </a:lnTo>
                  <a:lnTo>
                    <a:pt x="230" y="33"/>
                  </a:lnTo>
                  <a:lnTo>
                    <a:pt x="230" y="36"/>
                  </a:lnTo>
                  <a:lnTo>
                    <a:pt x="225" y="38"/>
                  </a:lnTo>
                  <a:lnTo>
                    <a:pt x="218" y="40"/>
                  </a:lnTo>
                  <a:lnTo>
                    <a:pt x="213" y="43"/>
                  </a:lnTo>
                  <a:lnTo>
                    <a:pt x="208" y="40"/>
                  </a:lnTo>
                  <a:lnTo>
                    <a:pt x="201" y="43"/>
                  </a:lnTo>
                  <a:lnTo>
                    <a:pt x="194" y="43"/>
                  </a:lnTo>
                  <a:lnTo>
                    <a:pt x="190" y="43"/>
                  </a:lnTo>
                  <a:lnTo>
                    <a:pt x="185" y="40"/>
                  </a:lnTo>
                  <a:lnTo>
                    <a:pt x="180" y="40"/>
                  </a:lnTo>
                  <a:lnTo>
                    <a:pt x="178" y="40"/>
                  </a:lnTo>
                  <a:lnTo>
                    <a:pt x="175" y="38"/>
                  </a:lnTo>
                  <a:lnTo>
                    <a:pt x="175" y="38"/>
                  </a:lnTo>
                  <a:lnTo>
                    <a:pt x="173" y="38"/>
                  </a:lnTo>
                  <a:lnTo>
                    <a:pt x="168" y="36"/>
                  </a:lnTo>
                  <a:lnTo>
                    <a:pt x="164" y="36"/>
                  </a:lnTo>
                  <a:lnTo>
                    <a:pt x="159" y="36"/>
                  </a:lnTo>
                  <a:lnTo>
                    <a:pt x="154" y="36"/>
                  </a:lnTo>
                  <a:lnTo>
                    <a:pt x="154" y="33"/>
                  </a:lnTo>
                  <a:lnTo>
                    <a:pt x="149" y="33"/>
                  </a:lnTo>
                  <a:lnTo>
                    <a:pt x="147" y="33"/>
                  </a:lnTo>
                  <a:lnTo>
                    <a:pt x="140" y="31"/>
                  </a:lnTo>
                  <a:lnTo>
                    <a:pt x="133" y="33"/>
                  </a:lnTo>
                  <a:lnTo>
                    <a:pt x="126" y="33"/>
                  </a:lnTo>
                  <a:lnTo>
                    <a:pt x="123" y="31"/>
                  </a:lnTo>
                  <a:lnTo>
                    <a:pt x="121" y="28"/>
                  </a:lnTo>
                  <a:lnTo>
                    <a:pt x="119" y="26"/>
                  </a:lnTo>
                  <a:lnTo>
                    <a:pt x="114" y="28"/>
                  </a:lnTo>
                  <a:lnTo>
                    <a:pt x="119" y="33"/>
                  </a:lnTo>
                  <a:lnTo>
                    <a:pt x="119" y="33"/>
                  </a:lnTo>
                  <a:lnTo>
                    <a:pt x="119" y="36"/>
                  </a:lnTo>
                  <a:lnTo>
                    <a:pt x="121" y="38"/>
                  </a:lnTo>
                  <a:lnTo>
                    <a:pt x="121" y="43"/>
                  </a:lnTo>
                  <a:lnTo>
                    <a:pt x="121" y="45"/>
                  </a:lnTo>
                  <a:lnTo>
                    <a:pt x="123" y="50"/>
                  </a:lnTo>
                  <a:lnTo>
                    <a:pt x="126" y="52"/>
                  </a:lnTo>
                  <a:lnTo>
                    <a:pt x="128" y="54"/>
                  </a:lnTo>
                  <a:lnTo>
                    <a:pt x="130" y="52"/>
                  </a:lnTo>
                  <a:lnTo>
                    <a:pt x="133" y="52"/>
                  </a:lnTo>
                  <a:lnTo>
                    <a:pt x="135" y="54"/>
                  </a:lnTo>
                  <a:lnTo>
                    <a:pt x="138" y="57"/>
                  </a:lnTo>
                  <a:lnTo>
                    <a:pt x="140" y="62"/>
                  </a:lnTo>
                  <a:lnTo>
                    <a:pt x="142" y="64"/>
                  </a:lnTo>
                  <a:lnTo>
                    <a:pt x="145" y="64"/>
                  </a:lnTo>
                  <a:lnTo>
                    <a:pt x="145" y="62"/>
                  </a:lnTo>
                  <a:lnTo>
                    <a:pt x="147" y="59"/>
                  </a:lnTo>
                  <a:lnTo>
                    <a:pt x="147" y="59"/>
                  </a:lnTo>
                  <a:lnTo>
                    <a:pt x="149" y="59"/>
                  </a:lnTo>
                  <a:lnTo>
                    <a:pt x="152" y="59"/>
                  </a:lnTo>
                  <a:lnTo>
                    <a:pt x="152" y="62"/>
                  </a:lnTo>
                  <a:lnTo>
                    <a:pt x="154" y="64"/>
                  </a:lnTo>
                  <a:lnTo>
                    <a:pt x="154" y="64"/>
                  </a:lnTo>
                  <a:lnTo>
                    <a:pt x="154" y="69"/>
                  </a:lnTo>
                  <a:lnTo>
                    <a:pt x="152" y="69"/>
                  </a:lnTo>
                  <a:lnTo>
                    <a:pt x="149" y="66"/>
                  </a:lnTo>
                  <a:lnTo>
                    <a:pt x="149" y="69"/>
                  </a:lnTo>
                  <a:lnTo>
                    <a:pt x="152" y="71"/>
                  </a:lnTo>
                  <a:lnTo>
                    <a:pt x="152" y="71"/>
                  </a:lnTo>
                  <a:lnTo>
                    <a:pt x="154" y="73"/>
                  </a:lnTo>
                  <a:lnTo>
                    <a:pt x="154" y="71"/>
                  </a:lnTo>
                  <a:lnTo>
                    <a:pt x="156" y="71"/>
                  </a:lnTo>
                  <a:lnTo>
                    <a:pt x="161" y="73"/>
                  </a:lnTo>
                  <a:lnTo>
                    <a:pt x="166" y="76"/>
                  </a:lnTo>
                  <a:lnTo>
                    <a:pt x="166" y="80"/>
                  </a:lnTo>
                  <a:lnTo>
                    <a:pt x="168" y="83"/>
                  </a:lnTo>
                  <a:lnTo>
                    <a:pt x="171" y="85"/>
                  </a:lnTo>
                  <a:lnTo>
                    <a:pt x="171" y="88"/>
                  </a:lnTo>
                  <a:lnTo>
                    <a:pt x="173" y="92"/>
                  </a:lnTo>
                  <a:lnTo>
                    <a:pt x="175" y="92"/>
                  </a:lnTo>
                  <a:lnTo>
                    <a:pt x="182" y="95"/>
                  </a:lnTo>
                  <a:lnTo>
                    <a:pt x="190" y="97"/>
                  </a:lnTo>
                  <a:lnTo>
                    <a:pt x="197" y="99"/>
                  </a:lnTo>
                  <a:lnTo>
                    <a:pt x="199" y="104"/>
                  </a:lnTo>
                  <a:lnTo>
                    <a:pt x="201" y="104"/>
                  </a:lnTo>
                  <a:lnTo>
                    <a:pt x="206" y="109"/>
                  </a:lnTo>
                  <a:lnTo>
                    <a:pt x="208" y="109"/>
                  </a:lnTo>
                  <a:lnTo>
                    <a:pt x="211" y="114"/>
                  </a:lnTo>
                  <a:lnTo>
                    <a:pt x="213" y="121"/>
                  </a:lnTo>
                  <a:lnTo>
                    <a:pt x="216" y="128"/>
                  </a:lnTo>
                  <a:lnTo>
                    <a:pt x="216" y="137"/>
                  </a:lnTo>
                  <a:lnTo>
                    <a:pt x="216" y="144"/>
                  </a:lnTo>
                  <a:lnTo>
                    <a:pt x="218" y="149"/>
                  </a:lnTo>
                  <a:lnTo>
                    <a:pt x="218" y="149"/>
                  </a:lnTo>
                  <a:lnTo>
                    <a:pt x="223" y="149"/>
                  </a:lnTo>
                  <a:lnTo>
                    <a:pt x="225" y="151"/>
                  </a:lnTo>
                  <a:lnTo>
                    <a:pt x="225" y="154"/>
                  </a:lnTo>
                  <a:lnTo>
                    <a:pt x="225" y="154"/>
                  </a:lnTo>
                  <a:lnTo>
                    <a:pt x="223" y="156"/>
                  </a:lnTo>
                  <a:lnTo>
                    <a:pt x="225" y="159"/>
                  </a:lnTo>
                  <a:lnTo>
                    <a:pt x="230" y="156"/>
                  </a:lnTo>
                  <a:lnTo>
                    <a:pt x="239" y="159"/>
                  </a:lnTo>
                  <a:lnTo>
                    <a:pt x="244" y="163"/>
                  </a:lnTo>
                  <a:lnTo>
                    <a:pt x="249" y="166"/>
                  </a:lnTo>
                  <a:lnTo>
                    <a:pt x="249" y="163"/>
                  </a:lnTo>
                  <a:lnTo>
                    <a:pt x="251" y="163"/>
                  </a:lnTo>
                  <a:lnTo>
                    <a:pt x="258" y="161"/>
                  </a:lnTo>
                  <a:lnTo>
                    <a:pt x="263" y="163"/>
                  </a:lnTo>
                  <a:lnTo>
                    <a:pt x="268" y="163"/>
                  </a:lnTo>
                  <a:lnTo>
                    <a:pt x="272" y="168"/>
                  </a:lnTo>
                  <a:lnTo>
                    <a:pt x="279" y="170"/>
                  </a:lnTo>
                  <a:lnTo>
                    <a:pt x="284" y="175"/>
                  </a:lnTo>
                  <a:lnTo>
                    <a:pt x="286" y="180"/>
                  </a:lnTo>
                  <a:lnTo>
                    <a:pt x="289" y="187"/>
                  </a:lnTo>
                  <a:lnTo>
                    <a:pt x="296" y="194"/>
                  </a:lnTo>
                  <a:lnTo>
                    <a:pt x="298" y="196"/>
                  </a:lnTo>
                  <a:lnTo>
                    <a:pt x="301" y="194"/>
                  </a:lnTo>
                  <a:lnTo>
                    <a:pt x="303" y="194"/>
                  </a:lnTo>
                  <a:lnTo>
                    <a:pt x="303" y="192"/>
                  </a:lnTo>
                  <a:lnTo>
                    <a:pt x="305" y="192"/>
                  </a:lnTo>
                  <a:lnTo>
                    <a:pt x="313" y="192"/>
                  </a:lnTo>
                  <a:lnTo>
                    <a:pt x="317" y="194"/>
                  </a:lnTo>
                  <a:lnTo>
                    <a:pt x="322" y="196"/>
                  </a:lnTo>
                  <a:lnTo>
                    <a:pt x="329" y="201"/>
                  </a:lnTo>
                  <a:lnTo>
                    <a:pt x="334" y="206"/>
                  </a:lnTo>
                  <a:lnTo>
                    <a:pt x="339" y="218"/>
                  </a:lnTo>
                  <a:lnTo>
                    <a:pt x="343" y="223"/>
                  </a:lnTo>
                  <a:lnTo>
                    <a:pt x="343" y="225"/>
                  </a:lnTo>
                  <a:lnTo>
                    <a:pt x="346" y="230"/>
                  </a:lnTo>
                  <a:lnTo>
                    <a:pt x="355" y="234"/>
                  </a:lnTo>
                  <a:lnTo>
                    <a:pt x="360" y="244"/>
                  </a:lnTo>
                  <a:lnTo>
                    <a:pt x="367" y="246"/>
                  </a:lnTo>
                  <a:lnTo>
                    <a:pt x="369" y="246"/>
                  </a:lnTo>
                  <a:lnTo>
                    <a:pt x="374" y="244"/>
                  </a:lnTo>
                  <a:lnTo>
                    <a:pt x="376" y="244"/>
                  </a:lnTo>
                  <a:lnTo>
                    <a:pt x="376" y="239"/>
                  </a:lnTo>
                  <a:lnTo>
                    <a:pt x="379" y="237"/>
                  </a:lnTo>
                  <a:lnTo>
                    <a:pt x="379" y="234"/>
                  </a:lnTo>
                  <a:lnTo>
                    <a:pt x="381" y="230"/>
                  </a:lnTo>
                  <a:lnTo>
                    <a:pt x="388" y="227"/>
                  </a:lnTo>
                  <a:lnTo>
                    <a:pt x="391" y="227"/>
                  </a:lnTo>
                  <a:lnTo>
                    <a:pt x="395" y="227"/>
                  </a:lnTo>
                  <a:lnTo>
                    <a:pt x="400" y="227"/>
                  </a:lnTo>
                  <a:lnTo>
                    <a:pt x="405" y="230"/>
                  </a:lnTo>
                  <a:lnTo>
                    <a:pt x="412" y="232"/>
                  </a:lnTo>
                  <a:lnTo>
                    <a:pt x="419" y="239"/>
                  </a:lnTo>
                  <a:lnTo>
                    <a:pt x="421" y="237"/>
                  </a:lnTo>
                  <a:lnTo>
                    <a:pt x="424" y="237"/>
                  </a:lnTo>
                  <a:lnTo>
                    <a:pt x="424" y="234"/>
                  </a:lnTo>
                  <a:lnTo>
                    <a:pt x="424" y="232"/>
                  </a:lnTo>
                  <a:lnTo>
                    <a:pt x="424" y="230"/>
                  </a:lnTo>
                  <a:lnTo>
                    <a:pt x="424" y="227"/>
                  </a:lnTo>
                  <a:lnTo>
                    <a:pt x="424" y="227"/>
                  </a:lnTo>
                  <a:lnTo>
                    <a:pt x="424" y="225"/>
                  </a:lnTo>
                  <a:lnTo>
                    <a:pt x="426" y="223"/>
                  </a:lnTo>
                  <a:lnTo>
                    <a:pt x="428" y="223"/>
                  </a:lnTo>
                  <a:lnTo>
                    <a:pt x="433" y="218"/>
                  </a:lnTo>
                  <a:lnTo>
                    <a:pt x="435" y="213"/>
                  </a:lnTo>
                  <a:lnTo>
                    <a:pt x="435" y="201"/>
                  </a:lnTo>
                  <a:lnTo>
                    <a:pt x="438" y="196"/>
                  </a:lnTo>
                  <a:lnTo>
                    <a:pt x="440" y="196"/>
                  </a:lnTo>
                  <a:lnTo>
                    <a:pt x="443" y="196"/>
                  </a:lnTo>
                  <a:lnTo>
                    <a:pt x="445" y="199"/>
                  </a:lnTo>
                  <a:lnTo>
                    <a:pt x="447" y="204"/>
                  </a:lnTo>
                  <a:lnTo>
                    <a:pt x="447" y="213"/>
                  </a:lnTo>
                  <a:lnTo>
                    <a:pt x="445" y="213"/>
                  </a:lnTo>
                  <a:lnTo>
                    <a:pt x="445" y="218"/>
                  </a:lnTo>
                  <a:lnTo>
                    <a:pt x="443" y="220"/>
                  </a:lnTo>
                  <a:lnTo>
                    <a:pt x="440" y="220"/>
                  </a:lnTo>
                  <a:lnTo>
                    <a:pt x="438" y="223"/>
                  </a:lnTo>
                  <a:lnTo>
                    <a:pt x="438" y="225"/>
                  </a:lnTo>
                  <a:lnTo>
                    <a:pt x="435" y="227"/>
                  </a:lnTo>
                  <a:lnTo>
                    <a:pt x="433" y="230"/>
                  </a:lnTo>
                  <a:lnTo>
                    <a:pt x="431" y="230"/>
                  </a:lnTo>
                  <a:lnTo>
                    <a:pt x="428" y="230"/>
                  </a:lnTo>
                  <a:lnTo>
                    <a:pt x="428" y="232"/>
                  </a:lnTo>
                  <a:lnTo>
                    <a:pt x="428" y="232"/>
                  </a:lnTo>
                  <a:lnTo>
                    <a:pt x="428" y="234"/>
                  </a:lnTo>
                  <a:lnTo>
                    <a:pt x="431" y="237"/>
                  </a:lnTo>
                  <a:lnTo>
                    <a:pt x="431" y="239"/>
                  </a:lnTo>
                  <a:lnTo>
                    <a:pt x="433" y="239"/>
                  </a:lnTo>
                  <a:lnTo>
                    <a:pt x="435" y="239"/>
                  </a:lnTo>
                  <a:lnTo>
                    <a:pt x="435" y="237"/>
                  </a:lnTo>
                  <a:lnTo>
                    <a:pt x="435" y="237"/>
                  </a:lnTo>
                  <a:lnTo>
                    <a:pt x="435" y="237"/>
                  </a:lnTo>
                  <a:lnTo>
                    <a:pt x="438" y="234"/>
                  </a:lnTo>
                  <a:lnTo>
                    <a:pt x="440" y="232"/>
                  </a:lnTo>
                  <a:lnTo>
                    <a:pt x="440" y="230"/>
                  </a:lnTo>
                  <a:lnTo>
                    <a:pt x="443" y="230"/>
                  </a:lnTo>
                  <a:lnTo>
                    <a:pt x="445" y="230"/>
                  </a:lnTo>
                  <a:lnTo>
                    <a:pt x="445" y="230"/>
                  </a:lnTo>
                  <a:lnTo>
                    <a:pt x="447" y="230"/>
                  </a:lnTo>
                  <a:lnTo>
                    <a:pt x="447" y="230"/>
                  </a:lnTo>
                  <a:lnTo>
                    <a:pt x="445" y="232"/>
                  </a:lnTo>
                  <a:lnTo>
                    <a:pt x="443" y="234"/>
                  </a:lnTo>
                  <a:lnTo>
                    <a:pt x="443" y="237"/>
                  </a:lnTo>
                  <a:lnTo>
                    <a:pt x="445" y="239"/>
                  </a:lnTo>
                  <a:lnTo>
                    <a:pt x="447" y="241"/>
                  </a:lnTo>
                  <a:lnTo>
                    <a:pt x="447" y="244"/>
                  </a:lnTo>
                  <a:lnTo>
                    <a:pt x="450" y="246"/>
                  </a:lnTo>
                  <a:lnTo>
                    <a:pt x="452" y="249"/>
                  </a:lnTo>
                  <a:lnTo>
                    <a:pt x="454" y="253"/>
                  </a:lnTo>
                  <a:lnTo>
                    <a:pt x="457" y="256"/>
                  </a:lnTo>
                  <a:lnTo>
                    <a:pt x="459" y="258"/>
                  </a:lnTo>
                  <a:lnTo>
                    <a:pt x="459" y="258"/>
                  </a:lnTo>
                  <a:lnTo>
                    <a:pt x="457" y="260"/>
                  </a:lnTo>
                  <a:lnTo>
                    <a:pt x="457" y="265"/>
                  </a:lnTo>
                  <a:lnTo>
                    <a:pt x="457" y="267"/>
                  </a:lnTo>
                  <a:lnTo>
                    <a:pt x="459" y="270"/>
                  </a:lnTo>
                  <a:lnTo>
                    <a:pt x="464" y="272"/>
                  </a:lnTo>
                  <a:lnTo>
                    <a:pt x="466" y="277"/>
                  </a:lnTo>
                  <a:lnTo>
                    <a:pt x="471" y="277"/>
                  </a:lnTo>
                  <a:lnTo>
                    <a:pt x="473" y="277"/>
                  </a:lnTo>
                  <a:lnTo>
                    <a:pt x="473" y="277"/>
                  </a:lnTo>
                  <a:lnTo>
                    <a:pt x="476" y="277"/>
                  </a:lnTo>
                  <a:lnTo>
                    <a:pt x="476" y="279"/>
                  </a:lnTo>
                  <a:lnTo>
                    <a:pt x="476" y="279"/>
                  </a:lnTo>
                  <a:lnTo>
                    <a:pt x="476" y="279"/>
                  </a:lnTo>
                  <a:lnTo>
                    <a:pt x="476" y="282"/>
                  </a:lnTo>
                  <a:lnTo>
                    <a:pt x="485" y="286"/>
                  </a:lnTo>
                  <a:lnTo>
                    <a:pt x="490" y="294"/>
                  </a:lnTo>
                  <a:lnTo>
                    <a:pt x="497" y="298"/>
                  </a:lnTo>
                  <a:lnTo>
                    <a:pt x="502" y="301"/>
                  </a:lnTo>
                  <a:lnTo>
                    <a:pt x="504" y="303"/>
                  </a:lnTo>
                  <a:lnTo>
                    <a:pt x="509" y="308"/>
                  </a:lnTo>
                  <a:lnTo>
                    <a:pt x="514" y="310"/>
                  </a:lnTo>
                  <a:lnTo>
                    <a:pt x="521" y="320"/>
                  </a:lnTo>
                  <a:lnTo>
                    <a:pt x="523" y="320"/>
                  </a:lnTo>
                  <a:lnTo>
                    <a:pt x="530" y="320"/>
                  </a:lnTo>
                  <a:lnTo>
                    <a:pt x="532" y="320"/>
                  </a:lnTo>
                  <a:lnTo>
                    <a:pt x="532" y="320"/>
                  </a:lnTo>
                  <a:lnTo>
                    <a:pt x="535" y="324"/>
                  </a:lnTo>
                  <a:lnTo>
                    <a:pt x="537" y="327"/>
                  </a:lnTo>
                  <a:lnTo>
                    <a:pt x="540" y="324"/>
                  </a:lnTo>
                  <a:lnTo>
                    <a:pt x="542" y="322"/>
                  </a:lnTo>
                  <a:lnTo>
                    <a:pt x="544" y="324"/>
                  </a:lnTo>
                  <a:lnTo>
                    <a:pt x="544" y="327"/>
                  </a:lnTo>
                  <a:lnTo>
                    <a:pt x="544" y="329"/>
                  </a:lnTo>
                  <a:lnTo>
                    <a:pt x="554" y="336"/>
                  </a:lnTo>
                  <a:lnTo>
                    <a:pt x="556" y="334"/>
                  </a:lnTo>
                  <a:lnTo>
                    <a:pt x="558" y="334"/>
                  </a:lnTo>
                  <a:lnTo>
                    <a:pt x="558" y="331"/>
                  </a:lnTo>
                  <a:lnTo>
                    <a:pt x="561" y="331"/>
                  </a:lnTo>
                  <a:lnTo>
                    <a:pt x="563" y="331"/>
                  </a:lnTo>
                  <a:lnTo>
                    <a:pt x="570" y="334"/>
                  </a:lnTo>
                  <a:lnTo>
                    <a:pt x="573" y="338"/>
                  </a:lnTo>
                  <a:lnTo>
                    <a:pt x="580" y="346"/>
                  </a:lnTo>
                  <a:lnTo>
                    <a:pt x="582" y="355"/>
                  </a:lnTo>
                  <a:lnTo>
                    <a:pt x="584" y="360"/>
                  </a:lnTo>
                  <a:lnTo>
                    <a:pt x="584" y="367"/>
                  </a:lnTo>
                  <a:lnTo>
                    <a:pt x="587" y="369"/>
                  </a:lnTo>
                  <a:lnTo>
                    <a:pt x="594" y="369"/>
                  </a:lnTo>
                  <a:lnTo>
                    <a:pt x="596" y="372"/>
                  </a:lnTo>
                  <a:lnTo>
                    <a:pt x="601" y="376"/>
                  </a:lnTo>
                  <a:lnTo>
                    <a:pt x="603" y="381"/>
                  </a:lnTo>
                  <a:lnTo>
                    <a:pt x="608" y="388"/>
                  </a:lnTo>
                  <a:lnTo>
                    <a:pt x="610" y="400"/>
                  </a:lnTo>
                  <a:lnTo>
                    <a:pt x="613" y="407"/>
                  </a:lnTo>
                  <a:lnTo>
                    <a:pt x="615" y="414"/>
                  </a:lnTo>
                  <a:lnTo>
                    <a:pt x="620" y="421"/>
                  </a:lnTo>
                  <a:lnTo>
                    <a:pt x="620" y="431"/>
                  </a:lnTo>
                  <a:lnTo>
                    <a:pt x="620" y="457"/>
                  </a:lnTo>
                  <a:lnTo>
                    <a:pt x="620" y="466"/>
                  </a:lnTo>
                  <a:lnTo>
                    <a:pt x="620" y="471"/>
                  </a:lnTo>
                  <a:lnTo>
                    <a:pt x="620" y="473"/>
                  </a:lnTo>
                  <a:lnTo>
                    <a:pt x="622" y="471"/>
                  </a:lnTo>
                  <a:lnTo>
                    <a:pt x="622" y="464"/>
                  </a:lnTo>
                  <a:lnTo>
                    <a:pt x="622" y="457"/>
                  </a:lnTo>
                  <a:lnTo>
                    <a:pt x="622" y="436"/>
                  </a:lnTo>
                  <a:lnTo>
                    <a:pt x="622" y="433"/>
                  </a:lnTo>
                  <a:lnTo>
                    <a:pt x="625" y="433"/>
                  </a:lnTo>
                  <a:lnTo>
                    <a:pt x="625" y="433"/>
                  </a:lnTo>
                  <a:lnTo>
                    <a:pt x="625" y="440"/>
                  </a:lnTo>
                  <a:lnTo>
                    <a:pt x="627" y="450"/>
                  </a:lnTo>
                  <a:lnTo>
                    <a:pt x="627" y="457"/>
                  </a:lnTo>
                  <a:lnTo>
                    <a:pt x="625" y="459"/>
                  </a:lnTo>
                  <a:lnTo>
                    <a:pt x="627" y="464"/>
                  </a:lnTo>
                  <a:lnTo>
                    <a:pt x="627" y="471"/>
                  </a:lnTo>
                  <a:lnTo>
                    <a:pt x="627" y="476"/>
                  </a:lnTo>
                  <a:lnTo>
                    <a:pt x="625" y="476"/>
                  </a:lnTo>
                  <a:lnTo>
                    <a:pt x="622" y="478"/>
                  </a:lnTo>
                  <a:lnTo>
                    <a:pt x="625" y="478"/>
                  </a:lnTo>
                  <a:lnTo>
                    <a:pt x="627" y="478"/>
                  </a:lnTo>
                  <a:lnTo>
                    <a:pt x="629" y="478"/>
                  </a:lnTo>
                  <a:lnTo>
                    <a:pt x="632" y="478"/>
                  </a:lnTo>
                  <a:lnTo>
                    <a:pt x="629" y="480"/>
                  </a:lnTo>
                  <a:lnTo>
                    <a:pt x="625" y="483"/>
                  </a:lnTo>
                  <a:lnTo>
                    <a:pt x="625" y="485"/>
                  </a:lnTo>
                  <a:lnTo>
                    <a:pt x="625" y="485"/>
                  </a:lnTo>
                  <a:lnTo>
                    <a:pt x="625" y="485"/>
                  </a:lnTo>
                  <a:lnTo>
                    <a:pt x="625" y="490"/>
                  </a:lnTo>
                  <a:lnTo>
                    <a:pt x="625" y="490"/>
                  </a:lnTo>
                  <a:lnTo>
                    <a:pt x="622" y="495"/>
                  </a:lnTo>
                  <a:lnTo>
                    <a:pt x="622" y="497"/>
                  </a:lnTo>
                  <a:lnTo>
                    <a:pt x="625" y="497"/>
                  </a:lnTo>
                  <a:lnTo>
                    <a:pt x="625" y="502"/>
                  </a:lnTo>
                  <a:lnTo>
                    <a:pt x="625" y="514"/>
                  </a:lnTo>
                  <a:lnTo>
                    <a:pt x="625" y="518"/>
                  </a:lnTo>
                  <a:lnTo>
                    <a:pt x="622" y="521"/>
                  </a:lnTo>
                  <a:lnTo>
                    <a:pt x="620" y="525"/>
                  </a:lnTo>
                  <a:lnTo>
                    <a:pt x="618" y="530"/>
                  </a:lnTo>
                  <a:lnTo>
                    <a:pt x="615" y="535"/>
                  </a:lnTo>
                  <a:lnTo>
                    <a:pt x="615" y="540"/>
                  </a:lnTo>
                  <a:lnTo>
                    <a:pt x="613" y="544"/>
                  </a:lnTo>
                  <a:lnTo>
                    <a:pt x="615" y="547"/>
                  </a:lnTo>
                  <a:lnTo>
                    <a:pt x="615" y="549"/>
                  </a:lnTo>
                  <a:lnTo>
                    <a:pt x="613" y="552"/>
                  </a:lnTo>
                  <a:lnTo>
                    <a:pt x="615" y="552"/>
                  </a:lnTo>
                  <a:lnTo>
                    <a:pt x="615" y="554"/>
                  </a:lnTo>
                  <a:lnTo>
                    <a:pt x="618" y="554"/>
                  </a:lnTo>
                  <a:lnTo>
                    <a:pt x="618" y="556"/>
                  </a:lnTo>
                  <a:lnTo>
                    <a:pt x="615" y="559"/>
                  </a:lnTo>
                  <a:lnTo>
                    <a:pt x="618" y="561"/>
                  </a:lnTo>
                  <a:lnTo>
                    <a:pt x="615" y="566"/>
                  </a:lnTo>
                  <a:lnTo>
                    <a:pt x="613" y="568"/>
                  </a:lnTo>
                  <a:lnTo>
                    <a:pt x="613" y="570"/>
                  </a:lnTo>
                  <a:lnTo>
                    <a:pt x="613" y="573"/>
                  </a:lnTo>
                  <a:lnTo>
                    <a:pt x="613" y="575"/>
                  </a:lnTo>
                  <a:lnTo>
                    <a:pt x="610" y="575"/>
                  </a:lnTo>
                  <a:lnTo>
                    <a:pt x="610" y="575"/>
                  </a:lnTo>
                  <a:lnTo>
                    <a:pt x="610" y="578"/>
                  </a:lnTo>
                  <a:lnTo>
                    <a:pt x="610" y="578"/>
                  </a:lnTo>
                  <a:lnTo>
                    <a:pt x="610" y="580"/>
                  </a:lnTo>
                  <a:lnTo>
                    <a:pt x="610" y="585"/>
                  </a:lnTo>
                  <a:lnTo>
                    <a:pt x="610" y="587"/>
                  </a:lnTo>
                  <a:lnTo>
                    <a:pt x="610" y="589"/>
                  </a:lnTo>
                  <a:lnTo>
                    <a:pt x="613" y="592"/>
                  </a:lnTo>
                  <a:lnTo>
                    <a:pt x="615" y="587"/>
                  </a:lnTo>
                  <a:lnTo>
                    <a:pt x="618" y="585"/>
                  </a:lnTo>
                  <a:lnTo>
                    <a:pt x="615" y="580"/>
                  </a:lnTo>
                  <a:lnTo>
                    <a:pt x="615" y="578"/>
                  </a:lnTo>
                  <a:lnTo>
                    <a:pt x="615" y="575"/>
                  </a:lnTo>
                  <a:lnTo>
                    <a:pt x="618" y="573"/>
                  </a:lnTo>
                  <a:lnTo>
                    <a:pt x="618" y="570"/>
                  </a:lnTo>
                  <a:lnTo>
                    <a:pt x="620" y="566"/>
                  </a:lnTo>
                  <a:lnTo>
                    <a:pt x="620" y="566"/>
                  </a:lnTo>
                  <a:lnTo>
                    <a:pt x="622" y="568"/>
                  </a:lnTo>
                  <a:lnTo>
                    <a:pt x="622" y="568"/>
                  </a:lnTo>
                  <a:lnTo>
                    <a:pt x="622" y="570"/>
                  </a:lnTo>
                  <a:lnTo>
                    <a:pt x="625" y="573"/>
                  </a:lnTo>
                  <a:lnTo>
                    <a:pt x="625" y="575"/>
                  </a:lnTo>
                  <a:lnTo>
                    <a:pt x="622" y="575"/>
                  </a:lnTo>
                  <a:lnTo>
                    <a:pt x="620" y="578"/>
                  </a:lnTo>
                  <a:lnTo>
                    <a:pt x="620" y="578"/>
                  </a:lnTo>
                  <a:lnTo>
                    <a:pt x="620" y="580"/>
                  </a:lnTo>
                  <a:lnTo>
                    <a:pt x="620" y="580"/>
                  </a:lnTo>
                  <a:lnTo>
                    <a:pt x="622" y="582"/>
                  </a:lnTo>
                  <a:lnTo>
                    <a:pt x="622" y="585"/>
                  </a:lnTo>
                  <a:lnTo>
                    <a:pt x="622" y="587"/>
                  </a:lnTo>
                  <a:lnTo>
                    <a:pt x="618" y="589"/>
                  </a:lnTo>
                  <a:lnTo>
                    <a:pt x="618" y="592"/>
                  </a:lnTo>
                  <a:lnTo>
                    <a:pt x="618" y="594"/>
                  </a:lnTo>
                  <a:lnTo>
                    <a:pt x="620" y="594"/>
                  </a:lnTo>
                  <a:lnTo>
                    <a:pt x="620" y="594"/>
                  </a:lnTo>
                  <a:lnTo>
                    <a:pt x="622" y="596"/>
                  </a:lnTo>
                  <a:lnTo>
                    <a:pt x="622" y="599"/>
                  </a:lnTo>
                  <a:lnTo>
                    <a:pt x="622" y="604"/>
                  </a:lnTo>
                  <a:lnTo>
                    <a:pt x="622" y="606"/>
                  </a:lnTo>
                  <a:lnTo>
                    <a:pt x="622" y="611"/>
                  </a:lnTo>
                  <a:lnTo>
                    <a:pt x="625" y="611"/>
                  </a:lnTo>
                  <a:lnTo>
                    <a:pt x="627" y="613"/>
                  </a:lnTo>
                  <a:lnTo>
                    <a:pt x="629" y="613"/>
                  </a:lnTo>
                  <a:lnTo>
                    <a:pt x="629" y="611"/>
                  </a:lnTo>
                  <a:lnTo>
                    <a:pt x="629" y="608"/>
                  </a:lnTo>
                  <a:lnTo>
                    <a:pt x="629" y="601"/>
                  </a:lnTo>
                  <a:lnTo>
                    <a:pt x="629" y="599"/>
                  </a:lnTo>
                  <a:lnTo>
                    <a:pt x="632" y="596"/>
                  </a:lnTo>
                  <a:lnTo>
                    <a:pt x="632" y="599"/>
                  </a:lnTo>
                  <a:lnTo>
                    <a:pt x="632" y="601"/>
                  </a:lnTo>
                  <a:lnTo>
                    <a:pt x="632" y="601"/>
                  </a:lnTo>
                  <a:lnTo>
                    <a:pt x="629" y="604"/>
                  </a:lnTo>
                  <a:lnTo>
                    <a:pt x="634" y="613"/>
                  </a:lnTo>
                  <a:lnTo>
                    <a:pt x="636" y="615"/>
                  </a:lnTo>
                  <a:lnTo>
                    <a:pt x="639" y="613"/>
                  </a:lnTo>
                  <a:lnTo>
                    <a:pt x="639" y="613"/>
                  </a:lnTo>
                  <a:lnTo>
                    <a:pt x="641" y="615"/>
                  </a:lnTo>
                  <a:lnTo>
                    <a:pt x="641" y="615"/>
                  </a:lnTo>
                  <a:lnTo>
                    <a:pt x="644" y="615"/>
                  </a:lnTo>
                  <a:lnTo>
                    <a:pt x="644" y="613"/>
                  </a:lnTo>
                  <a:lnTo>
                    <a:pt x="641" y="613"/>
                  </a:lnTo>
                  <a:lnTo>
                    <a:pt x="639" y="611"/>
                  </a:lnTo>
                  <a:lnTo>
                    <a:pt x="644" y="608"/>
                  </a:lnTo>
                  <a:lnTo>
                    <a:pt x="644" y="608"/>
                  </a:lnTo>
                  <a:lnTo>
                    <a:pt x="639" y="606"/>
                  </a:lnTo>
                  <a:lnTo>
                    <a:pt x="639" y="601"/>
                  </a:lnTo>
                  <a:lnTo>
                    <a:pt x="639" y="596"/>
                  </a:lnTo>
                  <a:lnTo>
                    <a:pt x="636" y="592"/>
                  </a:lnTo>
                  <a:lnTo>
                    <a:pt x="639" y="592"/>
                  </a:lnTo>
                  <a:lnTo>
                    <a:pt x="641" y="596"/>
                  </a:lnTo>
                  <a:lnTo>
                    <a:pt x="641" y="599"/>
                  </a:lnTo>
                  <a:lnTo>
                    <a:pt x="641" y="604"/>
                  </a:lnTo>
                  <a:lnTo>
                    <a:pt x="644" y="606"/>
                  </a:lnTo>
                  <a:lnTo>
                    <a:pt x="646" y="608"/>
                  </a:lnTo>
                  <a:lnTo>
                    <a:pt x="648" y="613"/>
                  </a:lnTo>
                  <a:lnTo>
                    <a:pt x="653" y="615"/>
                  </a:lnTo>
                  <a:lnTo>
                    <a:pt x="653" y="615"/>
                  </a:lnTo>
                  <a:lnTo>
                    <a:pt x="653" y="618"/>
                  </a:lnTo>
                  <a:lnTo>
                    <a:pt x="648" y="613"/>
                  </a:lnTo>
                  <a:lnTo>
                    <a:pt x="648" y="615"/>
                  </a:lnTo>
                  <a:lnTo>
                    <a:pt x="651" y="618"/>
                  </a:lnTo>
                  <a:lnTo>
                    <a:pt x="653" y="620"/>
                  </a:lnTo>
                  <a:lnTo>
                    <a:pt x="658" y="625"/>
                  </a:lnTo>
                  <a:lnTo>
                    <a:pt x="660" y="630"/>
                  </a:lnTo>
                  <a:lnTo>
                    <a:pt x="663" y="632"/>
                  </a:lnTo>
                  <a:lnTo>
                    <a:pt x="665" y="637"/>
                  </a:lnTo>
                  <a:lnTo>
                    <a:pt x="670" y="649"/>
                  </a:lnTo>
                  <a:lnTo>
                    <a:pt x="670" y="651"/>
                  </a:lnTo>
                  <a:lnTo>
                    <a:pt x="667" y="653"/>
                  </a:lnTo>
                  <a:lnTo>
                    <a:pt x="667" y="658"/>
                  </a:lnTo>
                  <a:lnTo>
                    <a:pt x="670" y="660"/>
                  </a:lnTo>
                  <a:lnTo>
                    <a:pt x="672" y="658"/>
                  </a:lnTo>
                  <a:lnTo>
                    <a:pt x="674" y="658"/>
                  </a:lnTo>
                  <a:lnTo>
                    <a:pt x="674" y="658"/>
                  </a:lnTo>
                  <a:lnTo>
                    <a:pt x="679" y="658"/>
                  </a:lnTo>
                  <a:lnTo>
                    <a:pt x="674" y="656"/>
                  </a:lnTo>
                  <a:lnTo>
                    <a:pt x="672" y="651"/>
                  </a:lnTo>
                  <a:lnTo>
                    <a:pt x="674" y="653"/>
                  </a:lnTo>
                  <a:lnTo>
                    <a:pt x="677" y="653"/>
                  </a:lnTo>
                  <a:lnTo>
                    <a:pt x="681" y="653"/>
                  </a:lnTo>
                  <a:lnTo>
                    <a:pt x="681" y="651"/>
                  </a:lnTo>
                  <a:lnTo>
                    <a:pt x="684" y="653"/>
                  </a:lnTo>
                  <a:lnTo>
                    <a:pt x="689" y="653"/>
                  </a:lnTo>
                  <a:lnTo>
                    <a:pt x="691" y="651"/>
                  </a:lnTo>
                  <a:lnTo>
                    <a:pt x="689" y="646"/>
                  </a:lnTo>
                  <a:lnTo>
                    <a:pt x="689" y="644"/>
                  </a:lnTo>
                  <a:lnTo>
                    <a:pt x="693" y="644"/>
                  </a:lnTo>
                  <a:lnTo>
                    <a:pt x="693" y="646"/>
                  </a:lnTo>
                  <a:lnTo>
                    <a:pt x="698" y="649"/>
                  </a:lnTo>
                  <a:lnTo>
                    <a:pt x="700" y="651"/>
                  </a:lnTo>
                  <a:lnTo>
                    <a:pt x="698" y="651"/>
                  </a:lnTo>
                  <a:lnTo>
                    <a:pt x="696" y="651"/>
                  </a:lnTo>
                  <a:lnTo>
                    <a:pt x="698" y="653"/>
                  </a:lnTo>
                  <a:lnTo>
                    <a:pt x="700" y="658"/>
                  </a:lnTo>
                  <a:lnTo>
                    <a:pt x="703" y="665"/>
                  </a:lnTo>
                  <a:lnTo>
                    <a:pt x="707" y="672"/>
                  </a:lnTo>
                  <a:lnTo>
                    <a:pt x="712" y="675"/>
                  </a:lnTo>
                  <a:lnTo>
                    <a:pt x="715" y="677"/>
                  </a:lnTo>
                  <a:lnTo>
                    <a:pt x="719" y="679"/>
                  </a:lnTo>
                  <a:lnTo>
                    <a:pt x="724" y="684"/>
                  </a:lnTo>
                  <a:lnTo>
                    <a:pt x="726" y="686"/>
                  </a:lnTo>
                  <a:lnTo>
                    <a:pt x="729" y="689"/>
                  </a:lnTo>
                  <a:lnTo>
                    <a:pt x="731" y="691"/>
                  </a:lnTo>
                  <a:lnTo>
                    <a:pt x="738" y="694"/>
                  </a:lnTo>
                  <a:lnTo>
                    <a:pt x="745" y="696"/>
                  </a:lnTo>
                  <a:lnTo>
                    <a:pt x="748" y="698"/>
                  </a:lnTo>
                  <a:lnTo>
                    <a:pt x="733" y="694"/>
                  </a:lnTo>
                  <a:lnTo>
                    <a:pt x="731" y="691"/>
                  </a:lnTo>
                  <a:lnTo>
                    <a:pt x="731" y="694"/>
                  </a:lnTo>
                  <a:lnTo>
                    <a:pt x="759" y="708"/>
                  </a:lnTo>
                  <a:lnTo>
                    <a:pt x="769" y="712"/>
                  </a:lnTo>
                  <a:lnTo>
                    <a:pt x="778" y="720"/>
                  </a:lnTo>
                  <a:lnTo>
                    <a:pt x="783" y="722"/>
                  </a:lnTo>
                  <a:lnTo>
                    <a:pt x="790" y="727"/>
                  </a:lnTo>
                  <a:lnTo>
                    <a:pt x="793" y="729"/>
                  </a:lnTo>
                  <a:lnTo>
                    <a:pt x="802" y="734"/>
                  </a:lnTo>
                  <a:lnTo>
                    <a:pt x="804" y="738"/>
                  </a:lnTo>
                  <a:lnTo>
                    <a:pt x="807" y="741"/>
                  </a:lnTo>
                  <a:lnTo>
                    <a:pt x="809" y="743"/>
                  </a:lnTo>
                  <a:lnTo>
                    <a:pt x="816" y="748"/>
                  </a:lnTo>
                  <a:lnTo>
                    <a:pt x="819" y="750"/>
                  </a:lnTo>
                  <a:lnTo>
                    <a:pt x="826" y="757"/>
                  </a:lnTo>
                  <a:lnTo>
                    <a:pt x="828" y="760"/>
                  </a:lnTo>
                  <a:lnTo>
                    <a:pt x="828" y="762"/>
                  </a:lnTo>
                  <a:lnTo>
                    <a:pt x="830" y="762"/>
                  </a:lnTo>
                  <a:lnTo>
                    <a:pt x="833" y="765"/>
                  </a:lnTo>
                  <a:lnTo>
                    <a:pt x="840" y="769"/>
                  </a:lnTo>
                  <a:lnTo>
                    <a:pt x="849" y="783"/>
                  </a:lnTo>
                  <a:lnTo>
                    <a:pt x="868" y="802"/>
                  </a:lnTo>
                  <a:lnTo>
                    <a:pt x="880" y="812"/>
                  </a:lnTo>
                  <a:lnTo>
                    <a:pt x="890" y="817"/>
                  </a:lnTo>
                  <a:lnTo>
                    <a:pt x="908" y="826"/>
                  </a:lnTo>
                  <a:lnTo>
                    <a:pt x="918" y="831"/>
                  </a:lnTo>
                  <a:lnTo>
                    <a:pt x="925" y="838"/>
                  </a:lnTo>
                  <a:lnTo>
                    <a:pt x="930" y="847"/>
                  </a:lnTo>
                  <a:lnTo>
                    <a:pt x="932" y="850"/>
                  </a:lnTo>
                  <a:lnTo>
                    <a:pt x="937" y="859"/>
                  </a:lnTo>
                  <a:lnTo>
                    <a:pt x="939" y="864"/>
                  </a:lnTo>
                  <a:lnTo>
                    <a:pt x="942" y="866"/>
                  </a:lnTo>
                  <a:lnTo>
                    <a:pt x="942" y="869"/>
                  </a:lnTo>
                  <a:lnTo>
                    <a:pt x="946" y="876"/>
                  </a:lnTo>
                  <a:lnTo>
                    <a:pt x="946" y="878"/>
                  </a:lnTo>
                  <a:lnTo>
                    <a:pt x="949" y="878"/>
                  </a:lnTo>
                  <a:lnTo>
                    <a:pt x="951" y="883"/>
                  </a:lnTo>
                  <a:lnTo>
                    <a:pt x="951" y="897"/>
                  </a:lnTo>
                  <a:lnTo>
                    <a:pt x="960" y="923"/>
                  </a:lnTo>
                  <a:lnTo>
                    <a:pt x="960" y="928"/>
                  </a:lnTo>
                  <a:lnTo>
                    <a:pt x="960" y="935"/>
                  </a:lnTo>
                  <a:lnTo>
                    <a:pt x="963" y="935"/>
                  </a:lnTo>
                  <a:lnTo>
                    <a:pt x="963" y="940"/>
                  </a:lnTo>
                  <a:lnTo>
                    <a:pt x="965" y="942"/>
                  </a:lnTo>
                  <a:lnTo>
                    <a:pt x="968" y="947"/>
                  </a:lnTo>
                  <a:lnTo>
                    <a:pt x="970" y="949"/>
                  </a:lnTo>
                  <a:lnTo>
                    <a:pt x="972" y="954"/>
                  </a:lnTo>
                  <a:lnTo>
                    <a:pt x="977" y="956"/>
                  </a:lnTo>
                  <a:lnTo>
                    <a:pt x="982" y="959"/>
                  </a:lnTo>
                  <a:lnTo>
                    <a:pt x="984" y="961"/>
                  </a:lnTo>
                  <a:lnTo>
                    <a:pt x="987" y="961"/>
                  </a:lnTo>
                  <a:lnTo>
                    <a:pt x="989" y="961"/>
                  </a:lnTo>
                  <a:lnTo>
                    <a:pt x="996" y="961"/>
                  </a:lnTo>
                  <a:lnTo>
                    <a:pt x="994" y="959"/>
                  </a:lnTo>
                  <a:lnTo>
                    <a:pt x="994" y="959"/>
                  </a:lnTo>
                  <a:lnTo>
                    <a:pt x="998" y="956"/>
                  </a:lnTo>
                  <a:lnTo>
                    <a:pt x="1001" y="956"/>
                  </a:lnTo>
                  <a:lnTo>
                    <a:pt x="1003" y="956"/>
                  </a:lnTo>
                  <a:lnTo>
                    <a:pt x="1005" y="954"/>
                  </a:lnTo>
                  <a:lnTo>
                    <a:pt x="1008" y="952"/>
                  </a:lnTo>
                  <a:lnTo>
                    <a:pt x="1010" y="949"/>
                  </a:lnTo>
                  <a:lnTo>
                    <a:pt x="1010" y="947"/>
                  </a:lnTo>
                  <a:lnTo>
                    <a:pt x="1020" y="940"/>
                  </a:lnTo>
                  <a:lnTo>
                    <a:pt x="1024" y="940"/>
                  </a:lnTo>
                  <a:lnTo>
                    <a:pt x="1027" y="937"/>
                  </a:lnTo>
                  <a:lnTo>
                    <a:pt x="1027" y="935"/>
                  </a:lnTo>
                  <a:lnTo>
                    <a:pt x="1027" y="933"/>
                  </a:lnTo>
                  <a:lnTo>
                    <a:pt x="1029" y="930"/>
                  </a:lnTo>
                  <a:lnTo>
                    <a:pt x="1034" y="928"/>
                  </a:lnTo>
                  <a:lnTo>
                    <a:pt x="1041" y="925"/>
                  </a:lnTo>
                  <a:lnTo>
                    <a:pt x="1046" y="923"/>
                  </a:lnTo>
                  <a:lnTo>
                    <a:pt x="1050" y="923"/>
                  </a:lnTo>
                  <a:lnTo>
                    <a:pt x="1053" y="921"/>
                  </a:lnTo>
                  <a:lnTo>
                    <a:pt x="1057" y="918"/>
                  </a:lnTo>
                  <a:lnTo>
                    <a:pt x="1057" y="916"/>
                  </a:lnTo>
                  <a:lnTo>
                    <a:pt x="1060" y="914"/>
                  </a:lnTo>
                  <a:lnTo>
                    <a:pt x="1062" y="911"/>
                  </a:lnTo>
                  <a:lnTo>
                    <a:pt x="1065" y="909"/>
                  </a:lnTo>
                  <a:lnTo>
                    <a:pt x="1067" y="904"/>
                  </a:lnTo>
                  <a:lnTo>
                    <a:pt x="1069" y="902"/>
                  </a:lnTo>
                  <a:lnTo>
                    <a:pt x="1072" y="899"/>
                  </a:lnTo>
                  <a:lnTo>
                    <a:pt x="1072" y="899"/>
                  </a:lnTo>
                  <a:lnTo>
                    <a:pt x="1072" y="895"/>
                  </a:lnTo>
                  <a:lnTo>
                    <a:pt x="1074" y="892"/>
                  </a:lnTo>
                  <a:lnTo>
                    <a:pt x="1074" y="892"/>
                  </a:lnTo>
                  <a:lnTo>
                    <a:pt x="1074" y="888"/>
                  </a:lnTo>
                  <a:lnTo>
                    <a:pt x="1074" y="885"/>
                  </a:lnTo>
                  <a:lnTo>
                    <a:pt x="1074" y="885"/>
                  </a:lnTo>
                  <a:lnTo>
                    <a:pt x="1076" y="883"/>
                  </a:lnTo>
                  <a:lnTo>
                    <a:pt x="1076" y="881"/>
                  </a:lnTo>
                  <a:lnTo>
                    <a:pt x="1076" y="876"/>
                  </a:lnTo>
                  <a:lnTo>
                    <a:pt x="1074" y="873"/>
                  </a:lnTo>
                  <a:lnTo>
                    <a:pt x="1076" y="871"/>
                  </a:lnTo>
                  <a:lnTo>
                    <a:pt x="1074" y="869"/>
                  </a:lnTo>
                  <a:lnTo>
                    <a:pt x="1076" y="869"/>
                  </a:lnTo>
                  <a:lnTo>
                    <a:pt x="1076" y="866"/>
                  </a:lnTo>
                  <a:close/>
                  <a:moveTo>
                    <a:pt x="854" y="518"/>
                  </a:moveTo>
                  <a:lnTo>
                    <a:pt x="856" y="518"/>
                  </a:lnTo>
                  <a:lnTo>
                    <a:pt x="856" y="518"/>
                  </a:lnTo>
                  <a:lnTo>
                    <a:pt x="856" y="516"/>
                  </a:lnTo>
                  <a:lnTo>
                    <a:pt x="859" y="514"/>
                  </a:lnTo>
                  <a:lnTo>
                    <a:pt x="859" y="511"/>
                  </a:lnTo>
                  <a:lnTo>
                    <a:pt x="861" y="509"/>
                  </a:lnTo>
                  <a:lnTo>
                    <a:pt x="861" y="509"/>
                  </a:lnTo>
                  <a:lnTo>
                    <a:pt x="859" y="509"/>
                  </a:lnTo>
                  <a:lnTo>
                    <a:pt x="859" y="509"/>
                  </a:lnTo>
                  <a:lnTo>
                    <a:pt x="856" y="511"/>
                  </a:lnTo>
                  <a:lnTo>
                    <a:pt x="854" y="514"/>
                  </a:lnTo>
                  <a:lnTo>
                    <a:pt x="854" y="516"/>
                  </a:lnTo>
                  <a:lnTo>
                    <a:pt x="854" y="518"/>
                  </a:lnTo>
                  <a:lnTo>
                    <a:pt x="854" y="518"/>
                  </a:lnTo>
                  <a:close/>
                  <a:moveTo>
                    <a:pt x="908" y="649"/>
                  </a:moveTo>
                  <a:lnTo>
                    <a:pt x="908" y="651"/>
                  </a:lnTo>
                  <a:lnTo>
                    <a:pt x="908" y="653"/>
                  </a:lnTo>
                  <a:lnTo>
                    <a:pt x="911" y="651"/>
                  </a:lnTo>
                  <a:lnTo>
                    <a:pt x="911" y="653"/>
                  </a:lnTo>
                  <a:lnTo>
                    <a:pt x="913" y="656"/>
                  </a:lnTo>
                  <a:lnTo>
                    <a:pt x="913" y="656"/>
                  </a:lnTo>
                  <a:lnTo>
                    <a:pt x="913" y="656"/>
                  </a:lnTo>
                  <a:lnTo>
                    <a:pt x="911" y="658"/>
                  </a:lnTo>
                  <a:lnTo>
                    <a:pt x="911" y="658"/>
                  </a:lnTo>
                  <a:lnTo>
                    <a:pt x="911" y="660"/>
                  </a:lnTo>
                  <a:lnTo>
                    <a:pt x="911" y="660"/>
                  </a:lnTo>
                  <a:lnTo>
                    <a:pt x="911" y="663"/>
                  </a:lnTo>
                  <a:lnTo>
                    <a:pt x="913" y="665"/>
                  </a:lnTo>
                  <a:lnTo>
                    <a:pt x="913" y="667"/>
                  </a:lnTo>
                  <a:lnTo>
                    <a:pt x="916" y="667"/>
                  </a:lnTo>
                  <a:lnTo>
                    <a:pt x="916" y="667"/>
                  </a:lnTo>
                  <a:lnTo>
                    <a:pt x="916" y="667"/>
                  </a:lnTo>
                  <a:lnTo>
                    <a:pt x="918" y="670"/>
                  </a:lnTo>
                  <a:lnTo>
                    <a:pt x="913" y="670"/>
                  </a:lnTo>
                  <a:lnTo>
                    <a:pt x="916" y="672"/>
                  </a:lnTo>
                  <a:lnTo>
                    <a:pt x="916" y="675"/>
                  </a:lnTo>
                  <a:lnTo>
                    <a:pt x="916" y="672"/>
                  </a:lnTo>
                  <a:lnTo>
                    <a:pt x="918" y="672"/>
                  </a:lnTo>
                  <a:lnTo>
                    <a:pt x="918" y="675"/>
                  </a:lnTo>
                  <a:lnTo>
                    <a:pt x="918" y="675"/>
                  </a:lnTo>
                  <a:lnTo>
                    <a:pt x="918" y="677"/>
                  </a:lnTo>
                  <a:lnTo>
                    <a:pt x="918" y="679"/>
                  </a:lnTo>
                  <a:lnTo>
                    <a:pt x="923" y="679"/>
                  </a:lnTo>
                  <a:lnTo>
                    <a:pt x="923" y="677"/>
                  </a:lnTo>
                  <a:lnTo>
                    <a:pt x="925" y="675"/>
                  </a:lnTo>
                  <a:lnTo>
                    <a:pt x="925" y="672"/>
                  </a:lnTo>
                  <a:lnTo>
                    <a:pt x="925" y="670"/>
                  </a:lnTo>
                  <a:lnTo>
                    <a:pt x="925" y="667"/>
                  </a:lnTo>
                  <a:lnTo>
                    <a:pt x="927" y="667"/>
                  </a:lnTo>
                  <a:lnTo>
                    <a:pt x="930" y="665"/>
                  </a:lnTo>
                  <a:lnTo>
                    <a:pt x="927" y="665"/>
                  </a:lnTo>
                  <a:lnTo>
                    <a:pt x="927" y="663"/>
                  </a:lnTo>
                  <a:lnTo>
                    <a:pt x="925" y="660"/>
                  </a:lnTo>
                  <a:lnTo>
                    <a:pt x="925" y="660"/>
                  </a:lnTo>
                  <a:lnTo>
                    <a:pt x="923" y="658"/>
                  </a:lnTo>
                  <a:lnTo>
                    <a:pt x="918" y="656"/>
                  </a:lnTo>
                  <a:lnTo>
                    <a:pt x="916" y="653"/>
                  </a:lnTo>
                  <a:lnTo>
                    <a:pt x="916" y="651"/>
                  </a:lnTo>
                  <a:lnTo>
                    <a:pt x="916" y="651"/>
                  </a:lnTo>
                  <a:lnTo>
                    <a:pt x="913" y="649"/>
                  </a:lnTo>
                  <a:lnTo>
                    <a:pt x="913" y="646"/>
                  </a:lnTo>
                  <a:lnTo>
                    <a:pt x="913" y="644"/>
                  </a:lnTo>
                  <a:lnTo>
                    <a:pt x="911" y="644"/>
                  </a:lnTo>
                  <a:lnTo>
                    <a:pt x="911" y="646"/>
                  </a:lnTo>
                  <a:lnTo>
                    <a:pt x="906" y="649"/>
                  </a:lnTo>
                  <a:lnTo>
                    <a:pt x="908" y="649"/>
                  </a:lnTo>
                  <a:lnTo>
                    <a:pt x="908" y="649"/>
                  </a:lnTo>
                  <a:close/>
                  <a:moveTo>
                    <a:pt x="991" y="703"/>
                  </a:moveTo>
                  <a:lnTo>
                    <a:pt x="991" y="703"/>
                  </a:lnTo>
                  <a:lnTo>
                    <a:pt x="994" y="710"/>
                  </a:lnTo>
                  <a:lnTo>
                    <a:pt x="994" y="717"/>
                  </a:lnTo>
                  <a:lnTo>
                    <a:pt x="998" y="720"/>
                  </a:lnTo>
                  <a:lnTo>
                    <a:pt x="1001" y="724"/>
                  </a:lnTo>
                  <a:lnTo>
                    <a:pt x="998" y="724"/>
                  </a:lnTo>
                  <a:lnTo>
                    <a:pt x="1001" y="727"/>
                  </a:lnTo>
                  <a:lnTo>
                    <a:pt x="1005" y="727"/>
                  </a:lnTo>
                  <a:lnTo>
                    <a:pt x="1010" y="727"/>
                  </a:lnTo>
                  <a:lnTo>
                    <a:pt x="1010" y="727"/>
                  </a:lnTo>
                  <a:lnTo>
                    <a:pt x="1013" y="724"/>
                  </a:lnTo>
                  <a:lnTo>
                    <a:pt x="1010" y="722"/>
                  </a:lnTo>
                  <a:lnTo>
                    <a:pt x="1010" y="720"/>
                  </a:lnTo>
                  <a:lnTo>
                    <a:pt x="1008" y="715"/>
                  </a:lnTo>
                  <a:lnTo>
                    <a:pt x="1005" y="712"/>
                  </a:lnTo>
                  <a:lnTo>
                    <a:pt x="1005" y="710"/>
                  </a:lnTo>
                  <a:lnTo>
                    <a:pt x="1003" y="705"/>
                  </a:lnTo>
                  <a:lnTo>
                    <a:pt x="1001" y="703"/>
                  </a:lnTo>
                  <a:lnTo>
                    <a:pt x="998" y="698"/>
                  </a:lnTo>
                  <a:lnTo>
                    <a:pt x="996" y="694"/>
                  </a:lnTo>
                  <a:lnTo>
                    <a:pt x="996" y="694"/>
                  </a:lnTo>
                  <a:lnTo>
                    <a:pt x="994" y="691"/>
                  </a:lnTo>
                  <a:lnTo>
                    <a:pt x="991" y="689"/>
                  </a:lnTo>
                  <a:lnTo>
                    <a:pt x="991" y="686"/>
                  </a:lnTo>
                  <a:lnTo>
                    <a:pt x="991" y="684"/>
                  </a:lnTo>
                  <a:lnTo>
                    <a:pt x="989" y="684"/>
                  </a:lnTo>
                  <a:lnTo>
                    <a:pt x="989" y="686"/>
                  </a:lnTo>
                  <a:lnTo>
                    <a:pt x="989" y="694"/>
                  </a:lnTo>
                  <a:lnTo>
                    <a:pt x="991" y="701"/>
                  </a:lnTo>
                  <a:lnTo>
                    <a:pt x="991" y="703"/>
                  </a:lnTo>
                  <a:close/>
                  <a:moveTo>
                    <a:pt x="880" y="596"/>
                  </a:moveTo>
                  <a:lnTo>
                    <a:pt x="880" y="596"/>
                  </a:lnTo>
                  <a:lnTo>
                    <a:pt x="878" y="599"/>
                  </a:lnTo>
                  <a:lnTo>
                    <a:pt x="878" y="599"/>
                  </a:lnTo>
                  <a:lnTo>
                    <a:pt x="880" y="601"/>
                  </a:lnTo>
                  <a:lnTo>
                    <a:pt x="880" y="601"/>
                  </a:lnTo>
                  <a:lnTo>
                    <a:pt x="880" y="601"/>
                  </a:lnTo>
                  <a:lnTo>
                    <a:pt x="880" y="601"/>
                  </a:lnTo>
                  <a:lnTo>
                    <a:pt x="882" y="601"/>
                  </a:lnTo>
                  <a:lnTo>
                    <a:pt x="882" y="601"/>
                  </a:lnTo>
                  <a:lnTo>
                    <a:pt x="882" y="599"/>
                  </a:lnTo>
                  <a:lnTo>
                    <a:pt x="882" y="599"/>
                  </a:lnTo>
                  <a:lnTo>
                    <a:pt x="882" y="596"/>
                  </a:lnTo>
                  <a:lnTo>
                    <a:pt x="880" y="596"/>
                  </a:lnTo>
                  <a:close/>
                  <a:moveTo>
                    <a:pt x="859" y="549"/>
                  </a:moveTo>
                  <a:lnTo>
                    <a:pt x="856" y="547"/>
                  </a:lnTo>
                  <a:lnTo>
                    <a:pt x="856" y="549"/>
                  </a:lnTo>
                  <a:lnTo>
                    <a:pt x="856" y="549"/>
                  </a:lnTo>
                  <a:lnTo>
                    <a:pt x="856" y="554"/>
                  </a:lnTo>
                  <a:lnTo>
                    <a:pt x="856" y="556"/>
                  </a:lnTo>
                  <a:lnTo>
                    <a:pt x="856" y="556"/>
                  </a:lnTo>
                  <a:lnTo>
                    <a:pt x="856" y="561"/>
                  </a:lnTo>
                  <a:lnTo>
                    <a:pt x="856" y="561"/>
                  </a:lnTo>
                  <a:lnTo>
                    <a:pt x="859" y="561"/>
                  </a:lnTo>
                  <a:lnTo>
                    <a:pt x="859" y="563"/>
                  </a:lnTo>
                  <a:lnTo>
                    <a:pt x="861" y="563"/>
                  </a:lnTo>
                  <a:lnTo>
                    <a:pt x="864" y="566"/>
                  </a:lnTo>
                  <a:lnTo>
                    <a:pt x="864" y="568"/>
                  </a:lnTo>
                  <a:lnTo>
                    <a:pt x="864" y="570"/>
                  </a:lnTo>
                  <a:lnTo>
                    <a:pt x="864" y="570"/>
                  </a:lnTo>
                  <a:lnTo>
                    <a:pt x="866" y="573"/>
                  </a:lnTo>
                  <a:lnTo>
                    <a:pt x="866" y="575"/>
                  </a:lnTo>
                  <a:lnTo>
                    <a:pt x="866" y="578"/>
                  </a:lnTo>
                  <a:lnTo>
                    <a:pt x="868" y="578"/>
                  </a:lnTo>
                  <a:lnTo>
                    <a:pt x="871" y="580"/>
                  </a:lnTo>
                  <a:lnTo>
                    <a:pt x="868" y="582"/>
                  </a:lnTo>
                  <a:lnTo>
                    <a:pt x="868" y="582"/>
                  </a:lnTo>
                  <a:lnTo>
                    <a:pt x="871" y="582"/>
                  </a:lnTo>
                  <a:lnTo>
                    <a:pt x="873" y="582"/>
                  </a:lnTo>
                  <a:lnTo>
                    <a:pt x="873" y="585"/>
                  </a:lnTo>
                  <a:lnTo>
                    <a:pt x="873" y="585"/>
                  </a:lnTo>
                  <a:lnTo>
                    <a:pt x="878" y="587"/>
                  </a:lnTo>
                  <a:lnTo>
                    <a:pt x="878" y="587"/>
                  </a:lnTo>
                  <a:lnTo>
                    <a:pt x="880" y="589"/>
                  </a:lnTo>
                  <a:lnTo>
                    <a:pt x="880" y="589"/>
                  </a:lnTo>
                  <a:lnTo>
                    <a:pt x="880" y="592"/>
                  </a:lnTo>
                  <a:lnTo>
                    <a:pt x="878" y="592"/>
                  </a:lnTo>
                  <a:lnTo>
                    <a:pt x="880" y="592"/>
                  </a:lnTo>
                  <a:lnTo>
                    <a:pt x="880" y="592"/>
                  </a:lnTo>
                  <a:lnTo>
                    <a:pt x="882" y="592"/>
                  </a:lnTo>
                  <a:lnTo>
                    <a:pt x="885" y="592"/>
                  </a:lnTo>
                  <a:lnTo>
                    <a:pt x="887" y="589"/>
                  </a:lnTo>
                  <a:lnTo>
                    <a:pt x="890" y="589"/>
                  </a:lnTo>
                  <a:lnTo>
                    <a:pt x="887" y="587"/>
                  </a:lnTo>
                  <a:lnTo>
                    <a:pt x="885" y="585"/>
                  </a:lnTo>
                  <a:lnTo>
                    <a:pt x="885" y="582"/>
                  </a:lnTo>
                  <a:lnTo>
                    <a:pt x="882" y="580"/>
                  </a:lnTo>
                  <a:lnTo>
                    <a:pt x="880" y="575"/>
                  </a:lnTo>
                  <a:lnTo>
                    <a:pt x="882" y="570"/>
                  </a:lnTo>
                  <a:lnTo>
                    <a:pt x="880" y="568"/>
                  </a:lnTo>
                  <a:lnTo>
                    <a:pt x="880" y="566"/>
                  </a:lnTo>
                  <a:lnTo>
                    <a:pt x="880" y="563"/>
                  </a:lnTo>
                  <a:lnTo>
                    <a:pt x="878" y="563"/>
                  </a:lnTo>
                  <a:lnTo>
                    <a:pt x="878" y="563"/>
                  </a:lnTo>
                  <a:lnTo>
                    <a:pt x="878" y="561"/>
                  </a:lnTo>
                  <a:lnTo>
                    <a:pt x="873" y="559"/>
                  </a:lnTo>
                  <a:lnTo>
                    <a:pt x="868" y="559"/>
                  </a:lnTo>
                  <a:lnTo>
                    <a:pt x="864" y="559"/>
                  </a:lnTo>
                  <a:lnTo>
                    <a:pt x="861" y="554"/>
                  </a:lnTo>
                  <a:lnTo>
                    <a:pt x="859" y="549"/>
                  </a:lnTo>
                  <a:lnTo>
                    <a:pt x="859" y="549"/>
                  </a:lnTo>
                  <a:close/>
                  <a:moveTo>
                    <a:pt x="764" y="419"/>
                  </a:moveTo>
                  <a:lnTo>
                    <a:pt x="764" y="421"/>
                  </a:lnTo>
                  <a:lnTo>
                    <a:pt x="764" y="421"/>
                  </a:lnTo>
                  <a:lnTo>
                    <a:pt x="767" y="424"/>
                  </a:lnTo>
                  <a:lnTo>
                    <a:pt x="767" y="424"/>
                  </a:lnTo>
                  <a:lnTo>
                    <a:pt x="767" y="424"/>
                  </a:lnTo>
                  <a:lnTo>
                    <a:pt x="767" y="421"/>
                  </a:lnTo>
                  <a:lnTo>
                    <a:pt x="767" y="421"/>
                  </a:lnTo>
                  <a:lnTo>
                    <a:pt x="767" y="419"/>
                  </a:lnTo>
                  <a:lnTo>
                    <a:pt x="767" y="419"/>
                  </a:lnTo>
                  <a:lnTo>
                    <a:pt x="764" y="419"/>
                  </a:lnTo>
                  <a:lnTo>
                    <a:pt x="767" y="417"/>
                  </a:lnTo>
                  <a:lnTo>
                    <a:pt x="764" y="417"/>
                  </a:lnTo>
                  <a:lnTo>
                    <a:pt x="764" y="414"/>
                  </a:lnTo>
                  <a:lnTo>
                    <a:pt x="764" y="414"/>
                  </a:lnTo>
                  <a:lnTo>
                    <a:pt x="764" y="417"/>
                  </a:lnTo>
                  <a:lnTo>
                    <a:pt x="764" y="417"/>
                  </a:lnTo>
                  <a:lnTo>
                    <a:pt x="764" y="419"/>
                  </a:lnTo>
                  <a:close/>
                  <a:moveTo>
                    <a:pt x="625" y="646"/>
                  </a:moveTo>
                  <a:lnTo>
                    <a:pt x="625" y="644"/>
                  </a:lnTo>
                  <a:lnTo>
                    <a:pt x="625" y="644"/>
                  </a:lnTo>
                  <a:lnTo>
                    <a:pt x="622" y="641"/>
                  </a:lnTo>
                  <a:lnTo>
                    <a:pt x="620" y="639"/>
                  </a:lnTo>
                  <a:lnTo>
                    <a:pt x="615" y="637"/>
                  </a:lnTo>
                  <a:lnTo>
                    <a:pt x="613" y="634"/>
                  </a:lnTo>
                  <a:lnTo>
                    <a:pt x="613" y="632"/>
                  </a:lnTo>
                  <a:lnTo>
                    <a:pt x="613" y="632"/>
                  </a:lnTo>
                  <a:lnTo>
                    <a:pt x="615" y="630"/>
                  </a:lnTo>
                  <a:lnTo>
                    <a:pt x="615" y="627"/>
                  </a:lnTo>
                  <a:lnTo>
                    <a:pt x="618" y="625"/>
                  </a:lnTo>
                  <a:lnTo>
                    <a:pt x="618" y="623"/>
                  </a:lnTo>
                  <a:lnTo>
                    <a:pt x="615" y="623"/>
                  </a:lnTo>
                  <a:lnTo>
                    <a:pt x="615" y="623"/>
                  </a:lnTo>
                  <a:lnTo>
                    <a:pt x="615" y="620"/>
                  </a:lnTo>
                  <a:lnTo>
                    <a:pt x="615" y="618"/>
                  </a:lnTo>
                  <a:lnTo>
                    <a:pt x="615" y="615"/>
                  </a:lnTo>
                  <a:lnTo>
                    <a:pt x="610" y="613"/>
                  </a:lnTo>
                  <a:lnTo>
                    <a:pt x="610" y="608"/>
                  </a:lnTo>
                  <a:lnTo>
                    <a:pt x="608" y="606"/>
                  </a:lnTo>
                  <a:lnTo>
                    <a:pt x="608" y="606"/>
                  </a:lnTo>
                  <a:lnTo>
                    <a:pt x="608" y="606"/>
                  </a:lnTo>
                  <a:lnTo>
                    <a:pt x="608" y="606"/>
                  </a:lnTo>
                  <a:lnTo>
                    <a:pt x="608" y="606"/>
                  </a:lnTo>
                  <a:lnTo>
                    <a:pt x="606" y="604"/>
                  </a:lnTo>
                  <a:lnTo>
                    <a:pt x="606" y="604"/>
                  </a:lnTo>
                  <a:lnTo>
                    <a:pt x="603" y="604"/>
                  </a:lnTo>
                  <a:lnTo>
                    <a:pt x="603" y="601"/>
                  </a:lnTo>
                  <a:lnTo>
                    <a:pt x="603" y="601"/>
                  </a:lnTo>
                  <a:lnTo>
                    <a:pt x="601" y="596"/>
                  </a:lnTo>
                  <a:lnTo>
                    <a:pt x="601" y="596"/>
                  </a:lnTo>
                  <a:lnTo>
                    <a:pt x="601" y="594"/>
                  </a:lnTo>
                  <a:lnTo>
                    <a:pt x="603" y="594"/>
                  </a:lnTo>
                  <a:lnTo>
                    <a:pt x="603" y="592"/>
                  </a:lnTo>
                  <a:lnTo>
                    <a:pt x="603" y="592"/>
                  </a:lnTo>
                  <a:lnTo>
                    <a:pt x="606" y="592"/>
                  </a:lnTo>
                  <a:lnTo>
                    <a:pt x="608" y="592"/>
                  </a:lnTo>
                  <a:lnTo>
                    <a:pt x="606" y="589"/>
                  </a:lnTo>
                  <a:lnTo>
                    <a:pt x="606" y="587"/>
                  </a:lnTo>
                  <a:lnTo>
                    <a:pt x="603" y="582"/>
                  </a:lnTo>
                  <a:lnTo>
                    <a:pt x="606" y="582"/>
                  </a:lnTo>
                  <a:lnTo>
                    <a:pt x="606" y="575"/>
                  </a:lnTo>
                  <a:lnTo>
                    <a:pt x="606" y="575"/>
                  </a:lnTo>
                  <a:lnTo>
                    <a:pt x="608" y="573"/>
                  </a:lnTo>
                  <a:lnTo>
                    <a:pt x="608" y="573"/>
                  </a:lnTo>
                  <a:lnTo>
                    <a:pt x="610" y="573"/>
                  </a:lnTo>
                  <a:lnTo>
                    <a:pt x="610" y="570"/>
                  </a:lnTo>
                  <a:lnTo>
                    <a:pt x="610" y="568"/>
                  </a:lnTo>
                  <a:lnTo>
                    <a:pt x="608" y="566"/>
                  </a:lnTo>
                  <a:lnTo>
                    <a:pt x="610" y="563"/>
                  </a:lnTo>
                  <a:lnTo>
                    <a:pt x="608" y="561"/>
                  </a:lnTo>
                  <a:lnTo>
                    <a:pt x="608" y="559"/>
                  </a:lnTo>
                  <a:lnTo>
                    <a:pt x="608" y="554"/>
                  </a:lnTo>
                  <a:lnTo>
                    <a:pt x="610" y="542"/>
                  </a:lnTo>
                  <a:lnTo>
                    <a:pt x="613" y="537"/>
                  </a:lnTo>
                  <a:lnTo>
                    <a:pt x="615" y="530"/>
                  </a:lnTo>
                  <a:lnTo>
                    <a:pt x="618" y="525"/>
                  </a:lnTo>
                  <a:lnTo>
                    <a:pt x="618" y="518"/>
                  </a:lnTo>
                  <a:lnTo>
                    <a:pt x="615" y="518"/>
                  </a:lnTo>
                  <a:lnTo>
                    <a:pt x="613" y="521"/>
                  </a:lnTo>
                  <a:lnTo>
                    <a:pt x="613" y="525"/>
                  </a:lnTo>
                  <a:lnTo>
                    <a:pt x="610" y="537"/>
                  </a:lnTo>
                  <a:lnTo>
                    <a:pt x="606" y="556"/>
                  </a:lnTo>
                  <a:lnTo>
                    <a:pt x="603" y="563"/>
                  </a:lnTo>
                  <a:lnTo>
                    <a:pt x="594" y="589"/>
                  </a:lnTo>
                  <a:lnTo>
                    <a:pt x="592" y="596"/>
                  </a:lnTo>
                  <a:lnTo>
                    <a:pt x="589" y="601"/>
                  </a:lnTo>
                  <a:lnTo>
                    <a:pt x="587" y="604"/>
                  </a:lnTo>
                  <a:lnTo>
                    <a:pt x="587" y="604"/>
                  </a:lnTo>
                  <a:lnTo>
                    <a:pt x="587" y="604"/>
                  </a:lnTo>
                  <a:lnTo>
                    <a:pt x="587" y="606"/>
                  </a:lnTo>
                  <a:lnTo>
                    <a:pt x="592" y="611"/>
                  </a:lnTo>
                  <a:lnTo>
                    <a:pt x="592" y="613"/>
                  </a:lnTo>
                  <a:lnTo>
                    <a:pt x="594" y="613"/>
                  </a:lnTo>
                  <a:lnTo>
                    <a:pt x="594" y="613"/>
                  </a:lnTo>
                  <a:lnTo>
                    <a:pt x="594" y="611"/>
                  </a:lnTo>
                  <a:lnTo>
                    <a:pt x="594" y="608"/>
                  </a:lnTo>
                  <a:lnTo>
                    <a:pt x="594" y="608"/>
                  </a:lnTo>
                  <a:lnTo>
                    <a:pt x="596" y="606"/>
                  </a:lnTo>
                  <a:lnTo>
                    <a:pt x="596" y="606"/>
                  </a:lnTo>
                  <a:lnTo>
                    <a:pt x="596" y="606"/>
                  </a:lnTo>
                  <a:lnTo>
                    <a:pt x="599" y="606"/>
                  </a:lnTo>
                  <a:lnTo>
                    <a:pt x="601" y="608"/>
                  </a:lnTo>
                  <a:lnTo>
                    <a:pt x="603" y="608"/>
                  </a:lnTo>
                  <a:lnTo>
                    <a:pt x="606" y="608"/>
                  </a:lnTo>
                  <a:lnTo>
                    <a:pt x="608" y="611"/>
                  </a:lnTo>
                  <a:lnTo>
                    <a:pt x="608" y="613"/>
                  </a:lnTo>
                  <a:lnTo>
                    <a:pt x="610" y="615"/>
                  </a:lnTo>
                  <a:lnTo>
                    <a:pt x="613" y="618"/>
                  </a:lnTo>
                  <a:lnTo>
                    <a:pt x="615" y="620"/>
                  </a:lnTo>
                  <a:lnTo>
                    <a:pt x="615" y="623"/>
                  </a:lnTo>
                  <a:lnTo>
                    <a:pt x="615" y="627"/>
                  </a:lnTo>
                  <a:lnTo>
                    <a:pt x="613" y="630"/>
                  </a:lnTo>
                  <a:lnTo>
                    <a:pt x="613" y="630"/>
                  </a:lnTo>
                  <a:lnTo>
                    <a:pt x="610" y="627"/>
                  </a:lnTo>
                  <a:lnTo>
                    <a:pt x="610" y="630"/>
                  </a:lnTo>
                  <a:lnTo>
                    <a:pt x="608" y="630"/>
                  </a:lnTo>
                  <a:lnTo>
                    <a:pt x="608" y="632"/>
                  </a:lnTo>
                  <a:lnTo>
                    <a:pt x="608" y="632"/>
                  </a:lnTo>
                  <a:lnTo>
                    <a:pt x="610" y="634"/>
                  </a:lnTo>
                  <a:lnTo>
                    <a:pt x="613" y="639"/>
                  </a:lnTo>
                  <a:lnTo>
                    <a:pt x="615" y="639"/>
                  </a:lnTo>
                  <a:lnTo>
                    <a:pt x="615" y="639"/>
                  </a:lnTo>
                  <a:lnTo>
                    <a:pt x="618" y="641"/>
                  </a:lnTo>
                  <a:lnTo>
                    <a:pt x="620" y="644"/>
                  </a:lnTo>
                  <a:lnTo>
                    <a:pt x="620" y="649"/>
                  </a:lnTo>
                  <a:lnTo>
                    <a:pt x="620" y="649"/>
                  </a:lnTo>
                  <a:lnTo>
                    <a:pt x="622" y="651"/>
                  </a:lnTo>
                  <a:lnTo>
                    <a:pt x="627" y="653"/>
                  </a:lnTo>
                  <a:lnTo>
                    <a:pt x="627" y="653"/>
                  </a:lnTo>
                  <a:lnTo>
                    <a:pt x="627" y="651"/>
                  </a:lnTo>
                  <a:lnTo>
                    <a:pt x="627" y="649"/>
                  </a:lnTo>
                  <a:lnTo>
                    <a:pt x="625" y="646"/>
                  </a:lnTo>
                  <a:close/>
                  <a:moveTo>
                    <a:pt x="618" y="492"/>
                  </a:moveTo>
                  <a:lnTo>
                    <a:pt x="618" y="499"/>
                  </a:lnTo>
                  <a:lnTo>
                    <a:pt x="618" y="507"/>
                  </a:lnTo>
                  <a:lnTo>
                    <a:pt x="615" y="509"/>
                  </a:lnTo>
                  <a:lnTo>
                    <a:pt x="615" y="511"/>
                  </a:lnTo>
                  <a:lnTo>
                    <a:pt x="615" y="514"/>
                  </a:lnTo>
                  <a:lnTo>
                    <a:pt x="618" y="514"/>
                  </a:lnTo>
                  <a:lnTo>
                    <a:pt x="618" y="514"/>
                  </a:lnTo>
                  <a:lnTo>
                    <a:pt x="618" y="511"/>
                  </a:lnTo>
                  <a:lnTo>
                    <a:pt x="618" y="509"/>
                  </a:lnTo>
                  <a:lnTo>
                    <a:pt x="620" y="507"/>
                  </a:lnTo>
                  <a:lnTo>
                    <a:pt x="620" y="504"/>
                  </a:lnTo>
                  <a:lnTo>
                    <a:pt x="620" y="499"/>
                  </a:lnTo>
                  <a:lnTo>
                    <a:pt x="620" y="495"/>
                  </a:lnTo>
                  <a:lnTo>
                    <a:pt x="620" y="490"/>
                  </a:lnTo>
                  <a:lnTo>
                    <a:pt x="620" y="488"/>
                  </a:lnTo>
                  <a:lnTo>
                    <a:pt x="622" y="483"/>
                  </a:lnTo>
                  <a:lnTo>
                    <a:pt x="620" y="478"/>
                  </a:lnTo>
                  <a:lnTo>
                    <a:pt x="620" y="476"/>
                  </a:lnTo>
                  <a:lnTo>
                    <a:pt x="620" y="476"/>
                  </a:lnTo>
                  <a:lnTo>
                    <a:pt x="620" y="476"/>
                  </a:lnTo>
                  <a:lnTo>
                    <a:pt x="620" y="480"/>
                  </a:lnTo>
                  <a:lnTo>
                    <a:pt x="620" y="485"/>
                  </a:lnTo>
                  <a:lnTo>
                    <a:pt x="618" y="492"/>
                  </a:lnTo>
                  <a:close/>
                  <a:moveTo>
                    <a:pt x="689" y="682"/>
                  </a:moveTo>
                  <a:lnTo>
                    <a:pt x="689" y="682"/>
                  </a:lnTo>
                  <a:lnTo>
                    <a:pt x="684" y="679"/>
                  </a:lnTo>
                  <a:lnTo>
                    <a:pt x="679" y="670"/>
                  </a:lnTo>
                  <a:lnTo>
                    <a:pt x="677" y="667"/>
                  </a:lnTo>
                  <a:lnTo>
                    <a:pt x="672" y="667"/>
                  </a:lnTo>
                  <a:lnTo>
                    <a:pt x="670" y="667"/>
                  </a:lnTo>
                  <a:lnTo>
                    <a:pt x="667" y="665"/>
                  </a:lnTo>
                  <a:lnTo>
                    <a:pt x="667" y="663"/>
                  </a:lnTo>
                  <a:lnTo>
                    <a:pt x="665" y="660"/>
                  </a:lnTo>
                  <a:lnTo>
                    <a:pt x="665" y="658"/>
                  </a:lnTo>
                  <a:lnTo>
                    <a:pt x="663" y="658"/>
                  </a:lnTo>
                  <a:lnTo>
                    <a:pt x="660" y="656"/>
                  </a:lnTo>
                  <a:lnTo>
                    <a:pt x="658" y="658"/>
                  </a:lnTo>
                  <a:lnTo>
                    <a:pt x="653" y="658"/>
                  </a:lnTo>
                  <a:lnTo>
                    <a:pt x="644" y="658"/>
                  </a:lnTo>
                  <a:lnTo>
                    <a:pt x="644" y="658"/>
                  </a:lnTo>
                  <a:lnTo>
                    <a:pt x="639" y="656"/>
                  </a:lnTo>
                  <a:lnTo>
                    <a:pt x="636" y="658"/>
                  </a:lnTo>
                  <a:lnTo>
                    <a:pt x="636" y="660"/>
                  </a:lnTo>
                  <a:lnTo>
                    <a:pt x="641" y="660"/>
                  </a:lnTo>
                  <a:lnTo>
                    <a:pt x="648" y="663"/>
                  </a:lnTo>
                  <a:lnTo>
                    <a:pt x="651" y="667"/>
                  </a:lnTo>
                  <a:lnTo>
                    <a:pt x="653" y="667"/>
                  </a:lnTo>
                  <a:lnTo>
                    <a:pt x="653" y="667"/>
                  </a:lnTo>
                  <a:lnTo>
                    <a:pt x="660" y="672"/>
                  </a:lnTo>
                  <a:lnTo>
                    <a:pt x="665" y="675"/>
                  </a:lnTo>
                  <a:lnTo>
                    <a:pt x="670" y="682"/>
                  </a:lnTo>
                  <a:lnTo>
                    <a:pt x="679" y="686"/>
                  </a:lnTo>
                  <a:lnTo>
                    <a:pt x="681" y="691"/>
                  </a:lnTo>
                  <a:lnTo>
                    <a:pt x="689" y="698"/>
                  </a:lnTo>
                  <a:lnTo>
                    <a:pt x="686" y="694"/>
                  </a:lnTo>
                  <a:lnTo>
                    <a:pt x="689" y="691"/>
                  </a:lnTo>
                  <a:lnTo>
                    <a:pt x="691" y="689"/>
                  </a:lnTo>
                  <a:lnTo>
                    <a:pt x="689" y="686"/>
                  </a:lnTo>
                  <a:lnTo>
                    <a:pt x="691" y="684"/>
                  </a:lnTo>
                  <a:lnTo>
                    <a:pt x="689" y="682"/>
                  </a:lnTo>
                  <a:close/>
                  <a:moveTo>
                    <a:pt x="722" y="686"/>
                  </a:moveTo>
                  <a:lnTo>
                    <a:pt x="717" y="684"/>
                  </a:lnTo>
                  <a:lnTo>
                    <a:pt x="712" y="684"/>
                  </a:lnTo>
                  <a:lnTo>
                    <a:pt x="710" y="684"/>
                  </a:lnTo>
                  <a:lnTo>
                    <a:pt x="705" y="684"/>
                  </a:lnTo>
                  <a:lnTo>
                    <a:pt x="700" y="684"/>
                  </a:lnTo>
                  <a:lnTo>
                    <a:pt x="698" y="684"/>
                  </a:lnTo>
                  <a:lnTo>
                    <a:pt x="696" y="684"/>
                  </a:lnTo>
                  <a:lnTo>
                    <a:pt x="696" y="684"/>
                  </a:lnTo>
                  <a:lnTo>
                    <a:pt x="693" y="686"/>
                  </a:lnTo>
                  <a:lnTo>
                    <a:pt x="696" y="689"/>
                  </a:lnTo>
                  <a:lnTo>
                    <a:pt x="700" y="686"/>
                  </a:lnTo>
                  <a:lnTo>
                    <a:pt x="705" y="686"/>
                  </a:lnTo>
                  <a:lnTo>
                    <a:pt x="712" y="686"/>
                  </a:lnTo>
                  <a:lnTo>
                    <a:pt x="717" y="686"/>
                  </a:lnTo>
                  <a:lnTo>
                    <a:pt x="729" y="691"/>
                  </a:lnTo>
                  <a:lnTo>
                    <a:pt x="729" y="691"/>
                  </a:lnTo>
                  <a:lnTo>
                    <a:pt x="722" y="686"/>
                  </a:lnTo>
                  <a:close/>
                  <a:moveTo>
                    <a:pt x="0" y="575"/>
                  </a:moveTo>
                  <a:lnTo>
                    <a:pt x="0" y="575"/>
                  </a:lnTo>
                  <a:lnTo>
                    <a:pt x="0" y="575"/>
                  </a:lnTo>
                  <a:lnTo>
                    <a:pt x="0" y="575"/>
                  </a:lnTo>
                  <a:lnTo>
                    <a:pt x="0" y="575"/>
                  </a:lnTo>
                  <a:lnTo>
                    <a:pt x="0" y="575"/>
                  </a:lnTo>
                  <a:lnTo>
                    <a:pt x="0" y="575"/>
                  </a:lnTo>
                  <a:close/>
                  <a:moveTo>
                    <a:pt x="658" y="109"/>
                  </a:moveTo>
                  <a:lnTo>
                    <a:pt x="663" y="109"/>
                  </a:lnTo>
                  <a:lnTo>
                    <a:pt x="663" y="107"/>
                  </a:lnTo>
                  <a:lnTo>
                    <a:pt x="660" y="107"/>
                  </a:lnTo>
                  <a:lnTo>
                    <a:pt x="658" y="104"/>
                  </a:lnTo>
                  <a:lnTo>
                    <a:pt x="655" y="104"/>
                  </a:lnTo>
                  <a:lnTo>
                    <a:pt x="653" y="107"/>
                  </a:lnTo>
                  <a:lnTo>
                    <a:pt x="655" y="109"/>
                  </a:lnTo>
                  <a:lnTo>
                    <a:pt x="658" y="109"/>
                  </a:lnTo>
                  <a:close/>
                  <a:moveTo>
                    <a:pt x="622" y="151"/>
                  </a:moveTo>
                  <a:lnTo>
                    <a:pt x="622" y="156"/>
                  </a:lnTo>
                  <a:lnTo>
                    <a:pt x="627" y="156"/>
                  </a:lnTo>
                  <a:lnTo>
                    <a:pt x="629" y="154"/>
                  </a:lnTo>
                  <a:lnTo>
                    <a:pt x="629" y="149"/>
                  </a:lnTo>
                  <a:lnTo>
                    <a:pt x="627" y="144"/>
                  </a:lnTo>
                  <a:lnTo>
                    <a:pt x="622" y="142"/>
                  </a:lnTo>
                  <a:lnTo>
                    <a:pt x="620" y="147"/>
                  </a:lnTo>
                  <a:lnTo>
                    <a:pt x="622" y="149"/>
                  </a:lnTo>
                  <a:lnTo>
                    <a:pt x="622" y="151"/>
                  </a:lnTo>
                  <a:close/>
                  <a:moveTo>
                    <a:pt x="443" y="251"/>
                  </a:moveTo>
                  <a:lnTo>
                    <a:pt x="440" y="246"/>
                  </a:lnTo>
                  <a:lnTo>
                    <a:pt x="438" y="244"/>
                  </a:lnTo>
                  <a:lnTo>
                    <a:pt x="438" y="244"/>
                  </a:lnTo>
                  <a:lnTo>
                    <a:pt x="435" y="244"/>
                  </a:lnTo>
                  <a:lnTo>
                    <a:pt x="435" y="244"/>
                  </a:lnTo>
                  <a:lnTo>
                    <a:pt x="435" y="244"/>
                  </a:lnTo>
                  <a:lnTo>
                    <a:pt x="433" y="244"/>
                  </a:lnTo>
                  <a:lnTo>
                    <a:pt x="433" y="244"/>
                  </a:lnTo>
                  <a:lnTo>
                    <a:pt x="431" y="241"/>
                  </a:lnTo>
                  <a:lnTo>
                    <a:pt x="431" y="241"/>
                  </a:lnTo>
                  <a:lnTo>
                    <a:pt x="428" y="241"/>
                  </a:lnTo>
                  <a:lnTo>
                    <a:pt x="426" y="244"/>
                  </a:lnTo>
                  <a:lnTo>
                    <a:pt x="424" y="244"/>
                  </a:lnTo>
                  <a:lnTo>
                    <a:pt x="424" y="246"/>
                  </a:lnTo>
                  <a:lnTo>
                    <a:pt x="424" y="246"/>
                  </a:lnTo>
                  <a:lnTo>
                    <a:pt x="426" y="246"/>
                  </a:lnTo>
                  <a:lnTo>
                    <a:pt x="431" y="249"/>
                  </a:lnTo>
                  <a:lnTo>
                    <a:pt x="435" y="251"/>
                  </a:lnTo>
                  <a:lnTo>
                    <a:pt x="440" y="251"/>
                  </a:lnTo>
                  <a:lnTo>
                    <a:pt x="443" y="253"/>
                  </a:lnTo>
                  <a:lnTo>
                    <a:pt x="443" y="253"/>
                  </a:lnTo>
                  <a:lnTo>
                    <a:pt x="445" y="253"/>
                  </a:lnTo>
                  <a:lnTo>
                    <a:pt x="445" y="253"/>
                  </a:lnTo>
                  <a:lnTo>
                    <a:pt x="443" y="251"/>
                  </a:lnTo>
                  <a:close/>
                  <a:moveTo>
                    <a:pt x="100" y="24"/>
                  </a:moveTo>
                  <a:lnTo>
                    <a:pt x="97" y="21"/>
                  </a:lnTo>
                  <a:lnTo>
                    <a:pt x="95" y="21"/>
                  </a:lnTo>
                  <a:lnTo>
                    <a:pt x="93" y="21"/>
                  </a:lnTo>
                  <a:lnTo>
                    <a:pt x="90" y="19"/>
                  </a:lnTo>
                  <a:lnTo>
                    <a:pt x="90" y="21"/>
                  </a:lnTo>
                  <a:lnTo>
                    <a:pt x="93" y="21"/>
                  </a:lnTo>
                  <a:lnTo>
                    <a:pt x="95" y="24"/>
                  </a:lnTo>
                  <a:lnTo>
                    <a:pt x="97" y="26"/>
                  </a:lnTo>
                  <a:lnTo>
                    <a:pt x="97" y="28"/>
                  </a:lnTo>
                  <a:lnTo>
                    <a:pt x="97" y="28"/>
                  </a:lnTo>
                  <a:lnTo>
                    <a:pt x="100" y="28"/>
                  </a:lnTo>
                  <a:lnTo>
                    <a:pt x="100" y="26"/>
                  </a:lnTo>
                  <a:lnTo>
                    <a:pt x="100" y="26"/>
                  </a:lnTo>
                  <a:lnTo>
                    <a:pt x="100" y="24"/>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1" name="Freeform 35"/>
            <p:cNvSpPr>
              <a:spLocks noEditPoints="1"/>
            </p:cNvSpPr>
            <p:nvPr/>
          </p:nvSpPr>
          <p:spPr bwMode="auto">
            <a:xfrm>
              <a:off x="1824038" y="750888"/>
              <a:ext cx="1573213" cy="1468438"/>
            </a:xfrm>
            <a:custGeom>
              <a:avLst/>
              <a:gdLst>
                <a:gd name="T0" fmla="*/ 0 w 991"/>
                <a:gd name="T1" fmla="*/ 717 h 925"/>
                <a:gd name="T2" fmla="*/ 16 w 991"/>
                <a:gd name="T3" fmla="*/ 755 h 925"/>
                <a:gd name="T4" fmla="*/ 191 w 991"/>
                <a:gd name="T5" fmla="*/ 61 h 925"/>
                <a:gd name="T6" fmla="*/ 839 w 991"/>
                <a:gd name="T7" fmla="*/ 686 h 925"/>
                <a:gd name="T8" fmla="*/ 877 w 991"/>
                <a:gd name="T9" fmla="*/ 724 h 925"/>
                <a:gd name="T10" fmla="*/ 882 w 991"/>
                <a:gd name="T11" fmla="*/ 710 h 925"/>
                <a:gd name="T12" fmla="*/ 865 w 991"/>
                <a:gd name="T13" fmla="*/ 676 h 925"/>
                <a:gd name="T14" fmla="*/ 844 w 991"/>
                <a:gd name="T15" fmla="*/ 643 h 925"/>
                <a:gd name="T16" fmla="*/ 813 w 991"/>
                <a:gd name="T17" fmla="*/ 639 h 925"/>
                <a:gd name="T18" fmla="*/ 383 w 991"/>
                <a:gd name="T19" fmla="*/ 442 h 925"/>
                <a:gd name="T20" fmla="*/ 825 w 991"/>
                <a:gd name="T21" fmla="*/ 714 h 925"/>
                <a:gd name="T22" fmla="*/ 721 w 991"/>
                <a:gd name="T23" fmla="*/ 908 h 925"/>
                <a:gd name="T24" fmla="*/ 948 w 991"/>
                <a:gd name="T25" fmla="*/ 911 h 925"/>
                <a:gd name="T26" fmla="*/ 934 w 991"/>
                <a:gd name="T27" fmla="*/ 873 h 925"/>
                <a:gd name="T28" fmla="*/ 932 w 991"/>
                <a:gd name="T29" fmla="*/ 840 h 925"/>
                <a:gd name="T30" fmla="*/ 891 w 991"/>
                <a:gd name="T31" fmla="*/ 816 h 925"/>
                <a:gd name="T32" fmla="*/ 875 w 991"/>
                <a:gd name="T33" fmla="*/ 766 h 925"/>
                <a:gd name="T34" fmla="*/ 849 w 991"/>
                <a:gd name="T35" fmla="*/ 757 h 925"/>
                <a:gd name="T36" fmla="*/ 837 w 991"/>
                <a:gd name="T37" fmla="*/ 743 h 925"/>
                <a:gd name="T38" fmla="*/ 820 w 991"/>
                <a:gd name="T39" fmla="*/ 747 h 925"/>
                <a:gd name="T40" fmla="*/ 813 w 991"/>
                <a:gd name="T41" fmla="*/ 707 h 925"/>
                <a:gd name="T42" fmla="*/ 806 w 991"/>
                <a:gd name="T43" fmla="*/ 684 h 925"/>
                <a:gd name="T44" fmla="*/ 761 w 991"/>
                <a:gd name="T45" fmla="*/ 639 h 925"/>
                <a:gd name="T46" fmla="*/ 738 w 991"/>
                <a:gd name="T47" fmla="*/ 617 h 925"/>
                <a:gd name="T48" fmla="*/ 716 w 991"/>
                <a:gd name="T49" fmla="*/ 598 h 925"/>
                <a:gd name="T50" fmla="*/ 704 w 991"/>
                <a:gd name="T51" fmla="*/ 587 h 925"/>
                <a:gd name="T52" fmla="*/ 693 w 991"/>
                <a:gd name="T53" fmla="*/ 584 h 925"/>
                <a:gd name="T54" fmla="*/ 674 w 991"/>
                <a:gd name="T55" fmla="*/ 575 h 925"/>
                <a:gd name="T56" fmla="*/ 643 w 991"/>
                <a:gd name="T57" fmla="*/ 527 h 925"/>
                <a:gd name="T58" fmla="*/ 631 w 991"/>
                <a:gd name="T59" fmla="*/ 480 h 925"/>
                <a:gd name="T60" fmla="*/ 624 w 991"/>
                <a:gd name="T61" fmla="*/ 414 h 925"/>
                <a:gd name="T62" fmla="*/ 619 w 991"/>
                <a:gd name="T63" fmla="*/ 352 h 925"/>
                <a:gd name="T64" fmla="*/ 598 w 991"/>
                <a:gd name="T65" fmla="*/ 229 h 925"/>
                <a:gd name="T66" fmla="*/ 577 w 991"/>
                <a:gd name="T67" fmla="*/ 163 h 925"/>
                <a:gd name="T68" fmla="*/ 579 w 991"/>
                <a:gd name="T69" fmla="*/ 158 h 925"/>
                <a:gd name="T70" fmla="*/ 579 w 991"/>
                <a:gd name="T71" fmla="*/ 118 h 925"/>
                <a:gd name="T72" fmla="*/ 584 w 991"/>
                <a:gd name="T73" fmla="*/ 47 h 925"/>
                <a:gd name="T74" fmla="*/ 619 w 991"/>
                <a:gd name="T75" fmla="*/ 0 h 925"/>
                <a:gd name="T76" fmla="*/ 423 w 991"/>
                <a:gd name="T77" fmla="*/ 16 h 925"/>
                <a:gd name="T78" fmla="*/ 210 w 991"/>
                <a:gd name="T79" fmla="*/ 35 h 925"/>
                <a:gd name="T80" fmla="*/ 253 w 991"/>
                <a:gd name="T81" fmla="*/ 130 h 925"/>
                <a:gd name="T82" fmla="*/ 298 w 991"/>
                <a:gd name="T83" fmla="*/ 182 h 925"/>
                <a:gd name="T84" fmla="*/ 288 w 991"/>
                <a:gd name="T85" fmla="*/ 222 h 925"/>
                <a:gd name="T86" fmla="*/ 312 w 991"/>
                <a:gd name="T87" fmla="*/ 255 h 925"/>
                <a:gd name="T88" fmla="*/ 371 w 991"/>
                <a:gd name="T89" fmla="*/ 369 h 925"/>
                <a:gd name="T90" fmla="*/ 399 w 991"/>
                <a:gd name="T91" fmla="*/ 452 h 925"/>
                <a:gd name="T92" fmla="*/ 406 w 991"/>
                <a:gd name="T93" fmla="*/ 459 h 925"/>
                <a:gd name="T94" fmla="*/ 435 w 991"/>
                <a:gd name="T95" fmla="*/ 546 h 925"/>
                <a:gd name="T96" fmla="*/ 485 w 991"/>
                <a:gd name="T97" fmla="*/ 610 h 925"/>
                <a:gd name="T98" fmla="*/ 615 w 991"/>
                <a:gd name="T99" fmla="*/ 695 h 925"/>
                <a:gd name="T100" fmla="*/ 648 w 991"/>
                <a:gd name="T101" fmla="*/ 738 h 925"/>
                <a:gd name="T102" fmla="*/ 681 w 991"/>
                <a:gd name="T103" fmla="*/ 776 h 925"/>
                <a:gd name="T104" fmla="*/ 714 w 991"/>
                <a:gd name="T105" fmla="*/ 804 h 925"/>
                <a:gd name="T106" fmla="*/ 733 w 991"/>
                <a:gd name="T107" fmla="*/ 842 h 925"/>
                <a:gd name="T108" fmla="*/ 728 w 991"/>
                <a:gd name="T109" fmla="*/ 892 h 925"/>
                <a:gd name="T110" fmla="*/ 740 w 991"/>
                <a:gd name="T111" fmla="*/ 925 h 925"/>
                <a:gd name="T112" fmla="*/ 932 w 991"/>
                <a:gd name="T113" fmla="*/ 795 h 925"/>
                <a:gd name="T114" fmla="*/ 991 w 991"/>
                <a:gd name="T115" fmla="*/ 788 h 925"/>
                <a:gd name="T116" fmla="*/ 544 w 991"/>
                <a:gd name="T117" fmla="*/ 887 h 925"/>
                <a:gd name="T118" fmla="*/ 525 w 991"/>
                <a:gd name="T119" fmla="*/ 890 h 925"/>
                <a:gd name="T120" fmla="*/ 539 w 991"/>
                <a:gd name="T121" fmla="*/ 918 h 925"/>
                <a:gd name="T122" fmla="*/ 723 w 991"/>
                <a:gd name="T123" fmla="*/ 918 h 925"/>
                <a:gd name="T124" fmla="*/ 473 w 991"/>
                <a:gd name="T125" fmla="*/ 866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1" h="925">
                  <a:moveTo>
                    <a:pt x="23" y="719"/>
                  </a:moveTo>
                  <a:lnTo>
                    <a:pt x="19" y="714"/>
                  </a:lnTo>
                  <a:lnTo>
                    <a:pt x="16" y="714"/>
                  </a:lnTo>
                  <a:lnTo>
                    <a:pt x="14" y="710"/>
                  </a:lnTo>
                  <a:lnTo>
                    <a:pt x="14" y="705"/>
                  </a:lnTo>
                  <a:lnTo>
                    <a:pt x="14" y="703"/>
                  </a:lnTo>
                  <a:lnTo>
                    <a:pt x="16" y="700"/>
                  </a:lnTo>
                  <a:lnTo>
                    <a:pt x="19" y="698"/>
                  </a:lnTo>
                  <a:lnTo>
                    <a:pt x="16" y="695"/>
                  </a:lnTo>
                  <a:lnTo>
                    <a:pt x="12" y="695"/>
                  </a:lnTo>
                  <a:lnTo>
                    <a:pt x="9" y="700"/>
                  </a:lnTo>
                  <a:lnTo>
                    <a:pt x="4" y="700"/>
                  </a:lnTo>
                  <a:lnTo>
                    <a:pt x="2" y="703"/>
                  </a:lnTo>
                  <a:lnTo>
                    <a:pt x="0" y="707"/>
                  </a:lnTo>
                  <a:lnTo>
                    <a:pt x="0" y="710"/>
                  </a:lnTo>
                  <a:lnTo>
                    <a:pt x="0" y="712"/>
                  </a:lnTo>
                  <a:lnTo>
                    <a:pt x="0" y="717"/>
                  </a:lnTo>
                  <a:lnTo>
                    <a:pt x="2" y="719"/>
                  </a:lnTo>
                  <a:lnTo>
                    <a:pt x="4" y="721"/>
                  </a:lnTo>
                  <a:lnTo>
                    <a:pt x="7" y="724"/>
                  </a:lnTo>
                  <a:lnTo>
                    <a:pt x="9" y="726"/>
                  </a:lnTo>
                  <a:lnTo>
                    <a:pt x="9" y="733"/>
                  </a:lnTo>
                  <a:lnTo>
                    <a:pt x="7" y="736"/>
                  </a:lnTo>
                  <a:lnTo>
                    <a:pt x="12" y="738"/>
                  </a:lnTo>
                  <a:lnTo>
                    <a:pt x="12" y="743"/>
                  </a:lnTo>
                  <a:lnTo>
                    <a:pt x="12" y="745"/>
                  </a:lnTo>
                  <a:lnTo>
                    <a:pt x="12" y="747"/>
                  </a:lnTo>
                  <a:lnTo>
                    <a:pt x="14" y="752"/>
                  </a:lnTo>
                  <a:lnTo>
                    <a:pt x="12" y="755"/>
                  </a:lnTo>
                  <a:lnTo>
                    <a:pt x="12" y="757"/>
                  </a:lnTo>
                  <a:lnTo>
                    <a:pt x="12" y="757"/>
                  </a:lnTo>
                  <a:lnTo>
                    <a:pt x="12" y="755"/>
                  </a:lnTo>
                  <a:lnTo>
                    <a:pt x="14" y="755"/>
                  </a:lnTo>
                  <a:lnTo>
                    <a:pt x="16" y="755"/>
                  </a:lnTo>
                  <a:lnTo>
                    <a:pt x="19" y="755"/>
                  </a:lnTo>
                  <a:lnTo>
                    <a:pt x="23" y="747"/>
                  </a:lnTo>
                  <a:lnTo>
                    <a:pt x="23" y="740"/>
                  </a:lnTo>
                  <a:lnTo>
                    <a:pt x="23" y="733"/>
                  </a:lnTo>
                  <a:lnTo>
                    <a:pt x="23" y="729"/>
                  </a:lnTo>
                  <a:lnTo>
                    <a:pt x="23" y="719"/>
                  </a:lnTo>
                  <a:close/>
                  <a:moveTo>
                    <a:pt x="191" y="61"/>
                  </a:moveTo>
                  <a:lnTo>
                    <a:pt x="189" y="59"/>
                  </a:lnTo>
                  <a:lnTo>
                    <a:pt x="189" y="59"/>
                  </a:lnTo>
                  <a:lnTo>
                    <a:pt x="189" y="59"/>
                  </a:lnTo>
                  <a:lnTo>
                    <a:pt x="189" y="61"/>
                  </a:lnTo>
                  <a:lnTo>
                    <a:pt x="189" y="61"/>
                  </a:lnTo>
                  <a:lnTo>
                    <a:pt x="189" y="63"/>
                  </a:lnTo>
                  <a:lnTo>
                    <a:pt x="191" y="66"/>
                  </a:lnTo>
                  <a:lnTo>
                    <a:pt x="191" y="66"/>
                  </a:lnTo>
                  <a:lnTo>
                    <a:pt x="191" y="63"/>
                  </a:lnTo>
                  <a:lnTo>
                    <a:pt x="191" y="61"/>
                  </a:lnTo>
                  <a:close/>
                  <a:moveTo>
                    <a:pt x="816" y="655"/>
                  </a:moveTo>
                  <a:lnTo>
                    <a:pt x="816" y="658"/>
                  </a:lnTo>
                  <a:lnTo>
                    <a:pt x="816" y="660"/>
                  </a:lnTo>
                  <a:lnTo>
                    <a:pt x="820" y="662"/>
                  </a:lnTo>
                  <a:lnTo>
                    <a:pt x="820" y="662"/>
                  </a:lnTo>
                  <a:lnTo>
                    <a:pt x="820" y="665"/>
                  </a:lnTo>
                  <a:lnTo>
                    <a:pt x="823" y="667"/>
                  </a:lnTo>
                  <a:lnTo>
                    <a:pt x="825" y="669"/>
                  </a:lnTo>
                  <a:lnTo>
                    <a:pt x="825" y="672"/>
                  </a:lnTo>
                  <a:lnTo>
                    <a:pt x="825" y="674"/>
                  </a:lnTo>
                  <a:lnTo>
                    <a:pt x="827" y="676"/>
                  </a:lnTo>
                  <a:lnTo>
                    <a:pt x="830" y="679"/>
                  </a:lnTo>
                  <a:lnTo>
                    <a:pt x="832" y="679"/>
                  </a:lnTo>
                  <a:lnTo>
                    <a:pt x="835" y="679"/>
                  </a:lnTo>
                  <a:lnTo>
                    <a:pt x="837" y="681"/>
                  </a:lnTo>
                  <a:lnTo>
                    <a:pt x="839" y="684"/>
                  </a:lnTo>
                  <a:lnTo>
                    <a:pt x="839" y="686"/>
                  </a:lnTo>
                  <a:lnTo>
                    <a:pt x="842" y="691"/>
                  </a:lnTo>
                  <a:lnTo>
                    <a:pt x="846" y="693"/>
                  </a:lnTo>
                  <a:lnTo>
                    <a:pt x="851" y="695"/>
                  </a:lnTo>
                  <a:lnTo>
                    <a:pt x="851" y="700"/>
                  </a:lnTo>
                  <a:lnTo>
                    <a:pt x="856" y="700"/>
                  </a:lnTo>
                  <a:lnTo>
                    <a:pt x="858" y="703"/>
                  </a:lnTo>
                  <a:lnTo>
                    <a:pt x="858" y="705"/>
                  </a:lnTo>
                  <a:lnTo>
                    <a:pt x="861" y="705"/>
                  </a:lnTo>
                  <a:lnTo>
                    <a:pt x="863" y="707"/>
                  </a:lnTo>
                  <a:lnTo>
                    <a:pt x="865" y="710"/>
                  </a:lnTo>
                  <a:lnTo>
                    <a:pt x="868" y="712"/>
                  </a:lnTo>
                  <a:lnTo>
                    <a:pt x="868" y="714"/>
                  </a:lnTo>
                  <a:lnTo>
                    <a:pt x="870" y="717"/>
                  </a:lnTo>
                  <a:lnTo>
                    <a:pt x="870" y="719"/>
                  </a:lnTo>
                  <a:lnTo>
                    <a:pt x="872" y="721"/>
                  </a:lnTo>
                  <a:lnTo>
                    <a:pt x="875" y="721"/>
                  </a:lnTo>
                  <a:lnTo>
                    <a:pt x="877" y="724"/>
                  </a:lnTo>
                  <a:lnTo>
                    <a:pt x="879" y="726"/>
                  </a:lnTo>
                  <a:lnTo>
                    <a:pt x="884" y="729"/>
                  </a:lnTo>
                  <a:lnTo>
                    <a:pt x="887" y="731"/>
                  </a:lnTo>
                  <a:lnTo>
                    <a:pt x="889" y="733"/>
                  </a:lnTo>
                  <a:lnTo>
                    <a:pt x="891" y="736"/>
                  </a:lnTo>
                  <a:lnTo>
                    <a:pt x="891" y="736"/>
                  </a:lnTo>
                  <a:lnTo>
                    <a:pt x="891" y="729"/>
                  </a:lnTo>
                  <a:lnTo>
                    <a:pt x="891" y="726"/>
                  </a:lnTo>
                  <a:lnTo>
                    <a:pt x="894" y="721"/>
                  </a:lnTo>
                  <a:lnTo>
                    <a:pt x="891" y="721"/>
                  </a:lnTo>
                  <a:lnTo>
                    <a:pt x="891" y="721"/>
                  </a:lnTo>
                  <a:lnTo>
                    <a:pt x="889" y="719"/>
                  </a:lnTo>
                  <a:lnTo>
                    <a:pt x="887" y="719"/>
                  </a:lnTo>
                  <a:lnTo>
                    <a:pt x="884" y="717"/>
                  </a:lnTo>
                  <a:lnTo>
                    <a:pt x="887" y="714"/>
                  </a:lnTo>
                  <a:lnTo>
                    <a:pt x="884" y="712"/>
                  </a:lnTo>
                  <a:lnTo>
                    <a:pt x="882" y="710"/>
                  </a:lnTo>
                  <a:lnTo>
                    <a:pt x="882" y="707"/>
                  </a:lnTo>
                  <a:lnTo>
                    <a:pt x="882" y="703"/>
                  </a:lnTo>
                  <a:lnTo>
                    <a:pt x="882" y="698"/>
                  </a:lnTo>
                  <a:lnTo>
                    <a:pt x="884" y="695"/>
                  </a:lnTo>
                  <a:lnTo>
                    <a:pt x="882" y="695"/>
                  </a:lnTo>
                  <a:lnTo>
                    <a:pt x="882" y="693"/>
                  </a:lnTo>
                  <a:lnTo>
                    <a:pt x="882" y="688"/>
                  </a:lnTo>
                  <a:lnTo>
                    <a:pt x="882" y="686"/>
                  </a:lnTo>
                  <a:lnTo>
                    <a:pt x="882" y="681"/>
                  </a:lnTo>
                  <a:lnTo>
                    <a:pt x="884" y="679"/>
                  </a:lnTo>
                  <a:lnTo>
                    <a:pt x="882" y="676"/>
                  </a:lnTo>
                  <a:lnTo>
                    <a:pt x="877" y="676"/>
                  </a:lnTo>
                  <a:lnTo>
                    <a:pt x="875" y="676"/>
                  </a:lnTo>
                  <a:lnTo>
                    <a:pt x="872" y="676"/>
                  </a:lnTo>
                  <a:lnTo>
                    <a:pt x="868" y="676"/>
                  </a:lnTo>
                  <a:lnTo>
                    <a:pt x="868" y="676"/>
                  </a:lnTo>
                  <a:lnTo>
                    <a:pt x="865" y="676"/>
                  </a:lnTo>
                  <a:lnTo>
                    <a:pt x="863" y="679"/>
                  </a:lnTo>
                  <a:lnTo>
                    <a:pt x="861" y="679"/>
                  </a:lnTo>
                  <a:lnTo>
                    <a:pt x="861" y="676"/>
                  </a:lnTo>
                  <a:lnTo>
                    <a:pt x="853" y="674"/>
                  </a:lnTo>
                  <a:lnTo>
                    <a:pt x="849" y="672"/>
                  </a:lnTo>
                  <a:lnTo>
                    <a:pt x="849" y="667"/>
                  </a:lnTo>
                  <a:lnTo>
                    <a:pt x="849" y="665"/>
                  </a:lnTo>
                  <a:lnTo>
                    <a:pt x="849" y="662"/>
                  </a:lnTo>
                  <a:lnTo>
                    <a:pt x="851" y="660"/>
                  </a:lnTo>
                  <a:lnTo>
                    <a:pt x="851" y="658"/>
                  </a:lnTo>
                  <a:lnTo>
                    <a:pt x="851" y="655"/>
                  </a:lnTo>
                  <a:lnTo>
                    <a:pt x="851" y="655"/>
                  </a:lnTo>
                  <a:lnTo>
                    <a:pt x="849" y="650"/>
                  </a:lnTo>
                  <a:lnTo>
                    <a:pt x="846" y="648"/>
                  </a:lnTo>
                  <a:lnTo>
                    <a:pt x="846" y="646"/>
                  </a:lnTo>
                  <a:lnTo>
                    <a:pt x="844" y="646"/>
                  </a:lnTo>
                  <a:lnTo>
                    <a:pt x="844" y="643"/>
                  </a:lnTo>
                  <a:lnTo>
                    <a:pt x="839" y="641"/>
                  </a:lnTo>
                  <a:lnTo>
                    <a:pt x="839" y="636"/>
                  </a:lnTo>
                  <a:lnTo>
                    <a:pt x="832" y="632"/>
                  </a:lnTo>
                  <a:lnTo>
                    <a:pt x="830" y="629"/>
                  </a:lnTo>
                  <a:lnTo>
                    <a:pt x="827" y="629"/>
                  </a:lnTo>
                  <a:lnTo>
                    <a:pt x="825" y="627"/>
                  </a:lnTo>
                  <a:lnTo>
                    <a:pt x="825" y="624"/>
                  </a:lnTo>
                  <a:lnTo>
                    <a:pt x="823" y="624"/>
                  </a:lnTo>
                  <a:lnTo>
                    <a:pt x="823" y="627"/>
                  </a:lnTo>
                  <a:lnTo>
                    <a:pt x="820" y="627"/>
                  </a:lnTo>
                  <a:lnTo>
                    <a:pt x="818" y="629"/>
                  </a:lnTo>
                  <a:lnTo>
                    <a:pt x="816" y="627"/>
                  </a:lnTo>
                  <a:lnTo>
                    <a:pt x="816" y="627"/>
                  </a:lnTo>
                  <a:lnTo>
                    <a:pt x="816" y="627"/>
                  </a:lnTo>
                  <a:lnTo>
                    <a:pt x="816" y="632"/>
                  </a:lnTo>
                  <a:lnTo>
                    <a:pt x="816" y="634"/>
                  </a:lnTo>
                  <a:lnTo>
                    <a:pt x="813" y="639"/>
                  </a:lnTo>
                  <a:lnTo>
                    <a:pt x="811" y="643"/>
                  </a:lnTo>
                  <a:lnTo>
                    <a:pt x="811" y="648"/>
                  </a:lnTo>
                  <a:lnTo>
                    <a:pt x="811" y="653"/>
                  </a:lnTo>
                  <a:lnTo>
                    <a:pt x="816" y="655"/>
                  </a:lnTo>
                  <a:close/>
                  <a:moveTo>
                    <a:pt x="671" y="546"/>
                  </a:moveTo>
                  <a:lnTo>
                    <a:pt x="674" y="546"/>
                  </a:lnTo>
                  <a:lnTo>
                    <a:pt x="674" y="544"/>
                  </a:lnTo>
                  <a:lnTo>
                    <a:pt x="674" y="542"/>
                  </a:lnTo>
                  <a:lnTo>
                    <a:pt x="671" y="539"/>
                  </a:lnTo>
                  <a:lnTo>
                    <a:pt x="671" y="542"/>
                  </a:lnTo>
                  <a:lnTo>
                    <a:pt x="669" y="544"/>
                  </a:lnTo>
                  <a:lnTo>
                    <a:pt x="671" y="546"/>
                  </a:lnTo>
                  <a:close/>
                  <a:moveTo>
                    <a:pt x="383" y="440"/>
                  </a:moveTo>
                  <a:lnTo>
                    <a:pt x="383" y="440"/>
                  </a:lnTo>
                  <a:lnTo>
                    <a:pt x="380" y="442"/>
                  </a:lnTo>
                  <a:lnTo>
                    <a:pt x="380" y="442"/>
                  </a:lnTo>
                  <a:lnTo>
                    <a:pt x="383" y="442"/>
                  </a:lnTo>
                  <a:lnTo>
                    <a:pt x="383" y="442"/>
                  </a:lnTo>
                  <a:lnTo>
                    <a:pt x="383" y="442"/>
                  </a:lnTo>
                  <a:lnTo>
                    <a:pt x="383" y="440"/>
                  </a:lnTo>
                  <a:close/>
                  <a:moveTo>
                    <a:pt x="827" y="726"/>
                  </a:moveTo>
                  <a:lnTo>
                    <a:pt x="827" y="726"/>
                  </a:lnTo>
                  <a:lnTo>
                    <a:pt x="827" y="724"/>
                  </a:lnTo>
                  <a:lnTo>
                    <a:pt x="827" y="724"/>
                  </a:lnTo>
                  <a:lnTo>
                    <a:pt x="827" y="724"/>
                  </a:lnTo>
                  <a:lnTo>
                    <a:pt x="827" y="721"/>
                  </a:lnTo>
                  <a:lnTo>
                    <a:pt x="827" y="721"/>
                  </a:lnTo>
                  <a:lnTo>
                    <a:pt x="825" y="719"/>
                  </a:lnTo>
                  <a:lnTo>
                    <a:pt x="825" y="719"/>
                  </a:lnTo>
                  <a:lnTo>
                    <a:pt x="825" y="717"/>
                  </a:lnTo>
                  <a:lnTo>
                    <a:pt x="825" y="717"/>
                  </a:lnTo>
                  <a:lnTo>
                    <a:pt x="825" y="717"/>
                  </a:lnTo>
                  <a:lnTo>
                    <a:pt x="825" y="714"/>
                  </a:lnTo>
                  <a:lnTo>
                    <a:pt x="825" y="714"/>
                  </a:lnTo>
                  <a:lnTo>
                    <a:pt x="825" y="714"/>
                  </a:lnTo>
                  <a:lnTo>
                    <a:pt x="823" y="714"/>
                  </a:lnTo>
                  <a:lnTo>
                    <a:pt x="823" y="714"/>
                  </a:lnTo>
                  <a:lnTo>
                    <a:pt x="823" y="717"/>
                  </a:lnTo>
                  <a:lnTo>
                    <a:pt x="823" y="717"/>
                  </a:lnTo>
                  <a:lnTo>
                    <a:pt x="825" y="717"/>
                  </a:lnTo>
                  <a:lnTo>
                    <a:pt x="825" y="719"/>
                  </a:lnTo>
                  <a:lnTo>
                    <a:pt x="825" y="719"/>
                  </a:lnTo>
                  <a:lnTo>
                    <a:pt x="825" y="721"/>
                  </a:lnTo>
                  <a:lnTo>
                    <a:pt x="825" y="721"/>
                  </a:lnTo>
                  <a:lnTo>
                    <a:pt x="825" y="721"/>
                  </a:lnTo>
                  <a:lnTo>
                    <a:pt x="825" y="724"/>
                  </a:lnTo>
                  <a:lnTo>
                    <a:pt x="825" y="724"/>
                  </a:lnTo>
                  <a:lnTo>
                    <a:pt x="825" y="724"/>
                  </a:lnTo>
                  <a:lnTo>
                    <a:pt x="827" y="726"/>
                  </a:lnTo>
                  <a:close/>
                  <a:moveTo>
                    <a:pt x="723" y="913"/>
                  </a:moveTo>
                  <a:lnTo>
                    <a:pt x="721" y="908"/>
                  </a:lnTo>
                  <a:lnTo>
                    <a:pt x="719" y="908"/>
                  </a:lnTo>
                  <a:lnTo>
                    <a:pt x="716" y="913"/>
                  </a:lnTo>
                  <a:lnTo>
                    <a:pt x="709" y="920"/>
                  </a:lnTo>
                  <a:lnTo>
                    <a:pt x="707" y="925"/>
                  </a:lnTo>
                  <a:lnTo>
                    <a:pt x="716" y="925"/>
                  </a:lnTo>
                  <a:lnTo>
                    <a:pt x="716" y="925"/>
                  </a:lnTo>
                  <a:lnTo>
                    <a:pt x="716" y="923"/>
                  </a:lnTo>
                  <a:lnTo>
                    <a:pt x="716" y="920"/>
                  </a:lnTo>
                  <a:lnTo>
                    <a:pt x="719" y="918"/>
                  </a:lnTo>
                  <a:lnTo>
                    <a:pt x="721" y="916"/>
                  </a:lnTo>
                  <a:lnTo>
                    <a:pt x="723" y="913"/>
                  </a:lnTo>
                  <a:close/>
                  <a:moveTo>
                    <a:pt x="948" y="925"/>
                  </a:moveTo>
                  <a:lnTo>
                    <a:pt x="946" y="923"/>
                  </a:lnTo>
                  <a:lnTo>
                    <a:pt x="946" y="918"/>
                  </a:lnTo>
                  <a:lnTo>
                    <a:pt x="946" y="916"/>
                  </a:lnTo>
                  <a:lnTo>
                    <a:pt x="946" y="913"/>
                  </a:lnTo>
                  <a:lnTo>
                    <a:pt x="948" y="911"/>
                  </a:lnTo>
                  <a:lnTo>
                    <a:pt x="948" y="911"/>
                  </a:lnTo>
                  <a:lnTo>
                    <a:pt x="946" y="908"/>
                  </a:lnTo>
                  <a:lnTo>
                    <a:pt x="946" y="908"/>
                  </a:lnTo>
                  <a:lnTo>
                    <a:pt x="943" y="901"/>
                  </a:lnTo>
                  <a:lnTo>
                    <a:pt x="943" y="897"/>
                  </a:lnTo>
                  <a:lnTo>
                    <a:pt x="946" y="894"/>
                  </a:lnTo>
                  <a:lnTo>
                    <a:pt x="946" y="892"/>
                  </a:lnTo>
                  <a:lnTo>
                    <a:pt x="946" y="890"/>
                  </a:lnTo>
                  <a:lnTo>
                    <a:pt x="946" y="887"/>
                  </a:lnTo>
                  <a:lnTo>
                    <a:pt x="948" y="887"/>
                  </a:lnTo>
                  <a:lnTo>
                    <a:pt x="948" y="887"/>
                  </a:lnTo>
                  <a:lnTo>
                    <a:pt x="946" y="885"/>
                  </a:lnTo>
                  <a:lnTo>
                    <a:pt x="946" y="885"/>
                  </a:lnTo>
                  <a:lnTo>
                    <a:pt x="939" y="878"/>
                  </a:lnTo>
                  <a:lnTo>
                    <a:pt x="939" y="875"/>
                  </a:lnTo>
                  <a:lnTo>
                    <a:pt x="936" y="875"/>
                  </a:lnTo>
                  <a:lnTo>
                    <a:pt x="934" y="873"/>
                  </a:lnTo>
                  <a:lnTo>
                    <a:pt x="934" y="871"/>
                  </a:lnTo>
                  <a:lnTo>
                    <a:pt x="934" y="868"/>
                  </a:lnTo>
                  <a:lnTo>
                    <a:pt x="934" y="866"/>
                  </a:lnTo>
                  <a:lnTo>
                    <a:pt x="934" y="861"/>
                  </a:lnTo>
                  <a:lnTo>
                    <a:pt x="936" y="854"/>
                  </a:lnTo>
                  <a:lnTo>
                    <a:pt x="936" y="852"/>
                  </a:lnTo>
                  <a:lnTo>
                    <a:pt x="936" y="849"/>
                  </a:lnTo>
                  <a:lnTo>
                    <a:pt x="936" y="847"/>
                  </a:lnTo>
                  <a:lnTo>
                    <a:pt x="936" y="845"/>
                  </a:lnTo>
                  <a:lnTo>
                    <a:pt x="939" y="845"/>
                  </a:lnTo>
                  <a:lnTo>
                    <a:pt x="939" y="842"/>
                  </a:lnTo>
                  <a:lnTo>
                    <a:pt x="939" y="840"/>
                  </a:lnTo>
                  <a:lnTo>
                    <a:pt x="936" y="840"/>
                  </a:lnTo>
                  <a:lnTo>
                    <a:pt x="936" y="842"/>
                  </a:lnTo>
                  <a:lnTo>
                    <a:pt x="934" y="842"/>
                  </a:lnTo>
                  <a:lnTo>
                    <a:pt x="932" y="842"/>
                  </a:lnTo>
                  <a:lnTo>
                    <a:pt x="932" y="840"/>
                  </a:lnTo>
                  <a:lnTo>
                    <a:pt x="934" y="840"/>
                  </a:lnTo>
                  <a:lnTo>
                    <a:pt x="934" y="837"/>
                  </a:lnTo>
                  <a:lnTo>
                    <a:pt x="932" y="837"/>
                  </a:lnTo>
                  <a:lnTo>
                    <a:pt x="932" y="835"/>
                  </a:lnTo>
                  <a:lnTo>
                    <a:pt x="929" y="833"/>
                  </a:lnTo>
                  <a:lnTo>
                    <a:pt x="924" y="835"/>
                  </a:lnTo>
                  <a:lnTo>
                    <a:pt x="917" y="837"/>
                  </a:lnTo>
                  <a:lnTo>
                    <a:pt x="913" y="837"/>
                  </a:lnTo>
                  <a:lnTo>
                    <a:pt x="905" y="835"/>
                  </a:lnTo>
                  <a:lnTo>
                    <a:pt x="905" y="833"/>
                  </a:lnTo>
                  <a:lnTo>
                    <a:pt x="901" y="833"/>
                  </a:lnTo>
                  <a:lnTo>
                    <a:pt x="898" y="830"/>
                  </a:lnTo>
                  <a:lnTo>
                    <a:pt x="898" y="830"/>
                  </a:lnTo>
                  <a:lnTo>
                    <a:pt x="894" y="828"/>
                  </a:lnTo>
                  <a:lnTo>
                    <a:pt x="891" y="823"/>
                  </a:lnTo>
                  <a:lnTo>
                    <a:pt x="894" y="821"/>
                  </a:lnTo>
                  <a:lnTo>
                    <a:pt x="891" y="816"/>
                  </a:lnTo>
                  <a:lnTo>
                    <a:pt x="891" y="814"/>
                  </a:lnTo>
                  <a:lnTo>
                    <a:pt x="889" y="809"/>
                  </a:lnTo>
                  <a:lnTo>
                    <a:pt x="891" y="804"/>
                  </a:lnTo>
                  <a:lnTo>
                    <a:pt x="889" y="802"/>
                  </a:lnTo>
                  <a:lnTo>
                    <a:pt x="884" y="797"/>
                  </a:lnTo>
                  <a:lnTo>
                    <a:pt x="882" y="792"/>
                  </a:lnTo>
                  <a:lnTo>
                    <a:pt x="882" y="788"/>
                  </a:lnTo>
                  <a:lnTo>
                    <a:pt x="882" y="788"/>
                  </a:lnTo>
                  <a:lnTo>
                    <a:pt x="879" y="781"/>
                  </a:lnTo>
                  <a:lnTo>
                    <a:pt x="879" y="778"/>
                  </a:lnTo>
                  <a:lnTo>
                    <a:pt x="879" y="776"/>
                  </a:lnTo>
                  <a:lnTo>
                    <a:pt x="877" y="776"/>
                  </a:lnTo>
                  <a:lnTo>
                    <a:pt x="879" y="774"/>
                  </a:lnTo>
                  <a:lnTo>
                    <a:pt x="877" y="771"/>
                  </a:lnTo>
                  <a:lnTo>
                    <a:pt x="875" y="771"/>
                  </a:lnTo>
                  <a:lnTo>
                    <a:pt x="875" y="766"/>
                  </a:lnTo>
                  <a:lnTo>
                    <a:pt x="875" y="766"/>
                  </a:lnTo>
                  <a:lnTo>
                    <a:pt x="872" y="764"/>
                  </a:lnTo>
                  <a:lnTo>
                    <a:pt x="868" y="764"/>
                  </a:lnTo>
                  <a:lnTo>
                    <a:pt x="865" y="764"/>
                  </a:lnTo>
                  <a:lnTo>
                    <a:pt x="863" y="766"/>
                  </a:lnTo>
                  <a:lnTo>
                    <a:pt x="863" y="766"/>
                  </a:lnTo>
                  <a:lnTo>
                    <a:pt x="861" y="769"/>
                  </a:lnTo>
                  <a:lnTo>
                    <a:pt x="858" y="771"/>
                  </a:lnTo>
                  <a:lnTo>
                    <a:pt x="856" y="771"/>
                  </a:lnTo>
                  <a:lnTo>
                    <a:pt x="851" y="771"/>
                  </a:lnTo>
                  <a:lnTo>
                    <a:pt x="851" y="766"/>
                  </a:lnTo>
                  <a:lnTo>
                    <a:pt x="849" y="766"/>
                  </a:lnTo>
                  <a:lnTo>
                    <a:pt x="849" y="764"/>
                  </a:lnTo>
                  <a:lnTo>
                    <a:pt x="849" y="762"/>
                  </a:lnTo>
                  <a:lnTo>
                    <a:pt x="849" y="759"/>
                  </a:lnTo>
                  <a:lnTo>
                    <a:pt x="849" y="757"/>
                  </a:lnTo>
                  <a:lnTo>
                    <a:pt x="851" y="757"/>
                  </a:lnTo>
                  <a:lnTo>
                    <a:pt x="849" y="757"/>
                  </a:lnTo>
                  <a:lnTo>
                    <a:pt x="849" y="755"/>
                  </a:lnTo>
                  <a:lnTo>
                    <a:pt x="846" y="752"/>
                  </a:lnTo>
                  <a:lnTo>
                    <a:pt x="846" y="752"/>
                  </a:lnTo>
                  <a:lnTo>
                    <a:pt x="849" y="752"/>
                  </a:lnTo>
                  <a:lnTo>
                    <a:pt x="849" y="750"/>
                  </a:lnTo>
                  <a:lnTo>
                    <a:pt x="844" y="750"/>
                  </a:lnTo>
                  <a:lnTo>
                    <a:pt x="846" y="745"/>
                  </a:lnTo>
                  <a:lnTo>
                    <a:pt x="846" y="745"/>
                  </a:lnTo>
                  <a:lnTo>
                    <a:pt x="846" y="745"/>
                  </a:lnTo>
                  <a:lnTo>
                    <a:pt x="846" y="743"/>
                  </a:lnTo>
                  <a:lnTo>
                    <a:pt x="842" y="745"/>
                  </a:lnTo>
                  <a:lnTo>
                    <a:pt x="842" y="745"/>
                  </a:lnTo>
                  <a:lnTo>
                    <a:pt x="842" y="747"/>
                  </a:lnTo>
                  <a:lnTo>
                    <a:pt x="839" y="745"/>
                  </a:lnTo>
                  <a:lnTo>
                    <a:pt x="839" y="743"/>
                  </a:lnTo>
                  <a:lnTo>
                    <a:pt x="837" y="740"/>
                  </a:lnTo>
                  <a:lnTo>
                    <a:pt x="837" y="743"/>
                  </a:lnTo>
                  <a:lnTo>
                    <a:pt x="835" y="743"/>
                  </a:lnTo>
                  <a:lnTo>
                    <a:pt x="832" y="743"/>
                  </a:lnTo>
                  <a:lnTo>
                    <a:pt x="832" y="743"/>
                  </a:lnTo>
                  <a:lnTo>
                    <a:pt x="830" y="743"/>
                  </a:lnTo>
                  <a:lnTo>
                    <a:pt x="830" y="745"/>
                  </a:lnTo>
                  <a:lnTo>
                    <a:pt x="830" y="745"/>
                  </a:lnTo>
                  <a:lnTo>
                    <a:pt x="830" y="745"/>
                  </a:lnTo>
                  <a:lnTo>
                    <a:pt x="830" y="747"/>
                  </a:lnTo>
                  <a:lnTo>
                    <a:pt x="832" y="747"/>
                  </a:lnTo>
                  <a:lnTo>
                    <a:pt x="830" y="752"/>
                  </a:lnTo>
                  <a:lnTo>
                    <a:pt x="830" y="752"/>
                  </a:lnTo>
                  <a:lnTo>
                    <a:pt x="830" y="752"/>
                  </a:lnTo>
                  <a:lnTo>
                    <a:pt x="825" y="755"/>
                  </a:lnTo>
                  <a:lnTo>
                    <a:pt x="823" y="752"/>
                  </a:lnTo>
                  <a:lnTo>
                    <a:pt x="823" y="752"/>
                  </a:lnTo>
                  <a:lnTo>
                    <a:pt x="820" y="750"/>
                  </a:lnTo>
                  <a:lnTo>
                    <a:pt x="820" y="747"/>
                  </a:lnTo>
                  <a:lnTo>
                    <a:pt x="818" y="745"/>
                  </a:lnTo>
                  <a:lnTo>
                    <a:pt x="818" y="743"/>
                  </a:lnTo>
                  <a:lnTo>
                    <a:pt x="818" y="740"/>
                  </a:lnTo>
                  <a:lnTo>
                    <a:pt x="818" y="740"/>
                  </a:lnTo>
                  <a:lnTo>
                    <a:pt x="818" y="738"/>
                  </a:lnTo>
                  <a:lnTo>
                    <a:pt x="818" y="733"/>
                  </a:lnTo>
                  <a:lnTo>
                    <a:pt x="816" y="733"/>
                  </a:lnTo>
                  <a:lnTo>
                    <a:pt x="816" y="729"/>
                  </a:lnTo>
                  <a:lnTo>
                    <a:pt x="816" y="729"/>
                  </a:lnTo>
                  <a:lnTo>
                    <a:pt x="818" y="726"/>
                  </a:lnTo>
                  <a:lnTo>
                    <a:pt x="818" y="724"/>
                  </a:lnTo>
                  <a:lnTo>
                    <a:pt x="820" y="724"/>
                  </a:lnTo>
                  <a:lnTo>
                    <a:pt x="820" y="721"/>
                  </a:lnTo>
                  <a:lnTo>
                    <a:pt x="818" y="719"/>
                  </a:lnTo>
                  <a:lnTo>
                    <a:pt x="816" y="714"/>
                  </a:lnTo>
                  <a:lnTo>
                    <a:pt x="816" y="710"/>
                  </a:lnTo>
                  <a:lnTo>
                    <a:pt x="813" y="707"/>
                  </a:lnTo>
                  <a:lnTo>
                    <a:pt x="811" y="707"/>
                  </a:lnTo>
                  <a:lnTo>
                    <a:pt x="809" y="705"/>
                  </a:lnTo>
                  <a:lnTo>
                    <a:pt x="809" y="703"/>
                  </a:lnTo>
                  <a:lnTo>
                    <a:pt x="809" y="700"/>
                  </a:lnTo>
                  <a:lnTo>
                    <a:pt x="809" y="700"/>
                  </a:lnTo>
                  <a:lnTo>
                    <a:pt x="806" y="700"/>
                  </a:lnTo>
                  <a:lnTo>
                    <a:pt x="806" y="700"/>
                  </a:lnTo>
                  <a:lnTo>
                    <a:pt x="804" y="698"/>
                  </a:lnTo>
                  <a:lnTo>
                    <a:pt x="804" y="698"/>
                  </a:lnTo>
                  <a:lnTo>
                    <a:pt x="804" y="695"/>
                  </a:lnTo>
                  <a:lnTo>
                    <a:pt x="804" y="693"/>
                  </a:lnTo>
                  <a:lnTo>
                    <a:pt x="801" y="693"/>
                  </a:lnTo>
                  <a:lnTo>
                    <a:pt x="801" y="693"/>
                  </a:lnTo>
                  <a:lnTo>
                    <a:pt x="799" y="691"/>
                  </a:lnTo>
                  <a:lnTo>
                    <a:pt x="801" y="688"/>
                  </a:lnTo>
                  <a:lnTo>
                    <a:pt x="804" y="686"/>
                  </a:lnTo>
                  <a:lnTo>
                    <a:pt x="806" y="684"/>
                  </a:lnTo>
                  <a:lnTo>
                    <a:pt x="806" y="681"/>
                  </a:lnTo>
                  <a:lnTo>
                    <a:pt x="804" y="681"/>
                  </a:lnTo>
                  <a:lnTo>
                    <a:pt x="804" y="676"/>
                  </a:lnTo>
                  <a:lnTo>
                    <a:pt x="801" y="674"/>
                  </a:lnTo>
                  <a:lnTo>
                    <a:pt x="797" y="672"/>
                  </a:lnTo>
                  <a:lnTo>
                    <a:pt x="780" y="653"/>
                  </a:lnTo>
                  <a:lnTo>
                    <a:pt x="778" y="653"/>
                  </a:lnTo>
                  <a:lnTo>
                    <a:pt x="775" y="650"/>
                  </a:lnTo>
                  <a:lnTo>
                    <a:pt x="775" y="650"/>
                  </a:lnTo>
                  <a:lnTo>
                    <a:pt x="773" y="648"/>
                  </a:lnTo>
                  <a:lnTo>
                    <a:pt x="771" y="648"/>
                  </a:lnTo>
                  <a:lnTo>
                    <a:pt x="771" y="648"/>
                  </a:lnTo>
                  <a:lnTo>
                    <a:pt x="771" y="646"/>
                  </a:lnTo>
                  <a:lnTo>
                    <a:pt x="768" y="643"/>
                  </a:lnTo>
                  <a:lnTo>
                    <a:pt x="768" y="643"/>
                  </a:lnTo>
                  <a:lnTo>
                    <a:pt x="764" y="643"/>
                  </a:lnTo>
                  <a:lnTo>
                    <a:pt x="761" y="639"/>
                  </a:lnTo>
                  <a:lnTo>
                    <a:pt x="759" y="639"/>
                  </a:lnTo>
                  <a:lnTo>
                    <a:pt x="757" y="636"/>
                  </a:lnTo>
                  <a:lnTo>
                    <a:pt x="754" y="634"/>
                  </a:lnTo>
                  <a:lnTo>
                    <a:pt x="754" y="632"/>
                  </a:lnTo>
                  <a:lnTo>
                    <a:pt x="752" y="632"/>
                  </a:lnTo>
                  <a:lnTo>
                    <a:pt x="749" y="627"/>
                  </a:lnTo>
                  <a:lnTo>
                    <a:pt x="749" y="627"/>
                  </a:lnTo>
                  <a:lnTo>
                    <a:pt x="747" y="627"/>
                  </a:lnTo>
                  <a:lnTo>
                    <a:pt x="747" y="624"/>
                  </a:lnTo>
                  <a:lnTo>
                    <a:pt x="745" y="622"/>
                  </a:lnTo>
                  <a:lnTo>
                    <a:pt x="742" y="620"/>
                  </a:lnTo>
                  <a:lnTo>
                    <a:pt x="740" y="620"/>
                  </a:lnTo>
                  <a:lnTo>
                    <a:pt x="740" y="620"/>
                  </a:lnTo>
                  <a:lnTo>
                    <a:pt x="738" y="620"/>
                  </a:lnTo>
                  <a:lnTo>
                    <a:pt x="738" y="620"/>
                  </a:lnTo>
                  <a:lnTo>
                    <a:pt x="738" y="617"/>
                  </a:lnTo>
                  <a:lnTo>
                    <a:pt x="738" y="617"/>
                  </a:lnTo>
                  <a:lnTo>
                    <a:pt x="735" y="617"/>
                  </a:lnTo>
                  <a:lnTo>
                    <a:pt x="733" y="617"/>
                  </a:lnTo>
                  <a:lnTo>
                    <a:pt x="733" y="615"/>
                  </a:lnTo>
                  <a:lnTo>
                    <a:pt x="733" y="613"/>
                  </a:lnTo>
                  <a:lnTo>
                    <a:pt x="730" y="613"/>
                  </a:lnTo>
                  <a:lnTo>
                    <a:pt x="730" y="610"/>
                  </a:lnTo>
                  <a:lnTo>
                    <a:pt x="728" y="608"/>
                  </a:lnTo>
                  <a:lnTo>
                    <a:pt x="726" y="608"/>
                  </a:lnTo>
                  <a:lnTo>
                    <a:pt x="726" y="605"/>
                  </a:lnTo>
                  <a:lnTo>
                    <a:pt x="723" y="605"/>
                  </a:lnTo>
                  <a:lnTo>
                    <a:pt x="723" y="605"/>
                  </a:lnTo>
                  <a:lnTo>
                    <a:pt x="721" y="603"/>
                  </a:lnTo>
                  <a:lnTo>
                    <a:pt x="721" y="603"/>
                  </a:lnTo>
                  <a:lnTo>
                    <a:pt x="719" y="601"/>
                  </a:lnTo>
                  <a:lnTo>
                    <a:pt x="719" y="601"/>
                  </a:lnTo>
                  <a:lnTo>
                    <a:pt x="719" y="601"/>
                  </a:lnTo>
                  <a:lnTo>
                    <a:pt x="716" y="598"/>
                  </a:lnTo>
                  <a:lnTo>
                    <a:pt x="716" y="598"/>
                  </a:lnTo>
                  <a:lnTo>
                    <a:pt x="716" y="598"/>
                  </a:lnTo>
                  <a:lnTo>
                    <a:pt x="714" y="598"/>
                  </a:lnTo>
                  <a:lnTo>
                    <a:pt x="714" y="598"/>
                  </a:lnTo>
                  <a:lnTo>
                    <a:pt x="714" y="596"/>
                  </a:lnTo>
                  <a:lnTo>
                    <a:pt x="714" y="596"/>
                  </a:lnTo>
                  <a:lnTo>
                    <a:pt x="712" y="596"/>
                  </a:lnTo>
                  <a:lnTo>
                    <a:pt x="712" y="594"/>
                  </a:lnTo>
                  <a:lnTo>
                    <a:pt x="712" y="594"/>
                  </a:lnTo>
                  <a:lnTo>
                    <a:pt x="712" y="594"/>
                  </a:lnTo>
                  <a:lnTo>
                    <a:pt x="709" y="594"/>
                  </a:lnTo>
                  <a:lnTo>
                    <a:pt x="709" y="591"/>
                  </a:lnTo>
                  <a:lnTo>
                    <a:pt x="709" y="591"/>
                  </a:lnTo>
                  <a:lnTo>
                    <a:pt x="707" y="591"/>
                  </a:lnTo>
                  <a:lnTo>
                    <a:pt x="707" y="589"/>
                  </a:lnTo>
                  <a:lnTo>
                    <a:pt x="707" y="587"/>
                  </a:lnTo>
                  <a:lnTo>
                    <a:pt x="704" y="587"/>
                  </a:lnTo>
                  <a:lnTo>
                    <a:pt x="704" y="587"/>
                  </a:lnTo>
                  <a:lnTo>
                    <a:pt x="702" y="587"/>
                  </a:lnTo>
                  <a:lnTo>
                    <a:pt x="702" y="584"/>
                  </a:lnTo>
                  <a:lnTo>
                    <a:pt x="700" y="584"/>
                  </a:lnTo>
                  <a:lnTo>
                    <a:pt x="697" y="584"/>
                  </a:lnTo>
                  <a:lnTo>
                    <a:pt x="697" y="584"/>
                  </a:lnTo>
                  <a:lnTo>
                    <a:pt x="697" y="584"/>
                  </a:lnTo>
                  <a:lnTo>
                    <a:pt x="697" y="584"/>
                  </a:lnTo>
                  <a:lnTo>
                    <a:pt x="697" y="582"/>
                  </a:lnTo>
                  <a:lnTo>
                    <a:pt x="695" y="582"/>
                  </a:lnTo>
                  <a:lnTo>
                    <a:pt x="695" y="582"/>
                  </a:lnTo>
                  <a:lnTo>
                    <a:pt x="695" y="582"/>
                  </a:lnTo>
                  <a:lnTo>
                    <a:pt x="695" y="582"/>
                  </a:lnTo>
                  <a:lnTo>
                    <a:pt x="693" y="582"/>
                  </a:lnTo>
                  <a:lnTo>
                    <a:pt x="693" y="584"/>
                  </a:lnTo>
                  <a:lnTo>
                    <a:pt x="693" y="584"/>
                  </a:lnTo>
                  <a:lnTo>
                    <a:pt x="693" y="584"/>
                  </a:lnTo>
                  <a:lnTo>
                    <a:pt x="693" y="584"/>
                  </a:lnTo>
                  <a:lnTo>
                    <a:pt x="693" y="584"/>
                  </a:lnTo>
                  <a:lnTo>
                    <a:pt x="693" y="587"/>
                  </a:lnTo>
                  <a:lnTo>
                    <a:pt x="693" y="587"/>
                  </a:lnTo>
                  <a:lnTo>
                    <a:pt x="690" y="589"/>
                  </a:lnTo>
                  <a:lnTo>
                    <a:pt x="690" y="589"/>
                  </a:lnTo>
                  <a:lnTo>
                    <a:pt x="688" y="589"/>
                  </a:lnTo>
                  <a:lnTo>
                    <a:pt x="683" y="587"/>
                  </a:lnTo>
                  <a:lnTo>
                    <a:pt x="683" y="587"/>
                  </a:lnTo>
                  <a:lnTo>
                    <a:pt x="683" y="584"/>
                  </a:lnTo>
                  <a:lnTo>
                    <a:pt x="681" y="582"/>
                  </a:lnTo>
                  <a:lnTo>
                    <a:pt x="681" y="582"/>
                  </a:lnTo>
                  <a:lnTo>
                    <a:pt x="678" y="582"/>
                  </a:lnTo>
                  <a:lnTo>
                    <a:pt x="676" y="582"/>
                  </a:lnTo>
                  <a:lnTo>
                    <a:pt x="676" y="579"/>
                  </a:lnTo>
                  <a:lnTo>
                    <a:pt x="674" y="577"/>
                  </a:lnTo>
                  <a:lnTo>
                    <a:pt x="674" y="575"/>
                  </a:lnTo>
                  <a:lnTo>
                    <a:pt x="674" y="575"/>
                  </a:lnTo>
                  <a:lnTo>
                    <a:pt x="671" y="575"/>
                  </a:lnTo>
                  <a:lnTo>
                    <a:pt x="671" y="572"/>
                  </a:lnTo>
                  <a:lnTo>
                    <a:pt x="674" y="572"/>
                  </a:lnTo>
                  <a:lnTo>
                    <a:pt x="674" y="572"/>
                  </a:lnTo>
                  <a:lnTo>
                    <a:pt x="674" y="570"/>
                  </a:lnTo>
                  <a:lnTo>
                    <a:pt x="671" y="565"/>
                  </a:lnTo>
                  <a:lnTo>
                    <a:pt x="671" y="560"/>
                  </a:lnTo>
                  <a:lnTo>
                    <a:pt x="671" y="558"/>
                  </a:lnTo>
                  <a:lnTo>
                    <a:pt x="669" y="556"/>
                  </a:lnTo>
                  <a:lnTo>
                    <a:pt x="664" y="556"/>
                  </a:lnTo>
                  <a:lnTo>
                    <a:pt x="662" y="553"/>
                  </a:lnTo>
                  <a:lnTo>
                    <a:pt x="660" y="549"/>
                  </a:lnTo>
                  <a:lnTo>
                    <a:pt x="650" y="544"/>
                  </a:lnTo>
                  <a:lnTo>
                    <a:pt x="650" y="539"/>
                  </a:lnTo>
                  <a:lnTo>
                    <a:pt x="648" y="534"/>
                  </a:lnTo>
                  <a:lnTo>
                    <a:pt x="643" y="527"/>
                  </a:lnTo>
                  <a:lnTo>
                    <a:pt x="643" y="523"/>
                  </a:lnTo>
                  <a:lnTo>
                    <a:pt x="641" y="520"/>
                  </a:lnTo>
                  <a:lnTo>
                    <a:pt x="638" y="516"/>
                  </a:lnTo>
                  <a:lnTo>
                    <a:pt x="636" y="516"/>
                  </a:lnTo>
                  <a:lnTo>
                    <a:pt x="634" y="511"/>
                  </a:lnTo>
                  <a:lnTo>
                    <a:pt x="634" y="508"/>
                  </a:lnTo>
                  <a:lnTo>
                    <a:pt x="634" y="508"/>
                  </a:lnTo>
                  <a:lnTo>
                    <a:pt x="631" y="504"/>
                  </a:lnTo>
                  <a:lnTo>
                    <a:pt x="629" y="501"/>
                  </a:lnTo>
                  <a:lnTo>
                    <a:pt x="629" y="499"/>
                  </a:lnTo>
                  <a:lnTo>
                    <a:pt x="631" y="497"/>
                  </a:lnTo>
                  <a:lnTo>
                    <a:pt x="631" y="492"/>
                  </a:lnTo>
                  <a:lnTo>
                    <a:pt x="631" y="489"/>
                  </a:lnTo>
                  <a:lnTo>
                    <a:pt x="634" y="487"/>
                  </a:lnTo>
                  <a:lnTo>
                    <a:pt x="631" y="482"/>
                  </a:lnTo>
                  <a:lnTo>
                    <a:pt x="631" y="482"/>
                  </a:lnTo>
                  <a:lnTo>
                    <a:pt x="631" y="480"/>
                  </a:lnTo>
                  <a:lnTo>
                    <a:pt x="631" y="475"/>
                  </a:lnTo>
                  <a:lnTo>
                    <a:pt x="634" y="466"/>
                  </a:lnTo>
                  <a:lnTo>
                    <a:pt x="634" y="463"/>
                  </a:lnTo>
                  <a:lnTo>
                    <a:pt x="634" y="461"/>
                  </a:lnTo>
                  <a:lnTo>
                    <a:pt x="634" y="454"/>
                  </a:lnTo>
                  <a:lnTo>
                    <a:pt x="634" y="452"/>
                  </a:lnTo>
                  <a:lnTo>
                    <a:pt x="634" y="447"/>
                  </a:lnTo>
                  <a:lnTo>
                    <a:pt x="634" y="445"/>
                  </a:lnTo>
                  <a:lnTo>
                    <a:pt x="634" y="440"/>
                  </a:lnTo>
                  <a:lnTo>
                    <a:pt x="634" y="437"/>
                  </a:lnTo>
                  <a:lnTo>
                    <a:pt x="631" y="435"/>
                  </a:lnTo>
                  <a:lnTo>
                    <a:pt x="631" y="433"/>
                  </a:lnTo>
                  <a:lnTo>
                    <a:pt x="631" y="430"/>
                  </a:lnTo>
                  <a:lnTo>
                    <a:pt x="631" y="428"/>
                  </a:lnTo>
                  <a:lnTo>
                    <a:pt x="629" y="426"/>
                  </a:lnTo>
                  <a:lnTo>
                    <a:pt x="626" y="418"/>
                  </a:lnTo>
                  <a:lnTo>
                    <a:pt x="624" y="414"/>
                  </a:lnTo>
                  <a:lnTo>
                    <a:pt x="624" y="407"/>
                  </a:lnTo>
                  <a:lnTo>
                    <a:pt x="624" y="402"/>
                  </a:lnTo>
                  <a:lnTo>
                    <a:pt x="622" y="397"/>
                  </a:lnTo>
                  <a:lnTo>
                    <a:pt x="624" y="392"/>
                  </a:lnTo>
                  <a:lnTo>
                    <a:pt x="624" y="392"/>
                  </a:lnTo>
                  <a:lnTo>
                    <a:pt x="624" y="388"/>
                  </a:lnTo>
                  <a:lnTo>
                    <a:pt x="622" y="385"/>
                  </a:lnTo>
                  <a:lnTo>
                    <a:pt x="624" y="376"/>
                  </a:lnTo>
                  <a:lnTo>
                    <a:pt x="622" y="374"/>
                  </a:lnTo>
                  <a:lnTo>
                    <a:pt x="622" y="371"/>
                  </a:lnTo>
                  <a:lnTo>
                    <a:pt x="622" y="369"/>
                  </a:lnTo>
                  <a:lnTo>
                    <a:pt x="622" y="366"/>
                  </a:lnTo>
                  <a:lnTo>
                    <a:pt x="622" y="364"/>
                  </a:lnTo>
                  <a:lnTo>
                    <a:pt x="622" y="357"/>
                  </a:lnTo>
                  <a:lnTo>
                    <a:pt x="619" y="355"/>
                  </a:lnTo>
                  <a:lnTo>
                    <a:pt x="619" y="355"/>
                  </a:lnTo>
                  <a:lnTo>
                    <a:pt x="619" y="352"/>
                  </a:lnTo>
                  <a:lnTo>
                    <a:pt x="617" y="352"/>
                  </a:lnTo>
                  <a:lnTo>
                    <a:pt x="605" y="345"/>
                  </a:lnTo>
                  <a:lnTo>
                    <a:pt x="603" y="343"/>
                  </a:lnTo>
                  <a:lnTo>
                    <a:pt x="600" y="340"/>
                  </a:lnTo>
                  <a:lnTo>
                    <a:pt x="600" y="336"/>
                  </a:lnTo>
                  <a:lnTo>
                    <a:pt x="603" y="333"/>
                  </a:lnTo>
                  <a:lnTo>
                    <a:pt x="603" y="331"/>
                  </a:lnTo>
                  <a:lnTo>
                    <a:pt x="598" y="329"/>
                  </a:lnTo>
                  <a:lnTo>
                    <a:pt x="596" y="324"/>
                  </a:lnTo>
                  <a:lnTo>
                    <a:pt x="591" y="317"/>
                  </a:lnTo>
                  <a:lnTo>
                    <a:pt x="591" y="310"/>
                  </a:lnTo>
                  <a:lnTo>
                    <a:pt x="591" y="305"/>
                  </a:lnTo>
                  <a:lnTo>
                    <a:pt x="593" y="288"/>
                  </a:lnTo>
                  <a:lnTo>
                    <a:pt x="593" y="276"/>
                  </a:lnTo>
                  <a:lnTo>
                    <a:pt x="596" y="265"/>
                  </a:lnTo>
                  <a:lnTo>
                    <a:pt x="596" y="236"/>
                  </a:lnTo>
                  <a:lnTo>
                    <a:pt x="598" y="229"/>
                  </a:lnTo>
                  <a:lnTo>
                    <a:pt x="603" y="222"/>
                  </a:lnTo>
                  <a:lnTo>
                    <a:pt x="608" y="215"/>
                  </a:lnTo>
                  <a:lnTo>
                    <a:pt x="610" y="210"/>
                  </a:lnTo>
                  <a:lnTo>
                    <a:pt x="608" y="205"/>
                  </a:lnTo>
                  <a:lnTo>
                    <a:pt x="605" y="203"/>
                  </a:lnTo>
                  <a:lnTo>
                    <a:pt x="603" y="198"/>
                  </a:lnTo>
                  <a:lnTo>
                    <a:pt x="600" y="184"/>
                  </a:lnTo>
                  <a:lnTo>
                    <a:pt x="600" y="182"/>
                  </a:lnTo>
                  <a:lnTo>
                    <a:pt x="598" y="182"/>
                  </a:lnTo>
                  <a:lnTo>
                    <a:pt x="596" y="177"/>
                  </a:lnTo>
                  <a:lnTo>
                    <a:pt x="593" y="175"/>
                  </a:lnTo>
                  <a:lnTo>
                    <a:pt x="591" y="172"/>
                  </a:lnTo>
                  <a:lnTo>
                    <a:pt x="586" y="170"/>
                  </a:lnTo>
                  <a:lnTo>
                    <a:pt x="584" y="168"/>
                  </a:lnTo>
                  <a:lnTo>
                    <a:pt x="582" y="165"/>
                  </a:lnTo>
                  <a:lnTo>
                    <a:pt x="579" y="163"/>
                  </a:lnTo>
                  <a:lnTo>
                    <a:pt x="577" y="163"/>
                  </a:lnTo>
                  <a:lnTo>
                    <a:pt x="572" y="160"/>
                  </a:lnTo>
                  <a:lnTo>
                    <a:pt x="572" y="160"/>
                  </a:lnTo>
                  <a:lnTo>
                    <a:pt x="570" y="160"/>
                  </a:lnTo>
                  <a:lnTo>
                    <a:pt x="570" y="158"/>
                  </a:lnTo>
                  <a:lnTo>
                    <a:pt x="567" y="153"/>
                  </a:lnTo>
                  <a:lnTo>
                    <a:pt x="565" y="151"/>
                  </a:lnTo>
                  <a:lnTo>
                    <a:pt x="565" y="149"/>
                  </a:lnTo>
                  <a:lnTo>
                    <a:pt x="567" y="149"/>
                  </a:lnTo>
                  <a:lnTo>
                    <a:pt x="567" y="149"/>
                  </a:lnTo>
                  <a:lnTo>
                    <a:pt x="570" y="151"/>
                  </a:lnTo>
                  <a:lnTo>
                    <a:pt x="570" y="153"/>
                  </a:lnTo>
                  <a:lnTo>
                    <a:pt x="570" y="156"/>
                  </a:lnTo>
                  <a:lnTo>
                    <a:pt x="570" y="156"/>
                  </a:lnTo>
                  <a:lnTo>
                    <a:pt x="572" y="158"/>
                  </a:lnTo>
                  <a:lnTo>
                    <a:pt x="574" y="158"/>
                  </a:lnTo>
                  <a:lnTo>
                    <a:pt x="577" y="158"/>
                  </a:lnTo>
                  <a:lnTo>
                    <a:pt x="579" y="158"/>
                  </a:lnTo>
                  <a:lnTo>
                    <a:pt x="584" y="160"/>
                  </a:lnTo>
                  <a:lnTo>
                    <a:pt x="584" y="160"/>
                  </a:lnTo>
                  <a:lnTo>
                    <a:pt x="582" y="156"/>
                  </a:lnTo>
                  <a:lnTo>
                    <a:pt x="582" y="151"/>
                  </a:lnTo>
                  <a:lnTo>
                    <a:pt x="584" y="146"/>
                  </a:lnTo>
                  <a:lnTo>
                    <a:pt x="584" y="142"/>
                  </a:lnTo>
                  <a:lnTo>
                    <a:pt x="584" y="139"/>
                  </a:lnTo>
                  <a:lnTo>
                    <a:pt x="582" y="137"/>
                  </a:lnTo>
                  <a:lnTo>
                    <a:pt x="582" y="134"/>
                  </a:lnTo>
                  <a:lnTo>
                    <a:pt x="579" y="132"/>
                  </a:lnTo>
                  <a:lnTo>
                    <a:pt x="579" y="130"/>
                  </a:lnTo>
                  <a:lnTo>
                    <a:pt x="577" y="130"/>
                  </a:lnTo>
                  <a:lnTo>
                    <a:pt x="577" y="130"/>
                  </a:lnTo>
                  <a:lnTo>
                    <a:pt x="574" y="127"/>
                  </a:lnTo>
                  <a:lnTo>
                    <a:pt x="574" y="125"/>
                  </a:lnTo>
                  <a:lnTo>
                    <a:pt x="577" y="123"/>
                  </a:lnTo>
                  <a:lnTo>
                    <a:pt x="579" y="118"/>
                  </a:lnTo>
                  <a:lnTo>
                    <a:pt x="579" y="113"/>
                  </a:lnTo>
                  <a:lnTo>
                    <a:pt x="577" y="106"/>
                  </a:lnTo>
                  <a:lnTo>
                    <a:pt x="574" y="99"/>
                  </a:lnTo>
                  <a:lnTo>
                    <a:pt x="570" y="94"/>
                  </a:lnTo>
                  <a:lnTo>
                    <a:pt x="565" y="89"/>
                  </a:lnTo>
                  <a:lnTo>
                    <a:pt x="565" y="87"/>
                  </a:lnTo>
                  <a:lnTo>
                    <a:pt x="565" y="85"/>
                  </a:lnTo>
                  <a:lnTo>
                    <a:pt x="567" y="80"/>
                  </a:lnTo>
                  <a:lnTo>
                    <a:pt x="572" y="78"/>
                  </a:lnTo>
                  <a:lnTo>
                    <a:pt x="574" y="75"/>
                  </a:lnTo>
                  <a:lnTo>
                    <a:pt x="577" y="71"/>
                  </a:lnTo>
                  <a:lnTo>
                    <a:pt x="577" y="66"/>
                  </a:lnTo>
                  <a:lnTo>
                    <a:pt x="577" y="63"/>
                  </a:lnTo>
                  <a:lnTo>
                    <a:pt x="577" y="59"/>
                  </a:lnTo>
                  <a:lnTo>
                    <a:pt x="579" y="54"/>
                  </a:lnTo>
                  <a:lnTo>
                    <a:pt x="582" y="49"/>
                  </a:lnTo>
                  <a:lnTo>
                    <a:pt x="584" y="47"/>
                  </a:lnTo>
                  <a:lnTo>
                    <a:pt x="589" y="45"/>
                  </a:lnTo>
                  <a:lnTo>
                    <a:pt x="596" y="45"/>
                  </a:lnTo>
                  <a:lnTo>
                    <a:pt x="600" y="45"/>
                  </a:lnTo>
                  <a:lnTo>
                    <a:pt x="603" y="42"/>
                  </a:lnTo>
                  <a:lnTo>
                    <a:pt x="603" y="42"/>
                  </a:lnTo>
                  <a:lnTo>
                    <a:pt x="603" y="42"/>
                  </a:lnTo>
                  <a:lnTo>
                    <a:pt x="605" y="40"/>
                  </a:lnTo>
                  <a:lnTo>
                    <a:pt x="608" y="33"/>
                  </a:lnTo>
                  <a:lnTo>
                    <a:pt x="608" y="28"/>
                  </a:lnTo>
                  <a:lnTo>
                    <a:pt x="605" y="23"/>
                  </a:lnTo>
                  <a:lnTo>
                    <a:pt x="608" y="18"/>
                  </a:lnTo>
                  <a:lnTo>
                    <a:pt x="610" y="16"/>
                  </a:lnTo>
                  <a:lnTo>
                    <a:pt x="612" y="14"/>
                  </a:lnTo>
                  <a:lnTo>
                    <a:pt x="615" y="11"/>
                  </a:lnTo>
                  <a:lnTo>
                    <a:pt x="617" y="9"/>
                  </a:lnTo>
                  <a:lnTo>
                    <a:pt x="617" y="4"/>
                  </a:lnTo>
                  <a:lnTo>
                    <a:pt x="619" y="0"/>
                  </a:lnTo>
                  <a:lnTo>
                    <a:pt x="619" y="0"/>
                  </a:lnTo>
                  <a:lnTo>
                    <a:pt x="612" y="0"/>
                  </a:lnTo>
                  <a:lnTo>
                    <a:pt x="598" y="2"/>
                  </a:lnTo>
                  <a:lnTo>
                    <a:pt x="586" y="2"/>
                  </a:lnTo>
                  <a:lnTo>
                    <a:pt x="574" y="4"/>
                  </a:lnTo>
                  <a:lnTo>
                    <a:pt x="563" y="4"/>
                  </a:lnTo>
                  <a:lnTo>
                    <a:pt x="548" y="7"/>
                  </a:lnTo>
                  <a:lnTo>
                    <a:pt x="537" y="7"/>
                  </a:lnTo>
                  <a:lnTo>
                    <a:pt x="525" y="9"/>
                  </a:lnTo>
                  <a:lnTo>
                    <a:pt x="511" y="9"/>
                  </a:lnTo>
                  <a:lnTo>
                    <a:pt x="499" y="11"/>
                  </a:lnTo>
                  <a:lnTo>
                    <a:pt x="487" y="11"/>
                  </a:lnTo>
                  <a:lnTo>
                    <a:pt x="475" y="14"/>
                  </a:lnTo>
                  <a:lnTo>
                    <a:pt x="461" y="14"/>
                  </a:lnTo>
                  <a:lnTo>
                    <a:pt x="449" y="14"/>
                  </a:lnTo>
                  <a:lnTo>
                    <a:pt x="437" y="16"/>
                  </a:lnTo>
                  <a:lnTo>
                    <a:pt x="423" y="16"/>
                  </a:lnTo>
                  <a:lnTo>
                    <a:pt x="411" y="18"/>
                  </a:lnTo>
                  <a:lnTo>
                    <a:pt x="399" y="18"/>
                  </a:lnTo>
                  <a:lnTo>
                    <a:pt x="388" y="21"/>
                  </a:lnTo>
                  <a:lnTo>
                    <a:pt x="373" y="21"/>
                  </a:lnTo>
                  <a:lnTo>
                    <a:pt x="362" y="23"/>
                  </a:lnTo>
                  <a:lnTo>
                    <a:pt x="350" y="23"/>
                  </a:lnTo>
                  <a:lnTo>
                    <a:pt x="336" y="26"/>
                  </a:lnTo>
                  <a:lnTo>
                    <a:pt x="324" y="26"/>
                  </a:lnTo>
                  <a:lnTo>
                    <a:pt x="312" y="28"/>
                  </a:lnTo>
                  <a:lnTo>
                    <a:pt x="300" y="28"/>
                  </a:lnTo>
                  <a:lnTo>
                    <a:pt x="286" y="30"/>
                  </a:lnTo>
                  <a:lnTo>
                    <a:pt x="274" y="30"/>
                  </a:lnTo>
                  <a:lnTo>
                    <a:pt x="262" y="33"/>
                  </a:lnTo>
                  <a:lnTo>
                    <a:pt x="248" y="33"/>
                  </a:lnTo>
                  <a:lnTo>
                    <a:pt x="236" y="33"/>
                  </a:lnTo>
                  <a:lnTo>
                    <a:pt x="224" y="35"/>
                  </a:lnTo>
                  <a:lnTo>
                    <a:pt x="210" y="35"/>
                  </a:lnTo>
                  <a:lnTo>
                    <a:pt x="210" y="37"/>
                  </a:lnTo>
                  <a:lnTo>
                    <a:pt x="210" y="40"/>
                  </a:lnTo>
                  <a:lnTo>
                    <a:pt x="210" y="45"/>
                  </a:lnTo>
                  <a:lnTo>
                    <a:pt x="210" y="49"/>
                  </a:lnTo>
                  <a:lnTo>
                    <a:pt x="213" y="52"/>
                  </a:lnTo>
                  <a:lnTo>
                    <a:pt x="213" y="54"/>
                  </a:lnTo>
                  <a:lnTo>
                    <a:pt x="217" y="61"/>
                  </a:lnTo>
                  <a:lnTo>
                    <a:pt x="220" y="68"/>
                  </a:lnTo>
                  <a:lnTo>
                    <a:pt x="227" y="87"/>
                  </a:lnTo>
                  <a:lnTo>
                    <a:pt x="229" y="89"/>
                  </a:lnTo>
                  <a:lnTo>
                    <a:pt x="236" y="92"/>
                  </a:lnTo>
                  <a:lnTo>
                    <a:pt x="241" y="94"/>
                  </a:lnTo>
                  <a:lnTo>
                    <a:pt x="243" y="97"/>
                  </a:lnTo>
                  <a:lnTo>
                    <a:pt x="246" y="99"/>
                  </a:lnTo>
                  <a:lnTo>
                    <a:pt x="248" y="106"/>
                  </a:lnTo>
                  <a:lnTo>
                    <a:pt x="250" y="116"/>
                  </a:lnTo>
                  <a:lnTo>
                    <a:pt x="253" y="130"/>
                  </a:lnTo>
                  <a:lnTo>
                    <a:pt x="253" y="137"/>
                  </a:lnTo>
                  <a:lnTo>
                    <a:pt x="255" y="139"/>
                  </a:lnTo>
                  <a:lnTo>
                    <a:pt x="258" y="146"/>
                  </a:lnTo>
                  <a:lnTo>
                    <a:pt x="265" y="146"/>
                  </a:lnTo>
                  <a:lnTo>
                    <a:pt x="272" y="146"/>
                  </a:lnTo>
                  <a:lnTo>
                    <a:pt x="272" y="149"/>
                  </a:lnTo>
                  <a:lnTo>
                    <a:pt x="274" y="156"/>
                  </a:lnTo>
                  <a:lnTo>
                    <a:pt x="274" y="160"/>
                  </a:lnTo>
                  <a:lnTo>
                    <a:pt x="276" y="163"/>
                  </a:lnTo>
                  <a:lnTo>
                    <a:pt x="279" y="163"/>
                  </a:lnTo>
                  <a:lnTo>
                    <a:pt x="284" y="165"/>
                  </a:lnTo>
                  <a:lnTo>
                    <a:pt x="286" y="168"/>
                  </a:lnTo>
                  <a:lnTo>
                    <a:pt x="291" y="170"/>
                  </a:lnTo>
                  <a:lnTo>
                    <a:pt x="295" y="170"/>
                  </a:lnTo>
                  <a:lnTo>
                    <a:pt x="298" y="175"/>
                  </a:lnTo>
                  <a:lnTo>
                    <a:pt x="298" y="177"/>
                  </a:lnTo>
                  <a:lnTo>
                    <a:pt x="298" y="182"/>
                  </a:lnTo>
                  <a:lnTo>
                    <a:pt x="295" y="189"/>
                  </a:lnTo>
                  <a:lnTo>
                    <a:pt x="295" y="191"/>
                  </a:lnTo>
                  <a:lnTo>
                    <a:pt x="293" y="196"/>
                  </a:lnTo>
                  <a:lnTo>
                    <a:pt x="288" y="198"/>
                  </a:lnTo>
                  <a:lnTo>
                    <a:pt x="286" y="196"/>
                  </a:lnTo>
                  <a:lnTo>
                    <a:pt x="281" y="194"/>
                  </a:lnTo>
                  <a:lnTo>
                    <a:pt x="274" y="191"/>
                  </a:lnTo>
                  <a:lnTo>
                    <a:pt x="276" y="194"/>
                  </a:lnTo>
                  <a:lnTo>
                    <a:pt x="281" y="201"/>
                  </a:lnTo>
                  <a:lnTo>
                    <a:pt x="284" y="201"/>
                  </a:lnTo>
                  <a:lnTo>
                    <a:pt x="286" y="201"/>
                  </a:lnTo>
                  <a:lnTo>
                    <a:pt x="288" y="203"/>
                  </a:lnTo>
                  <a:lnTo>
                    <a:pt x="291" y="208"/>
                  </a:lnTo>
                  <a:lnTo>
                    <a:pt x="291" y="210"/>
                  </a:lnTo>
                  <a:lnTo>
                    <a:pt x="291" y="215"/>
                  </a:lnTo>
                  <a:lnTo>
                    <a:pt x="288" y="220"/>
                  </a:lnTo>
                  <a:lnTo>
                    <a:pt x="288" y="222"/>
                  </a:lnTo>
                  <a:lnTo>
                    <a:pt x="293" y="227"/>
                  </a:lnTo>
                  <a:lnTo>
                    <a:pt x="288" y="227"/>
                  </a:lnTo>
                  <a:lnTo>
                    <a:pt x="286" y="227"/>
                  </a:lnTo>
                  <a:lnTo>
                    <a:pt x="286" y="227"/>
                  </a:lnTo>
                  <a:lnTo>
                    <a:pt x="286" y="229"/>
                  </a:lnTo>
                  <a:lnTo>
                    <a:pt x="286" y="231"/>
                  </a:lnTo>
                  <a:lnTo>
                    <a:pt x="291" y="234"/>
                  </a:lnTo>
                  <a:lnTo>
                    <a:pt x="291" y="236"/>
                  </a:lnTo>
                  <a:lnTo>
                    <a:pt x="298" y="241"/>
                  </a:lnTo>
                  <a:lnTo>
                    <a:pt x="300" y="243"/>
                  </a:lnTo>
                  <a:lnTo>
                    <a:pt x="300" y="246"/>
                  </a:lnTo>
                  <a:lnTo>
                    <a:pt x="300" y="246"/>
                  </a:lnTo>
                  <a:lnTo>
                    <a:pt x="302" y="248"/>
                  </a:lnTo>
                  <a:lnTo>
                    <a:pt x="305" y="248"/>
                  </a:lnTo>
                  <a:lnTo>
                    <a:pt x="307" y="253"/>
                  </a:lnTo>
                  <a:lnTo>
                    <a:pt x="310" y="253"/>
                  </a:lnTo>
                  <a:lnTo>
                    <a:pt x="312" y="255"/>
                  </a:lnTo>
                  <a:lnTo>
                    <a:pt x="314" y="258"/>
                  </a:lnTo>
                  <a:lnTo>
                    <a:pt x="314" y="258"/>
                  </a:lnTo>
                  <a:lnTo>
                    <a:pt x="317" y="260"/>
                  </a:lnTo>
                  <a:lnTo>
                    <a:pt x="324" y="274"/>
                  </a:lnTo>
                  <a:lnTo>
                    <a:pt x="343" y="298"/>
                  </a:lnTo>
                  <a:lnTo>
                    <a:pt x="350" y="312"/>
                  </a:lnTo>
                  <a:lnTo>
                    <a:pt x="347" y="324"/>
                  </a:lnTo>
                  <a:lnTo>
                    <a:pt x="347" y="336"/>
                  </a:lnTo>
                  <a:lnTo>
                    <a:pt x="343" y="343"/>
                  </a:lnTo>
                  <a:lnTo>
                    <a:pt x="345" y="350"/>
                  </a:lnTo>
                  <a:lnTo>
                    <a:pt x="350" y="350"/>
                  </a:lnTo>
                  <a:lnTo>
                    <a:pt x="357" y="347"/>
                  </a:lnTo>
                  <a:lnTo>
                    <a:pt x="359" y="350"/>
                  </a:lnTo>
                  <a:lnTo>
                    <a:pt x="364" y="355"/>
                  </a:lnTo>
                  <a:lnTo>
                    <a:pt x="364" y="359"/>
                  </a:lnTo>
                  <a:lnTo>
                    <a:pt x="366" y="362"/>
                  </a:lnTo>
                  <a:lnTo>
                    <a:pt x="371" y="369"/>
                  </a:lnTo>
                  <a:lnTo>
                    <a:pt x="376" y="369"/>
                  </a:lnTo>
                  <a:lnTo>
                    <a:pt x="383" y="376"/>
                  </a:lnTo>
                  <a:lnTo>
                    <a:pt x="390" y="378"/>
                  </a:lnTo>
                  <a:lnTo>
                    <a:pt x="392" y="381"/>
                  </a:lnTo>
                  <a:lnTo>
                    <a:pt x="392" y="383"/>
                  </a:lnTo>
                  <a:lnTo>
                    <a:pt x="395" y="395"/>
                  </a:lnTo>
                  <a:lnTo>
                    <a:pt x="397" y="414"/>
                  </a:lnTo>
                  <a:lnTo>
                    <a:pt x="392" y="445"/>
                  </a:lnTo>
                  <a:lnTo>
                    <a:pt x="397" y="452"/>
                  </a:lnTo>
                  <a:lnTo>
                    <a:pt x="399" y="461"/>
                  </a:lnTo>
                  <a:lnTo>
                    <a:pt x="402" y="468"/>
                  </a:lnTo>
                  <a:lnTo>
                    <a:pt x="404" y="468"/>
                  </a:lnTo>
                  <a:lnTo>
                    <a:pt x="404" y="461"/>
                  </a:lnTo>
                  <a:lnTo>
                    <a:pt x="402" y="456"/>
                  </a:lnTo>
                  <a:lnTo>
                    <a:pt x="402" y="454"/>
                  </a:lnTo>
                  <a:lnTo>
                    <a:pt x="399" y="454"/>
                  </a:lnTo>
                  <a:lnTo>
                    <a:pt x="399" y="452"/>
                  </a:lnTo>
                  <a:lnTo>
                    <a:pt x="399" y="452"/>
                  </a:lnTo>
                  <a:lnTo>
                    <a:pt x="402" y="449"/>
                  </a:lnTo>
                  <a:lnTo>
                    <a:pt x="404" y="452"/>
                  </a:lnTo>
                  <a:lnTo>
                    <a:pt x="404" y="454"/>
                  </a:lnTo>
                  <a:lnTo>
                    <a:pt x="406" y="452"/>
                  </a:lnTo>
                  <a:lnTo>
                    <a:pt x="409" y="452"/>
                  </a:lnTo>
                  <a:lnTo>
                    <a:pt x="409" y="447"/>
                  </a:lnTo>
                  <a:lnTo>
                    <a:pt x="406" y="445"/>
                  </a:lnTo>
                  <a:lnTo>
                    <a:pt x="404" y="442"/>
                  </a:lnTo>
                  <a:lnTo>
                    <a:pt x="404" y="440"/>
                  </a:lnTo>
                  <a:lnTo>
                    <a:pt x="406" y="442"/>
                  </a:lnTo>
                  <a:lnTo>
                    <a:pt x="409" y="445"/>
                  </a:lnTo>
                  <a:lnTo>
                    <a:pt x="411" y="447"/>
                  </a:lnTo>
                  <a:lnTo>
                    <a:pt x="414" y="449"/>
                  </a:lnTo>
                  <a:lnTo>
                    <a:pt x="411" y="452"/>
                  </a:lnTo>
                  <a:lnTo>
                    <a:pt x="411" y="454"/>
                  </a:lnTo>
                  <a:lnTo>
                    <a:pt x="406" y="459"/>
                  </a:lnTo>
                  <a:lnTo>
                    <a:pt x="414" y="459"/>
                  </a:lnTo>
                  <a:lnTo>
                    <a:pt x="418" y="461"/>
                  </a:lnTo>
                  <a:lnTo>
                    <a:pt x="425" y="466"/>
                  </a:lnTo>
                  <a:lnTo>
                    <a:pt x="430" y="471"/>
                  </a:lnTo>
                  <a:lnTo>
                    <a:pt x="430" y="475"/>
                  </a:lnTo>
                  <a:lnTo>
                    <a:pt x="435" y="482"/>
                  </a:lnTo>
                  <a:lnTo>
                    <a:pt x="435" y="489"/>
                  </a:lnTo>
                  <a:lnTo>
                    <a:pt x="437" y="499"/>
                  </a:lnTo>
                  <a:lnTo>
                    <a:pt x="435" y="506"/>
                  </a:lnTo>
                  <a:lnTo>
                    <a:pt x="435" y="508"/>
                  </a:lnTo>
                  <a:lnTo>
                    <a:pt x="435" y="511"/>
                  </a:lnTo>
                  <a:lnTo>
                    <a:pt x="437" y="513"/>
                  </a:lnTo>
                  <a:lnTo>
                    <a:pt x="437" y="513"/>
                  </a:lnTo>
                  <a:lnTo>
                    <a:pt x="440" y="520"/>
                  </a:lnTo>
                  <a:lnTo>
                    <a:pt x="437" y="530"/>
                  </a:lnTo>
                  <a:lnTo>
                    <a:pt x="435" y="544"/>
                  </a:lnTo>
                  <a:lnTo>
                    <a:pt x="435" y="546"/>
                  </a:lnTo>
                  <a:lnTo>
                    <a:pt x="442" y="546"/>
                  </a:lnTo>
                  <a:lnTo>
                    <a:pt x="444" y="549"/>
                  </a:lnTo>
                  <a:lnTo>
                    <a:pt x="447" y="551"/>
                  </a:lnTo>
                  <a:lnTo>
                    <a:pt x="449" y="553"/>
                  </a:lnTo>
                  <a:lnTo>
                    <a:pt x="454" y="558"/>
                  </a:lnTo>
                  <a:lnTo>
                    <a:pt x="454" y="563"/>
                  </a:lnTo>
                  <a:lnTo>
                    <a:pt x="454" y="568"/>
                  </a:lnTo>
                  <a:lnTo>
                    <a:pt x="456" y="570"/>
                  </a:lnTo>
                  <a:lnTo>
                    <a:pt x="454" y="577"/>
                  </a:lnTo>
                  <a:lnTo>
                    <a:pt x="454" y="582"/>
                  </a:lnTo>
                  <a:lnTo>
                    <a:pt x="454" y="587"/>
                  </a:lnTo>
                  <a:lnTo>
                    <a:pt x="466" y="596"/>
                  </a:lnTo>
                  <a:lnTo>
                    <a:pt x="470" y="598"/>
                  </a:lnTo>
                  <a:lnTo>
                    <a:pt x="475" y="603"/>
                  </a:lnTo>
                  <a:lnTo>
                    <a:pt x="477" y="605"/>
                  </a:lnTo>
                  <a:lnTo>
                    <a:pt x="480" y="608"/>
                  </a:lnTo>
                  <a:lnTo>
                    <a:pt x="485" y="610"/>
                  </a:lnTo>
                  <a:lnTo>
                    <a:pt x="487" y="613"/>
                  </a:lnTo>
                  <a:lnTo>
                    <a:pt x="492" y="610"/>
                  </a:lnTo>
                  <a:lnTo>
                    <a:pt x="494" y="613"/>
                  </a:lnTo>
                  <a:lnTo>
                    <a:pt x="499" y="617"/>
                  </a:lnTo>
                  <a:lnTo>
                    <a:pt x="508" y="624"/>
                  </a:lnTo>
                  <a:lnTo>
                    <a:pt x="522" y="629"/>
                  </a:lnTo>
                  <a:lnTo>
                    <a:pt x="532" y="636"/>
                  </a:lnTo>
                  <a:lnTo>
                    <a:pt x="539" y="648"/>
                  </a:lnTo>
                  <a:lnTo>
                    <a:pt x="553" y="650"/>
                  </a:lnTo>
                  <a:lnTo>
                    <a:pt x="577" y="660"/>
                  </a:lnTo>
                  <a:lnTo>
                    <a:pt x="584" y="667"/>
                  </a:lnTo>
                  <a:lnTo>
                    <a:pt x="593" y="676"/>
                  </a:lnTo>
                  <a:lnTo>
                    <a:pt x="598" y="681"/>
                  </a:lnTo>
                  <a:lnTo>
                    <a:pt x="600" y="688"/>
                  </a:lnTo>
                  <a:lnTo>
                    <a:pt x="608" y="695"/>
                  </a:lnTo>
                  <a:lnTo>
                    <a:pt x="615" y="695"/>
                  </a:lnTo>
                  <a:lnTo>
                    <a:pt x="615" y="695"/>
                  </a:lnTo>
                  <a:lnTo>
                    <a:pt x="617" y="698"/>
                  </a:lnTo>
                  <a:lnTo>
                    <a:pt x="617" y="703"/>
                  </a:lnTo>
                  <a:lnTo>
                    <a:pt x="617" y="705"/>
                  </a:lnTo>
                  <a:lnTo>
                    <a:pt x="619" y="710"/>
                  </a:lnTo>
                  <a:lnTo>
                    <a:pt x="622" y="714"/>
                  </a:lnTo>
                  <a:lnTo>
                    <a:pt x="624" y="710"/>
                  </a:lnTo>
                  <a:lnTo>
                    <a:pt x="629" y="712"/>
                  </a:lnTo>
                  <a:lnTo>
                    <a:pt x="634" y="714"/>
                  </a:lnTo>
                  <a:lnTo>
                    <a:pt x="636" y="717"/>
                  </a:lnTo>
                  <a:lnTo>
                    <a:pt x="636" y="719"/>
                  </a:lnTo>
                  <a:lnTo>
                    <a:pt x="638" y="724"/>
                  </a:lnTo>
                  <a:lnTo>
                    <a:pt x="638" y="726"/>
                  </a:lnTo>
                  <a:lnTo>
                    <a:pt x="638" y="733"/>
                  </a:lnTo>
                  <a:lnTo>
                    <a:pt x="641" y="738"/>
                  </a:lnTo>
                  <a:lnTo>
                    <a:pt x="643" y="736"/>
                  </a:lnTo>
                  <a:lnTo>
                    <a:pt x="645" y="736"/>
                  </a:lnTo>
                  <a:lnTo>
                    <a:pt x="648" y="738"/>
                  </a:lnTo>
                  <a:lnTo>
                    <a:pt x="648" y="743"/>
                  </a:lnTo>
                  <a:lnTo>
                    <a:pt x="650" y="745"/>
                  </a:lnTo>
                  <a:lnTo>
                    <a:pt x="652" y="747"/>
                  </a:lnTo>
                  <a:lnTo>
                    <a:pt x="652" y="747"/>
                  </a:lnTo>
                  <a:lnTo>
                    <a:pt x="655" y="745"/>
                  </a:lnTo>
                  <a:lnTo>
                    <a:pt x="657" y="745"/>
                  </a:lnTo>
                  <a:lnTo>
                    <a:pt x="660" y="745"/>
                  </a:lnTo>
                  <a:lnTo>
                    <a:pt x="664" y="750"/>
                  </a:lnTo>
                  <a:lnTo>
                    <a:pt x="667" y="752"/>
                  </a:lnTo>
                  <a:lnTo>
                    <a:pt x="667" y="757"/>
                  </a:lnTo>
                  <a:lnTo>
                    <a:pt x="671" y="755"/>
                  </a:lnTo>
                  <a:lnTo>
                    <a:pt x="674" y="759"/>
                  </a:lnTo>
                  <a:lnTo>
                    <a:pt x="671" y="764"/>
                  </a:lnTo>
                  <a:lnTo>
                    <a:pt x="676" y="769"/>
                  </a:lnTo>
                  <a:lnTo>
                    <a:pt x="678" y="769"/>
                  </a:lnTo>
                  <a:lnTo>
                    <a:pt x="681" y="771"/>
                  </a:lnTo>
                  <a:lnTo>
                    <a:pt x="681" y="776"/>
                  </a:lnTo>
                  <a:lnTo>
                    <a:pt x="683" y="778"/>
                  </a:lnTo>
                  <a:lnTo>
                    <a:pt x="683" y="781"/>
                  </a:lnTo>
                  <a:lnTo>
                    <a:pt x="683" y="785"/>
                  </a:lnTo>
                  <a:lnTo>
                    <a:pt x="688" y="785"/>
                  </a:lnTo>
                  <a:lnTo>
                    <a:pt x="690" y="790"/>
                  </a:lnTo>
                  <a:lnTo>
                    <a:pt x="695" y="790"/>
                  </a:lnTo>
                  <a:lnTo>
                    <a:pt x="695" y="792"/>
                  </a:lnTo>
                  <a:lnTo>
                    <a:pt x="695" y="795"/>
                  </a:lnTo>
                  <a:lnTo>
                    <a:pt x="695" y="795"/>
                  </a:lnTo>
                  <a:lnTo>
                    <a:pt x="695" y="797"/>
                  </a:lnTo>
                  <a:lnTo>
                    <a:pt x="700" y="800"/>
                  </a:lnTo>
                  <a:lnTo>
                    <a:pt x="702" y="797"/>
                  </a:lnTo>
                  <a:lnTo>
                    <a:pt x="707" y="797"/>
                  </a:lnTo>
                  <a:lnTo>
                    <a:pt x="712" y="797"/>
                  </a:lnTo>
                  <a:lnTo>
                    <a:pt x="712" y="797"/>
                  </a:lnTo>
                  <a:lnTo>
                    <a:pt x="714" y="800"/>
                  </a:lnTo>
                  <a:lnTo>
                    <a:pt x="714" y="804"/>
                  </a:lnTo>
                  <a:lnTo>
                    <a:pt x="716" y="809"/>
                  </a:lnTo>
                  <a:lnTo>
                    <a:pt x="714" y="814"/>
                  </a:lnTo>
                  <a:lnTo>
                    <a:pt x="714" y="816"/>
                  </a:lnTo>
                  <a:lnTo>
                    <a:pt x="716" y="816"/>
                  </a:lnTo>
                  <a:lnTo>
                    <a:pt x="721" y="816"/>
                  </a:lnTo>
                  <a:lnTo>
                    <a:pt x="723" y="816"/>
                  </a:lnTo>
                  <a:lnTo>
                    <a:pt x="726" y="818"/>
                  </a:lnTo>
                  <a:lnTo>
                    <a:pt x="728" y="821"/>
                  </a:lnTo>
                  <a:lnTo>
                    <a:pt x="728" y="823"/>
                  </a:lnTo>
                  <a:lnTo>
                    <a:pt x="728" y="823"/>
                  </a:lnTo>
                  <a:lnTo>
                    <a:pt x="730" y="826"/>
                  </a:lnTo>
                  <a:lnTo>
                    <a:pt x="730" y="828"/>
                  </a:lnTo>
                  <a:lnTo>
                    <a:pt x="730" y="830"/>
                  </a:lnTo>
                  <a:lnTo>
                    <a:pt x="730" y="833"/>
                  </a:lnTo>
                  <a:lnTo>
                    <a:pt x="733" y="833"/>
                  </a:lnTo>
                  <a:lnTo>
                    <a:pt x="735" y="837"/>
                  </a:lnTo>
                  <a:lnTo>
                    <a:pt x="733" y="842"/>
                  </a:lnTo>
                  <a:lnTo>
                    <a:pt x="730" y="847"/>
                  </a:lnTo>
                  <a:lnTo>
                    <a:pt x="728" y="859"/>
                  </a:lnTo>
                  <a:lnTo>
                    <a:pt x="726" y="866"/>
                  </a:lnTo>
                  <a:lnTo>
                    <a:pt x="723" y="871"/>
                  </a:lnTo>
                  <a:lnTo>
                    <a:pt x="721" y="873"/>
                  </a:lnTo>
                  <a:lnTo>
                    <a:pt x="721" y="875"/>
                  </a:lnTo>
                  <a:lnTo>
                    <a:pt x="721" y="878"/>
                  </a:lnTo>
                  <a:lnTo>
                    <a:pt x="723" y="878"/>
                  </a:lnTo>
                  <a:lnTo>
                    <a:pt x="726" y="880"/>
                  </a:lnTo>
                  <a:lnTo>
                    <a:pt x="726" y="878"/>
                  </a:lnTo>
                  <a:lnTo>
                    <a:pt x="728" y="878"/>
                  </a:lnTo>
                  <a:lnTo>
                    <a:pt x="730" y="880"/>
                  </a:lnTo>
                  <a:lnTo>
                    <a:pt x="730" y="882"/>
                  </a:lnTo>
                  <a:lnTo>
                    <a:pt x="730" y="885"/>
                  </a:lnTo>
                  <a:lnTo>
                    <a:pt x="733" y="885"/>
                  </a:lnTo>
                  <a:lnTo>
                    <a:pt x="730" y="887"/>
                  </a:lnTo>
                  <a:lnTo>
                    <a:pt x="728" y="892"/>
                  </a:lnTo>
                  <a:lnTo>
                    <a:pt x="726" y="894"/>
                  </a:lnTo>
                  <a:lnTo>
                    <a:pt x="723" y="899"/>
                  </a:lnTo>
                  <a:lnTo>
                    <a:pt x="723" y="901"/>
                  </a:lnTo>
                  <a:lnTo>
                    <a:pt x="723" y="901"/>
                  </a:lnTo>
                  <a:lnTo>
                    <a:pt x="723" y="904"/>
                  </a:lnTo>
                  <a:lnTo>
                    <a:pt x="723" y="906"/>
                  </a:lnTo>
                  <a:lnTo>
                    <a:pt x="723" y="911"/>
                  </a:lnTo>
                  <a:lnTo>
                    <a:pt x="726" y="913"/>
                  </a:lnTo>
                  <a:lnTo>
                    <a:pt x="728" y="913"/>
                  </a:lnTo>
                  <a:lnTo>
                    <a:pt x="730" y="913"/>
                  </a:lnTo>
                  <a:lnTo>
                    <a:pt x="733" y="918"/>
                  </a:lnTo>
                  <a:lnTo>
                    <a:pt x="733" y="918"/>
                  </a:lnTo>
                  <a:lnTo>
                    <a:pt x="735" y="918"/>
                  </a:lnTo>
                  <a:lnTo>
                    <a:pt x="735" y="920"/>
                  </a:lnTo>
                  <a:lnTo>
                    <a:pt x="733" y="923"/>
                  </a:lnTo>
                  <a:lnTo>
                    <a:pt x="730" y="925"/>
                  </a:lnTo>
                  <a:lnTo>
                    <a:pt x="740" y="925"/>
                  </a:lnTo>
                  <a:lnTo>
                    <a:pt x="771" y="925"/>
                  </a:lnTo>
                  <a:lnTo>
                    <a:pt x="801" y="925"/>
                  </a:lnTo>
                  <a:lnTo>
                    <a:pt x="830" y="925"/>
                  </a:lnTo>
                  <a:lnTo>
                    <a:pt x="861" y="925"/>
                  </a:lnTo>
                  <a:lnTo>
                    <a:pt x="891" y="925"/>
                  </a:lnTo>
                  <a:lnTo>
                    <a:pt x="922" y="925"/>
                  </a:lnTo>
                  <a:lnTo>
                    <a:pt x="953" y="925"/>
                  </a:lnTo>
                  <a:lnTo>
                    <a:pt x="950" y="925"/>
                  </a:lnTo>
                  <a:lnTo>
                    <a:pt x="948" y="925"/>
                  </a:lnTo>
                  <a:close/>
                  <a:moveTo>
                    <a:pt x="953" y="809"/>
                  </a:moveTo>
                  <a:lnTo>
                    <a:pt x="950" y="807"/>
                  </a:lnTo>
                  <a:lnTo>
                    <a:pt x="948" y="807"/>
                  </a:lnTo>
                  <a:lnTo>
                    <a:pt x="948" y="804"/>
                  </a:lnTo>
                  <a:lnTo>
                    <a:pt x="946" y="802"/>
                  </a:lnTo>
                  <a:lnTo>
                    <a:pt x="936" y="795"/>
                  </a:lnTo>
                  <a:lnTo>
                    <a:pt x="929" y="795"/>
                  </a:lnTo>
                  <a:lnTo>
                    <a:pt x="932" y="795"/>
                  </a:lnTo>
                  <a:lnTo>
                    <a:pt x="932" y="797"/>
                  </a:lnTo>
                  <a:lnTo>
                    <a:pt x="934" y="800"/>
                  </a:lnTo>
                  <a:lnTo>
                    <a:pt x="934" y="800"/>
                  </a:lnTo>
                  <a:lnTo>
                    <a:pt x="934" y="802"/>
                  </a:lnTo>
                  <a:lnTo>
                    <a:pt x="939" y="802"/>
                  </a:lnTo>
                  <a:lnTo>
                    <a:pt x="941" y="804"/>
                  </a:lnTo>
                  <a:lnTo>
                    <a:pt x="943" y="807"/>
                  </a:lnTo>
                  <a:lnTo>
                    <a:pt x="946" y="807"/>
                  </a:lnTo>
                  <a:lnTo>
                    <a:pt x="948" y="811"/>
                  </a:lnTo>
                  <a:lnTo>
                    <a:pt x="948" y="811"/>
                  </a:lnTo>
                  <a:lnTo>
                    <a:pt x="948" y="814"/>
                  </a:lnTo>
                  <a:lnTo>
                    <a:pt x="950" y="814"/>
                  </a:lnTo>
                  <a:lnTo>
                    <a:pt x="953" y="814"/>
                  </a:lnTo>
                  <a:lnTo>
                    <a:pt x="953" y="811"/>
                  </a:lnTo>
                  <a:lnTo>
                    <a:pt x="953" y="811"/>
                  </a:lnTo>
                  <a:lnTo>
                    <a:pt x="953" y="809"/>
                  </a:lnTo>
                  <a:close/>
                  <a:moveTo>
                    <a:pt x="991" y="788"/>
                  </a:moveTo>
                  <a:lnTo>
                    <a:pt x="988" y="788"/>
                  </a:lnTo>
                  <a:lnTo>
                    <a:pt x="988" y="785"/>
                  </a:lnTo>
                  <a:lnTo>
                    <a:pt x="986" y="783"/>
                  </a:lnTo>
                  <a:lnTo>
                    <a:pt x="986" y="785"/>
                  </a:lnTo>
                  <a:lnTo>
                    <a:pt x="981" y="783"/>
                  </a:lnTo>
                  <a:lnTo>
                    <a:pt x="979" y="785"/>
                  </a:lnTo>
                  <a:lnTo>
                    <a:pt x="976" y="785"/>
                  </a:lnTo>
                  <a:lnTo>
                    <a:pt x="979" y="790"/>
                  </a:lnTo>
                  <a:lnTo>
                    <a:pt x="979" y="795"/>
                  </a:lnTo>
                  <a:lnTo>
                    <a:pt x="979" y="797"/>
                  </a:lnTo>
                  <a:lnTo>
                    <a:pt x="981" y="795"/>
                  </a:lnTo>
                  <a:lnTo>
                    <a:pt x="984" y="797"/>
                  </a:lnTo>
                  <a:lnTo>
                    <a:pt x="988" y="795"/>
                  </a:lnTo>
                  <a:lnTo>
                    <a:pt x="988" y="792"/>
                  </a:lnTo>
                  <a:lnTo>
                    <a:pt x="988" y="790"/>
                  </a:lnTo>
                  <a:lnTo>
                    <a:pt x="991" y="788"/>
                  </a:lnTo>
                  <a:close/>
                  <a:moveTo>
                    <a:pt x="544" y="887"/>
                  </a:moveTo>
                  <a:lnTo>
                    <a:pt x="541" y="885"/>
                  </a:lnTo>
                  <a:lnTo>
                    <a:pt x="541" y="880"/>
                  </a:lnTo>
                  <a:lnTo>
                    <a:pt x="544" y="875"/>
                  </a:lnTo>
                  <a:lnTo>
                    <a:pt x="544" y="871"/>
                  </a:lnTo>
                  <a:lnTo>
                    <a:pt x="541" y="868"/>
                  </a:lnTo>
                  <a:lnTo>
                    <a:pt x="541" y="866"/>
                  </a:lnTo>
                  <a:lnTo>
                    <a:pt x="541" y="863"/>
                  </a:lnTo>
                  <a:lnTo>
                    <a:pt x="539" y="859"/>
                  </a:lnTo>
                  <a:lnTo>
                    <a:pt x="539" y="856"/>
                  </a:lnTo>
                  <a:lnTo>
                    <a:pt x="534" y="852"/>
                  </a:lnTo>
                  <a:lnTo>
                    <a:pt x="532" y="854"/>
                  </a:lnTo>
                  <a:lnTo>
                    <a:pt x="529" y="856"/>
                  </a:lnTo>
                  <a:lnTo>
                    <a:pt x="527" y="861"/>
                  </a:lnTo>
                  <a:lnTo>
                    <a:pt x="527" y="868"/>
                  </a:lnTo>
                  <a:lnTo>
                    <a:pt x="529" y="875"/>
                  </a:lnTo>
                  <a:lnTo>
                    <a:pt x="532" y="880"/>
                  </a:lnTo>
                  <a:lnTo>
                    <a:pt x="525" y="890"/>
                  </a:lnTo>
                  <a:lnTo>
                    <a:pt x="515" y="901"/>
                  </a:lnTo>
                  <a:lnTo>
                    <a:pt x="513" y="901"/>
                  </a:lnTo>
                  <a:lnTo>
                    <a:pt x="511" y="908"/>
                  </a:lnTo>
                  <a:lnTo>
                    <a:pt x="513" y="911"/>
                  </a:lnTo>
                  <a:lnTo>
                    <a:pt x="515" y="908"/>
                  </a:lnTo>
                  <a:lnTo>
                    <a:pt x="518" y="908"/>
                  </a:lnTo>
                  <a:lnTo>
                    <a:pt x="520" y="906"/>
                  </a:lnTo>
                  <a:lnTo>
                    <a:pt x="525" y="908"/>
                  </a:lnTo>
                  <a:lnTo>
                    <a:pt x="527" y="911"/>
                  </a:lnTo>
                  <a:lnTo>
                    <a:pt x="529" y="918"/>
                  </a:lnTo>
                  <a:lnTo>
                    <a:pt x="529" y="918"/>
                  </a:lnTo>
                  <a:lnTo>
                    <a:pt x="532" y="918"/>
                  </a:lnTo>
                  <a:lnTo>
                    <a:pt x="532" y="920"/>
                  </a:lnTo>
                  <a:lnTo>
                    <a:pt x="534" y="918"/>
                  </a:lnTo>
                  <a:lnTo>
                    <a:pt x="537" y="918"/>
                  </a:lnTo>
                  <a:lnTo>
                    <a:pt x="539" y="918"/>
                  </a:lnTo>
                  <a:lnTo>
                    <a:pt x="539" y="918"/>
                  </a:lnTo>
                  <a:lnTo>
                    <a:pt x="541" y="920"/>
                  </a:lnTo>
                  <a:lnTo>
                    <a:pt x="541" y="918"/>
                  </a:lnTo>
                  <a:lnTo>
                    <a:pt x="541" y="918"/>
                  </a:lnTo>
                  <a:lnTo>
                    <a:pt x="539" y="913"/>
                  </a:lnTo>
                  <a:lnTo>
                    <a:pt x="541" y="911"/>
                  </a:lnTo>
                  <a:lnTo>
                    <a:pt x="539" y="908"/>
                  </a:lnTo>
                  <a:lnTo>
                    <a:pt x="541" y="906"/>
                  </a:lnTo>
                  <a:lnTo>
                    <a:pt x="541" y="904"/>
                  </a:lnTo>
                  <a:lnTo>
                    <a:pt x="541" y="901"/>
                  </a:lnTo>
                  <a:lnTo>
                    <a:pt x="541" y="901"/>
                  </a:lnTo>
                  <a:lnTo>
                    <a:pt x="544" y="899"/>
                  </a:lnTo>
                  <a:lnTo>
                    <a:pt x="546" y="899"/>
                  </a:lnTo>
                  <a:lnTo>
                    <a:pt x="544" y="897"/>
                  </a:lnTo>
                  <a:lnTo>
                    <a:pt x="546" y="892"/>
                  </a:lnTo>
                  <a:lnTo>
                    <a:pt x="544" y="887"/>
                  </a:lnTo>
                  <a:close/>
                  <a:moveTo>
                    <a:pt x="726" y="920"/>
                  </a:moveTo>
                  <a:lnTo>
                    <a:pt x="723" y="918"/>
                  </a:lnTo>
                  <a:lnTo>
                    <a:pt x="721" y="920"/>
                  </a:lnTo>
                  <a:lnTo>
                    <a:pt x="721" y="923"/>
                  </a:lnTo>
                  <a:lnTo>
                    <a:pt x="721" y="923"/>
                  </a:lnTo>
                  <a:lnTo>
                    <a:pt x="723" y="923"/>
                  </a:lnTo>
                  <a:lnTo>
                    <a:pt x="726" y="925"/>
                  </a:lnTo>
                  <a:lnTo>
                    <a:pt x="730" y="925"/>
                  </a:lnTo>
                  <a:lnTo>
                    <a:pt x="728" y="923"/>
                  </a:lnTo>
                  <a:lnTo>
                    <a:pt x="726" y="920"/>
                  </a:lnTo>
                  <a:close/>
                  <a:moveTo>
                    <a:pt x="473" y="863"/>
                  </a:moveTo>
                  <a:lnTo>
                    <a:pt x="473" y="866"/>
                  </a:lnTo>
                  <a:lnTo>
                    <a:pt x="470" y="863"/>
                  </a:lnTo>
                  <a:lnTo>
                    <a:pt x="470" y="863"/>
                  </a:lnTo>
                  <a:lnTo>
                    <a:pt x="468" y="866"/>
                  </a:lnTo>
                  <a:lnTo>
                    <a:pt x="470" y="866"/>
                  </a:lnTo>
                  <a:lnTo>
                    <a:pt x="470" y="868"/>
                  </a:lnTo>
                  <a:lnTo>
                    <a:pt x="473" y="868"/>
                  </a:lnTo>
                  <a:lnTo>
                    <a:pt x="473" y="866"/>
                  </a:lnTo>
                  <a:lnTo>
                    <a:pt x="475" y="866"/>
                  </a:lnTo>
                  <a:lnTo>
                    <a:pt x="475" y="863"/>
                  </a:lnTo>
                  <a:lnTo>
                    <a:pt x="473" y="863"/>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2" name="Freeform 36"/>
            <p:cNvSpPr>
              <a:spLocks/>
            </p:cNvSpPr>
            <p:nvPr/>
          </p:nvSpPr>
          <p:spPr bwMode="auto">
            <a:xfrm>
              <a:off x="6010276" y="3865563"/>
              <a:ext cx="273050" cy="228600"/>
            </a:xfrm>
            <a:custGeom>
              <a:avLst/>
              <a:gdLst>
                <a:gd name="T0" fmla="*/ 165 w 172"/>
                <a:gd name="T1" fmla="*/ 71 h 144"/>
                <a:gd name="T2" fmla="*/ 153 w 172"/>
                <a:gd name="T3" fmla="*/ 64 h 144"/>
                <a:gd name="T4" fmla="*/ 146 w 172"/>
                <a:gd name="T5" fmla="*/ 52 h 144"/>
                <a:gd name="T6" fmla="*/ 146 w 172"/>
                <a:gd name="T7" fmla="*/ 33 h 144"/>
                <a:gd name="T8" fmla="*/ 134 w 172"/>
                <a:gd name="T9" fmla="*/ 33 h 144"/>
                <a:gd name="T10" fmla="*/ 127 w 172"/>
                <a:gd name="T11" fmla="*/ 26 h 144"/>
                <a:gd name="T12" fmla="*/ 120 w 172"/>
                <a:gd name="T13" fmla="*/ 23 h 144"/>
                <a:gd name="T14" fmla="*/ 115 w 172"/>
                <a:gd name="T15" fmla="*/ 16 h 144"/>
                <a:gd name="T16" fmla="*/ 113 w 172"/>
                <a:gd name="T17" fmla="*/ 16 h 144"/>
                <a:gd name="T18" fmla="*/ 106 w 172"/>
                <a:gd name="T19" fmla="*/ 16 h 144"/>
                <a:gd name="T20" fmla="*/ 101 w 172"/>
                <a:gd name="T21" fmla="*/ 4 h 144"/>
                <a:gd name="T22" fmla="*/ 92 w 172"/>
                <a:gd name="T23" fmla="*/ 2 h 144"/>
                <a:gd name="T24" fmla="*/ 87 w 172"/>
                <a:gd name="T25" fmla="*/ 12 h 144"/>
                <a:gd name="T26" fmla="*/ 80 w 172"/>
                <a:gd name="T27" fmla="*/ 14 h 144"/>
                <a:gd name="T28" fmla="*/ 75 w 172"/>
                <a:gd name="T29" fmla="*/ 19 h 144"/>
                <a:gd name="T30" fmla="*/ 71 w 172"/>
                <a:gd name="T31" fmla="*/ 16 h 144"/>
                <a:gd name="T32" fmla="*/ 68 w 172"/>
                <a:gd name="T33" fmla="*/ 19 h 144"/>
                <a:gd name="T34" fmla="*/ 66 w 172"/>
                <a:gd name="T35" fmla="*/ 21 h 144"/>
                <a:gd name="T36" fmla="*/ 61 w 172"/>
                <a:gd name="T37" fmla="*/ 28 h 144"/>
                <a:gd name="T38" fmla="*/ 52 w 172"/>
                <a:gd name="T39" fmla="*/ 28 h 144"/>
                <a:gd name="T40" fmla="*/ 33 w 172"/>
                <a:gd name="T41" fmla="*/ 31 h 144"/>
                <a:gd name="T42" fmla="*/ 33 w 172"/>
                <a:gd name="T43" fmla="*/ 42 h 144"/>
                <a:gd name="T44" fmla="*/ 33 w 172"/>
                <a:gd name="T45" fmla="*/ 54 h 144"/>
                <a:gd name="T46" fmla="*/ 21 w 172"/>
                <a:gd name="T47" fmla="*/ 66 h 144"/>
                <a:gd name="T48" fmla="*/ 14 w 172"/>
                <a:gd name="T49" fmla="*/ 78 h 144"/>
                <a:gd name="T50" fmla="*/ 7 w 172"/>
                <a:gd name="T51" fmla="*/ 90 h 144"/>
                <a:gd name="T52" fmla="*/ 0 w 172"/>
                <a:gd name="T53" fmla="*/ 99 h 144"/>
                <a:gd name="T54" fmla="*/ 0 w 172"/>
                <a:gd name="T55" fmla="*/ 111 h 144"/>
                <a:gd name="T56" fmla="*/ 9 w 172"/>
                <a:gd name="T57" fmla="*/ 125 h 144"/>
                <a:gd name="T58" fmla="*/ 26 w 172"/>
                <a:gd name="T59" fmla="*/ 125 h 144"/>
                <a:gd name="T60" fmla="*/ 45 w 172"/>
                <a:gd name="T61" fmla="*/ 130 h 144"/>
                <a:gd name="T62" fmla="*/ 66 w 172"/>
                <a:gd name="T63" fmla="*/ 139 h 144"/>
                <a:gd name="T64" fmla="*/ 82 w 172"/>
                <a:gd name="T65" fmla="*/ 142 h 144"/>
                <a:gd name="T66" fmla="*/ 97 w 172"/>
                <a:gd name="T67" fmla="*/ 144 h 144"/>
                <a:gd name="T68" fmla="*/ 111 w 172"/>
                <a:gd name="T69" fmla="*/ 139 h 144"/>
                <a:gd name="T70" fmla="*/ 120 w 172"/>
                <a:gd name="T71" fmla="*/ 130 h 144"/>
                <a:gd name="T72" fmla="*/ 132 w 172"/>
                <a:gd name="T73" fmla="*/ 125 h 144"/>
                <a:gd name="T74" fmla="*/ 134 w 172"/>
                <a:gd name="T75" fmla="*/ 113 h 144"/>
                <a:gd name="T76" fmla="*/ 146 w 172"/>
                <a:gd name="T77" fmla="*/ 104 h 144"/>
                <a:gd name="T78" fmla="*/ 153 w 172"/>
                <a:gd name="T79" fmla="*/ 97 h 144"/>
                <a:gd name="T80" fmla="*/ 165 w 172"/>
                <a:gd name="T81" fmla="*/ 87 h 144"/>
                <a:gd name="T82" fmla="*/ 170 w 172"/>
                <a:gd name="T83" fmla="*/ 83 h 144"/>
                <a:gd name="T84" fmla="*/ 170 w 172"/>
                <a:gd name="T85" fmla="*/ 7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 h="144">
                  <a:moveTo>
                    <a:pt x="170" y="78"/>
                  </a:moveTo>
                  <a:lnTo>
                    <a:pt x="168" y="73"/>
                  </a:lnTo>
                  <a:lnTo>
                    <a:pt x="165" y="71"/>
                  </a:lnTo>
                  <a:lnTo>
                    <a:pt x="160" y="68"/>
                  </a:lnTo>
                  <a:lnTo>
                    <a:pt x="158" y="66"/>
                  </a:lnTo>
                  <a:lnTo>
                    <a:pt x="153" y="64"/>
                  </a:lnTo>
                  <a:lnTo>
                    <a:pt x="149" y="61"/>
                  </a:lnTo>
                  <a:lnTo>
                    <a:pt x="146" y="57"/>
                  </a:lnTo>
                  <a:lnTo>
                    <a:pt x="146" y="52"/>
                  </a:lnTo>
                  <a:lnTo>
                    <a:pt x="146" y="45"/>
                  </a:lnTo>
                  <a:lnTo>
                    <a:pt x="146" y="38"/>
                  </a:lnTo>
                  <a:lnTo>
                    <a:pt x="146" y="33"/>
                  </a:lnTo>
                  <a:lnTo>
                    <a:pt x="142" y="33"/>
                  </a:lnTo>
                  <a:lnTo>
                    <a:pt x="139" y="33"/>
                  </a:lnTo>
                  <a:lnTo>
                    <a:pt x="134" y="33"/>
                  </a:lnTo>
                  <a:lnTo>
                    <a:pt x="132" y="31"/>
                  </a:lnTo>
                  <a:lnTo>
                    <a:pt x="130" y="28"/>
                  </a:lnTo>
                  <a:lnTo>
                    <a:pt x="127" y="26"/>
                  </a:lnTo>
                  <a:lnTo>
                    <a:pt x="125" y="26"/>
                  </a:lnTo>
                  <a:lnTo>
                    <a:pt x="123" y="26"/>
                  </a:lnTo>
                  <a:lnTo>
                    <a:pt x="120" y="23"/>
                  </a:lnTo>
                  <a:lnTo>
                    <a:pt x="120" y="21"/>
                  </a:lnTo>
                  <a:lnTo>
                    <a:pt x="118" y="19"/>
                  </a:lnTo>
                  <a:lnTo>
                    <a:pt x="115" y="16"/>
                  </a:lnTo>
                  <a:lnTo>
                    <a:pt x="115" y="16"/>
                  </a:lnTo>
                  <a:lnTo>
                    <a:pt x="115" y="16"/>
                  </a:lnTo>
                  <a:lnTo>
                    <a:pt x="113" y="16"/>
                  </a:lnTo>
                  <a:lnTo>
                    <a:pt x="113" y="19"/>
                  </a:lnTo>
                  <a:lnTo>
                    <a:pt x="108" y="19"/>
                  </a:lnTo>
                  <a:lnTo>
                    <a:pt x="106" y="16"/>
                  </a:lnTo>
                  <a:lnTo>
                    <a:pt x="104" y="12"/>
                  </a:lnTo>
                  <a:lnTo>
                    <a:pt x="101" y="9"/>
                  </a:lnTo>
                  <a:lnTo>
                    <a:pt x="101" y="4"/>
                  </a:lnTo>
                  <a:lnTo>
                    <a:pt x="99" y="0"/>
                  </a:lnTo>
                  <a:lnTo>
                    <a:pt x="94" y="0"/>
                  </a:lnTo>
                  <a:lnTo>
                    <a:pt x="92" y="2"/>
                  </a:lnTo>
                  <a:lnTo>
                    <a:pt x="92" y="4"/>
                  </a:lnTo>
                  <a:lnTo>
                    <a:pt x="89" y="9"/>
                  </a:lnTo>
                  <a:lnTo>
                    <a:pt x="87" y="12"/>
                  </a:lnTo>
                  <a:lnTo>
                    <a:pt x="82" y="12"/>
                  </a:lnTo>
                  <a:lnTo>
                    <a:pt x="80" y="12"/>
                  </a:lnTo>
                  <a:lnTo>
                    <a:pt x="80" y="14"/>
                  </a:lnTo>
                  <a:lnTo>
                    <a:pt x="78" y="16"/>
                  </a:lnTo>
                  <a:lnTo>
                    <a:pt x="75" y="16"/>
                  </a:lnTo>
                  <a:lnTo>
                    <a:pt x="75" y="19"/>
                  </a:lnTo>
                  <a:lnTo>
                    <a:pt x="73" y="19"/>
                  </a:lnTo>
                  <a:lnTo>
                    <a:pt x="71" y="19"/>
                  </a:lnTo>
                  <a:lnTo>
                    <a:pt x="71" y="16"/>
                  </a:lnTo>
                  <a:lnTo>
                    <a:pt x="68" y="19"/>
                  </a:lnTo>
                  <a:lnTo>
                    <a:pt x="68" y="19"/>
                  </a:lnTo>
                  <a:lnTo>
                    <a:pt x="68" y="19"/>
                  </a:lnTo>
                  <a:lnTo>
                    <a:pt x="68" y="19"/>
                  </a:lnTo>
                  <a:lnTo>
                    <a:pt x="66" y="21"/>
                  </a:lnTo>
                  <a:lnTo>
                    <a:pt x="66" y="21"/>
                  </a:lnTo>
                  <a:lnTo>
                    <a:pt x="66" y="23"/>
                  </a:lnTo>
                  <a:lnTo>
                    <a:pt x="63" y="26"/>
                  </a:lnTo>
                  <a:lnTo>
                    <a:pt x="61" y="28"/>
                  </a:lnTo>
                  <a:lnTo>
                    <a:pt x="59" y="28"/>
                  </a:lnTo>
                  <a:lnTo>
                    <a:pt x="54" y="28"/>
                  </a:lnTo>
                  <a:lnTo>
                    <a:pt x="52" y="28"/>
                  </a:lnTo>
                  <a:lnTo>
                    <a:pt x="47" y="28"/>
                  </a:lnTo>
                  <a:lnTo>
                    <a:pt x="40" y="28"/>
                  </a:lnTo>
                  <a:lnTo>
                    <a:pt x="33" y="31"/>
                  </a:lnTo>
                  <a:lnTo>
                    <a:pt x="30" y="35"/>
                  </a:lnTo>
                  <a:lnTo>
                    <a:pt x="30" y="40"/>
                  </a:lnTo>
                  <a:lnTo>
                    <a:pt x="33" y="42"/>
                  </a:lnTo>
                  <a:lnTo>
                    <a:pt x="35" y="45"/>
                  </a:lnTo>
                  <a:lnTo>
                    <a:pt x="35" y="49"/>
                  </a:lnTo>
                  <a:lnTo>
                    <a:pt x="33" y="54"/>
                  </a:lnTo>
                  <a:lnTo>
                    <a:pt x="28" y="59"/>
                  </a:lnTo>
                  <a:lnTo>
                    <a:pt x="26" y="61"/>
                  </a:lnTo>
                  <a:lnTo>
                    <a:pt x="21" y="66"/>
                  </a:lnTo>
                  <a:lnTo>
                    <a:pt x="19" y="71"/>
                  </a:lnTo>
                  <a:lnTo>
                    <a:pt x="16" y="73"/>
                  </a:lnTo>
                  <a:lnTo>
                    <a:pt x="14" y="78"/>
                  </a:lnTo>
                  <a:lnTo>
                    <a:pt x="11" y="83"/>
                  </a:lnTo>
                  <a:lnTo>
                    <a:pt x="9" y="87"/>
                  </a:lnTo>
                  <a:lnTo>
                    <a:pt x="7" y="90"/>
                  </a:lnTo>
                  <a:lnTo>
                    <a:pt x="4" y="92"/>
                  </a:lnTo>
                  <a:lnTo>
                    <a:pt x="2" y="97"/>
                  </a:lnTo>
                  <a:lnTo>
                    <a:pt x="0" y="99"/>
                  </a:lnTo>
                  <a:lnTo>
                    <a:pt x="0" y="104"/>
                  </a:lnTo>
                  <a:lnTo>
                    <a:pt x="0" y="106"/>
                  </a:lnTo>
                  <a:lnTo>
                    <a:pt x="0" y="111"/>
                  </a:lnTo>
                  <a:lnTo>
                    <a:pt x="2" y="118"/>
                  </a:lnTo>
                  <a:lnTo>
                    <a:pt x="4" y="123"/>
                  </a:lnTo>
                  <a:lnTo>
                    <a:pt x="9" y="125"/>
                  </a:lnTo>
                  <a:lnTo>
                    <a:pt x="16" y="130"/>
                  </a:lnTo>
                  <a:lnTo>
                    <a:pt x="21" y="128"/>
                  </a:lnTo>
                  <a:lnTo>
                    <a:pt x="26" y="125"/>
                  </a:lnTo>
                  <a:lnTo>
                    <a:pt x="33" y="125"/>
                  </a:lnTo>
                  <a:lnTo>
                    <a:pt x="37" y="125"/>
                  </a:lnTo>
                  <a:lnTo>
                    <a:pt x="45" y="130"/>
                  </a:lnTo>
                  <a:lnTo>
                    <a:pt x="52" y="135"/>
                  </a:lnTo>
                  <a:lnTo>
                    <a:pt x="56" y="137"/>
                  </a:lnTo>
                  <a:lnTo>
                    <a:pt x="66" y="139"/>
                  </a:lnTo>
                  <a:lnTo>
                    <a:pt x="71" y="139"/>
                  </a:lnTo>
                  <a:lnTo>
                    <a:pt x="75" y="142"/>
                  </a:lnTo>
                  <a:lnTo>
                    <a:pt x="82" y="142"/>
                  </a:lnTo>
                  <a:lnTo>
                    <a:pt x="87" y="142"/>
                  </a:lnTo>
                  <a:lnTo>
                    <a:pt x="92" y="144"/>
                  </a:lnTo>
                  <a:lnTo>
                    <a:pt x="97" y="144"/>
                  </a:lnTo>
                  <a:lnTo>
                    <a:pt x="101" y="144"/>
                  </a:lnTo>
                  <a:lnTo>
                    <a:pt x="106" y="142"/>
                  </a:lnTo>
                  <a:lnTo>
                    <a:pt x="111" y="139"/>
                  </a:lnTo>
                  <a:lnTo>
                    <a:pt x="113" y="137"/>
                  </a:lnTo>
                  <a:lnTo>
                    <a:pt x="115" y="135"/>
                  </a:lnTo>
                  <a:lnTo>
                    <a:pt x="120" y="130"/>
                  </a:lnTo>
                  <a:lnTo>
                    <a:pt x="125" y="130"/>
                  </a:lnTo>
                  <a:lnTo>
                    <a:pt x="127" y="128"/>
                  </a:lnTo>
                  <a:lnTo>
                    <a:pt x="132" y="125"/>
                  </a:lnTo>
                  <a:lnTo>
                    <a:pt x="134" y="123"/>
                  </a:lnTo>
                  <a:lnTo>
                    <a:pt x="134" y="118"/>
                  </a:lnTo>
                  <a:lnTo>
                    <a:pt x="134" y="113"/>
                  </a:lnTo>
                  <a:lnTo>
                    <a:pt x="137" y="109"/>
                  </a:lnTo>
                  <a:lnTo>
                    <a:pt x="142" y="106"/>
                  </a:lnTo>
                  <a:lnTo>
                    <a:pt x="146" y="104"/>
                  </a:lnTo>
                  <a:lnTo>
                    <a:pt x="149" y="102"/>
                  </a:lnTo>
                  <a:lnTo>
                    <a:pt x="151" y="99"/>
                  </a:lnTo>
                  <a:lnTo>
                    <a:pt x="153" y="97"/>
                  </a:lnTo>
                  <a:lnTo>
                    <a:pt x="160" y="94"/>
                  </a:lnTo>
                  <a:lnTo>
                    <a:pt x="163" y="92"/>
                  </a:lnTo>
                  <a:lnTo>
                    <a:pt x="165" y="87"/>
                  </a:lnTo>
                  <a:lnTo>
                    <a:pt x="170" y="83"/>
                  </a:lnTo>
                  <a:lnTo>
                    <a:pt x="170" y="83"/>
                  </a:lnTo>
                  <a:lnTo>
                    <a:pt x="170" y="83"/>
                  </a:lnTo>
                  <a:lnTo>
                    <a:pt x="170" y="80"/>
                  </a:lnTo>
                  <a:lnTo>
                    <a:pt x="172" y="80"/>
                  </a:lnTo>
                  <a:lnTo>
                    <a:pt x="170" y="78"/>
                  </a:lnTo>
                  <a:close/>
                </a:path>
              </a:pathLst>
            </a:custGeom>
            <a:grp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113" name="Grupo 112"/>
          <p:cNvGrpSpPr/>
          <p:nvPr/>
        </p:nvGrpSpPr>
        <p:grpSpPr>
          <a:xfrm>
            <a:off x="564882" y="4120914"/>
            <a:ext cx="1936099" cy="1778319"/>
            <a:chOff x="7030172" y="3110241"/>
            <a:chExt cx="2827215" cy="2596815"/>
          </a:xfrm>
        </p:grpSpPr>
        <p:sp>
          <p:nvSpPr>
            <p:cNvPr id="114" name="Arco de bloque 113"/>
            <p:cNvSpPr/>
            <p:nvPr/>
          </p:nvSpPr>
          <p:spPr>
            <a:xfrm>
              <a:off x="7030172" y="3110241"/>
              <a:ext cx="2610390" cy="2596815"/>
            </a:xfrm>
            <a:prstGeom prst="blockArc">
              <a:avLst>
                <a:gd name="adj1" fmla="val 10780532"/>
                <a:gd name="adj2" fmla="val 17282"/>
                <a:gd name="adj3" fmla="val 17169"/>
              </a:avLst>
            </a:prstGeom>
            <a:solidFill>
              <a:srgbClr val="22938A"/>
            </a:solidFill>
            <a:ln w="12700" cap="flat" cmpd="sng" algn="ctr">
              <a:solidFill>
                <a:srgbClr val="22938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15" name="Forma libre 114"/>
            <p:cNvSpPr/>
            <p:nvPr/>
          </p:nvSpPr>
          <p:spPr>
            <a:xfrm>
              <a:off x="7030172" y="4200360"/>
              <a:ext cx="2827215" cy="1506695"/>
            </a:xfrm>
            <a:custGeom>
              <a:avLst/>
              <a:gdLst>
                <a:gd name="connsiteX0" fmla="*/ 1767286 w 2111376"/>
                <a:gd name="connsiteY0" fmla="*/ 0 h 1136878"/>
                <a:gd name="connsiteX1" fmla="*/ 2111376 w 2111376"/>
                <a:gd name="connsiteY1" fmla="*/ 157163 h 1136878"/>
                <a:gd name="connsiteX2" fmla="*/ 1949137 w 2111376"/>
                <a:gd name="connsiteY2" fmla="*/ 157163 h 1136878"/>
                <a:gd name="connsiteX3" fmla="*/ 1941490 w 2111376"/>
                <a:gd name="connsiteY3" fmla="*/ 282245 h 1136878"/>
                <a:gd name="connsiteX4" fmla="*/ 1465191 w 2111376"/>
                <a:gd name="connsiteY4" fmla="*/ 1003812 h 1136878"/>
                <a:gd name="connsiteX5" fmla="*/ 483721 w 2111376"/>
                <a:gd name="connsiteY5" fmla="*/ 1003498 h 1136878"/>
                <a:gd name="connsiteX6" fmla="*/ 15 w 2111376"/>
                <a:gd name="connsiteY6" fmla="*/ 151644 h 1136878"/>
                <a:gd name="connsiteX7" fmla="*/ 334711 w 2111376"/>
                <a:gd name="connsiteY7" fmla="*/ 153538 h 1136878"/>
                <a:gd name="connsiteX8" fmla="*/ 651682 w 2111376"/>
                <a:gd name="connsiteY8" fmla="*/ 713986 h 1136878"/>
                <a:gd name="connsiteX9" fmla="*/ 1297415 w 2111376"/>
                <a:gd name="connsiteY9" fmla="*/ 714194 h 1136878"/>
                <a:gd name="connsiteX10" fmla="*/ 1593413 w 2111376"/>
                <a:gd name="connsiteY10" fmla="*/ 322375 h 1136878"/>
                <a:gd name="connsiteX11" fmla="*/ 1614334 w 2111376"/>
                <a:gd name="connsiteY11" fmla="*/ 157163 h 1136878"/>
                <a:gd name="connsiteX12" fmla="*/ 1423196 w 2111376"/>
                <a:gd name="connsiteY12" fmla="*/ 157163 h 113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1376" h="1136878">
                  <a:moveTo>
                    <a:pt x="1767286" y="0"/>
                  </a:moveTo>
                  <a:lnTo>
                    <a:pt x="2111376" y="157163"/>
                  </a:lnTo>
                  <a:lnTo>
                    <a:pt x="1949137" y="157163"/>
                  </a:lnTo>
                  <a:lnTo>
                    <a:pt x="1941490" y="282245"/>
                  </a:lnTo>
                  <a:cubicBezTo>
                    <a:pt x="1903194" y="581600"/>
                    <a:pt x="1728859" y="849501"/>
                    <a:pt x="1465191" y="1003812"/>
                  </a:cubicBezTo>
                  <a:cubicBezTo>
                    <a:pt x="1161845" y="1181346"/>
                    <a:pt x="786955" y="1181226"/>
                    <a:pt x="483721" y="1003498"/>
                  </a:cubicBezTo>
                  <a:cubicBezTo>
                    <a:pt x="182499" y="826950"/>
                    <a:pt x="-1950" y="502117"/>
                    <a:pt x="15" y="151644"/>
                  </a:cubicBezTo>
                  <a:lnTo>
                    <a:pt x="334711" y="153538"/>
                  </a:lnTo>
                  <a:cubicBezTo>
                    <a:pt x="333426" y="384009"/>
                    <a:pt x="454259" y="597658"/>
                    <a:pt x="651682" y="713986"/>
                  </a:cubicBezTo>
                  <a:cubicBezTo>
                    <a:pt x="851115" y="831499"/>
                    <a:pt x="1097908" y="831578"/>
                    <a:pt x="1297415" y="714194"/>
                  </a:cubicBezTo>
                  <a:cubicBezTo>
                    <a:pt x="1445538" y="627043"/>
                    <a:pt x="1550614" y="485120"/>
                    <a:pt x="1593413" y="322375"/>
                  </a:cubicBezTo>
                  <a:lnTo>
                    <a:pt x="1614334" y="157163"/>
                  </a:lnTo>
                  <a:lnTo>
                    <a:pt x="1423196" y="157163"/>
                  </a:lnTo>
                  <a:close/>
                </a:path>
              </a:pathLst>
            </a:custGeom>
            <a:solidFill>
              <a:srgbClr val="45AFAF"/>
            </a:solidFill>
            <a:ln w="12700" cap="flat" cmpd="sng" algn="ctr">
              <a:solidFill>
                <a:srgbClr val="45AFAF"/>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116" name="Grupo 115"/>
          <p:cNvGrpSpPr/>
          <p:nvPr/>
        </p:nvGrpSpPr>
        <p:grpSpPr>
          <a:xfrm>
            <a:off x="9744892" y="4120914"/>
            <a:ext cx="1936099" cy="1778319"/>
            <a:chOff x="7030172" y="3110241"/>
            <a:chExt cx="2827215" cy="2596815"/>
          </a:xfrm>
        </p:grpSpPr>
        <p:sp>
          <p:nvSpPr>
            <p:cNvPr id="117" name="Arco de bloque 116"/>
            <p:cNvSpPr/>
            <p:nvPr/>
          </p:nvSpPr>
          <p:spPr>
            <a:xfrm>
              <a:off x="7030172" y="3110241"/>
              <a:ext cx="2610390" cy="2596815"/>
            </a:xfrm>
            <a:prstGeom prst="blockArc">
              <a:avLst>
                <a:gd name="adj1" fmla="val 10780532"/>
                <a:gd name="adj2" fmla="val 17282"/>
                <a:gd name="adj3" fmla="val 17169"/>
              </a:avLst>
            </a:prstGeom>
            <a:solidFill>
              <a:srgbClr val="417A97"/>
            </a:solidFill>
            <a:ln w="12700" cap="flat" cmpd="sng" algn="ctr">
              <a:solidFill>
                <a:srgbClr val="22938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18" name="Forma libre 117"/>
            <p:cNvSpPr/>
            <p:nvPr/>
          </p:nvSpPr>
          <p:spPr>
            <a:xfrm>
              <a:off x="7030172" y="4200360"/>
              <a:ext cx="2827215" cy="1506695"/>
            </a:xfrm>
            <a:custGeom>
              <a:avLst/>
              <a:gdLst>
                <a:gd name="connsiteX0" fmla="*/ 1767286 w 2111376"/>
                <a:gd name="connsiteY0" fmla="*/ 0 h 1136878"/>
                <a:gd name="connsiteX1" fmla="*/ 2111376 w 2111376"/>
                <a:gd name="connsiteY1" fmla="*/ 157163 h 1136878"/>
                <a:gd name="connsiteX2" fmla="*/ 1949137 w 2111376"/>
                <a:gd name="connsiteY2" fmla="*/ 157163 h 1136878"/>
                <a:gd name="connsiteX3" fmla="*/ 1941490 w 2111376"/>
                <a:gd name="connsiteY3" fmla="*/ 282245 h 1136878"/>
                <a:gd name="connsiteX4" fmla="*/ 1465191 w 2111376"/>
                <a:gd name="connsiteY4" fmla="*/ 1003812 h 1136878"/>
                <a:gd name="connsiteX5" fmla="*/ 483721 w 2111376"/>
                <a:gd name="connsiteY5" fmla="*/ 1003498 h 1136878"/>
                <a:gd name="connsiteX6" fmla="*/ 15 w 2111376"/>
                <a:gd name="connsiteY6" fmla="*/ 151644 h 1136878"/>
                <a:gd name="connsiteX7" fmla="*/ 334711 w 2111376"/>
                <a:gd name="connsiteY7" fmla="*/ 153538 h 1136878"/>
                <a:gd name="connsiteX8" fmla="*/ 651682 w 2111376"/>
                <a:gd name="connsiteY8" fmla="*/ 713986 h 1136878"/>
                <a:gd name="connsiteX9" fmla="*/ 1297415 w 2111376"/>
                <a:gd name="connsiteY9" fmla="*/ 714194 h 1136878"/>
                <a:gd name="connsiteX10" fmla="*/ 1593413 w 2111376"/>
                <a:gd name="connsiteY10" fmla="*/ 322375 h 1136878"/>
                <a:gd name="connsiteX11" fmla="*/ 1614334 w 2111376"/>
                <a:gd name="connsiteY11" fmla="*/ 157163 h 1136878"/>
                <a:gd name="connsiteX12" fmla="*/ 1423196 w 2111376"/>
                <a:gd name="connsiteY12" fmla="*/ 157163 h 113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1376" h="1136878">
                  <a:moveTo>
                    <a:pt x="1767286" y="0"/>
                  </a:moveTo>
                  <a:lnTo>
                    <a:pt x="2111376" y="157163"/>
                  </a:lnTo>
                  <a:lnTo>
                    <a:pt x="1949137" y="157163"/>
                  </a:lnTo>
                  <a:lnTo>
                    <a:pt x="1941490" y="282245"/>
                  </a:lnTo>
                  <a:cubicBezTo>
                    <a:pt x="1903194" y="581600"/>
                    <a:pt x="1728859" y="849501"/>
                    <a:pt x="1465191" y="1003812"/>
                  </a:cubicBezTo>
                  <a:cubicBezTo>
                    <a:pt x="1161845" y="1181346"/>
                    <a:pt x="786955" y="1181226"/>
                    <a:pt x="483721" y="1003498"/>
                  </a:cubicBezTo>
                  <a:cubicBezTo>
                    <a:pt x="182499" y="826950"/>
                    <a:pt x="-1950" y="502117"/>
                    <a:pt x="15" y="151644"/>
                  </a:cubicBezTo>
                  <a:lnTo>
                    <a:pt x="334711" y="153538"/>
                  </a:lnTo>
                  <a:cubicBezTo>
                    <a:pt x="333426" y="384009"/>
                    <a:pt x="454259" y="597658"/>
                    <a:pt x="651682" y="713986"/>
                  </a:cubicBezTo>
                  <a:cubicBezTo>
                    <a:pt x="851115" y="831499"/>
                    <a:pt x="1097908" y="831578"/>
                    <a:pt x="1297415" y="714194"/>
                  </a:cubicBezTo>
                  <a:cubicBezTo>
                    <a:pt x="1445538" y="627043"/>
                    <a:pt x="1550614" y="485120"/>
                    <a:pt x="1593413" y="322375"/>
                  </a:cubicBezTo>
                  <a:lnTo>
                    <a:pt x="1614334" y="157163"/>
                  </a:lnTo>
                  <a:lnTo>
                    <a:pt x="1423196" y="157163"/>
                  </a:lnTo>
                  <a:close/>
                </a:path>
              </a:pathLst>
            </a:custGeom>
            <a:solidFill>
              <a:srgbClr val="2F657D"/>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pic>
        <p:nvPicPr>
          <p:cNvPr id="119" name="Imagen 11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90" y="4566730"/>
            <a:ext cx="936000" cy="936000"/>
          </a:xfrm>
          <a:prstGeom prst="rect">
            <a:avLst/>
          </a:prstGeom>
        </p:spPr>
      </p:pic>
      <p:pic>
        <p:nvPicPr>
          <p:cNvPr id="120" name="Imagen 11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19161" y="4452082"/>
            <a:ext cx="1080000" cy="1080000"/>
          </a:xfrm>
          <a:prstGeom prst="rect">
            <a:avLst/>
          </a:prstGeom>
        </p:spPr>
      </p:pic>
    </p:spTree>
    <p:extLst>
      <p:ext uri="{BB962C8B-B14F-4D97-AF65-F5344CB8AC3E}">
        <p14:creationId xmlns:p14="http://schemas.microsoft.com/office/powerpoint/2010/main" xmlns="" val="24818883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11</a:t>
            </a:r>
            <a:endParaRPr lang="es-MX" sz="2000" b="1" dirty="0">
              <a:latin typeface="Arial" panose="020B0604020202020204" pitchFamily="34" charset="0"/>
              <a:cs typeface="Arial" panose="020B0604020202020204" pitchFamily="34" charset="0"/>
            </a:endParaRPr>
          </a:p>
        </p:txBody>
      </p:sp>
      <p:sp>
        <p:nvSpPr>
          <p:cNvPr id="17" name="Rectángulo 16"/>
          <p:cNvSpPr/>
          <p:nvPr/>
        </p:nvSpPr>
        <p:spPr>
          <a:xfrm>
            <a:off x="8356" y="-2110"/>
            <a:ext cx="9264352" cy="400110"/>
          </a:xfrm>
          <a:prstGeom prst="rect">
            <a:avLst/>
          </a:prstGeom>
        </p:spPr>
        <p:txBody>
          <a:bodyPr wrap="square" anchor="ctr">
            <a:spAutoFit/>
          </a:bodyPr>
          <a:lstStyle/>
          <a:p>
            <a:r>
              <a:rPr lang="es-MX" sz="2000" b="1" dirty="0">
                <a:latin typeface="Arial" pitchFamily="34" charset="0"/>
                <a:cs typeface="Arial" pitchFamily="34" charset="0"/>
              </a:rPr>
              <a:t>V</a:t>
            </a:r>
            <a:r>
              <a:rPr lang="es-MX" sz="2000" b="1" dirty="0" smtClean="0">
                <a:latin typeface="Arial" pitchFamily="34" charset="0"/>
                <a:cs typeface="Arial" pitchFamily="34" charset="0"/>
              </a:rPr>
              <a:t>I. </a:t>
            </a:r>
            <a:r>
              <a:rPr lang="es-MX" sz="2000" b="1" dirty="0">
                <a:latin typeface="Arial" pitchFamily="34" charset="0"/>
                <a:cs typeface="Arial" pitchFamily="34" charset="0"/>
              </a:rPr>
              <a:t>CORRUPCIÓN</a:t>
            </a:r>
          </a:p>
        </p:txBody>
      </p:sp>
      <p:grpSp>
        <p:nvGrpSpPr>
          <p:cNvPr id="30" name="Grupo 29"/>
          <p:cNvGrpSpPr/>
          <p:nvPr/>
        </p:nvGrpSpPr>
        <p:grpSpPr>
          <a:xfrm>
            <a:off x="76409" y="3462618"/>
            <a:ext cx="12068265" cy="2941274"/>
            <a:chOff x="1070843" y="1054656"/>
            <a:chExt cx="9565351" cy="5036720"/>
          </a:xfrm>
        </p:grpSpPr>
        <p:sp>
          <p:nvSpPr>
            <p:cNvPr id="31" name="Recortar rectángulo de esquina diagonal 30"/>
            <p:cNvSpPr/>
            <p:nvPr/>
          </p:nvSpPr>
          <p:spPr>
            <a:xfrm flipV="1">
              <a:off x="1070843" y="1054656"/>
              <a:ext cx="9565351" cy="5036720"/>
            </a:xfrm>
            <a:prstGeom prst="snip2DiagRect">
              <a:avLst/>
            </a:prstGeom>
            <a:solidFill>
              <a:srgbClr val="003E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24E8B"/>
                </a:solidFill>
              </a:endParaRPr>
            </a:p>
          </p:txBody>
        </p:sp>
        <p:sp>
          <p:nvSpPr>
            <p:cNvPr id="32" name="Recortar rectángulo de esquina diagonal 31"/>
            <p:cNvSpPr/>
            <p:nvPr/>
          </p:nvSpPr>
          <p:spPr>
            <a:xfrm flipV="1">
              <a:off x="1333162" y="1412774"/>
              <a:ext cx="8903513" cy="4392501"/>
            </a:xfrm>
            <a:prstGeom prst="snip2Diag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24E8B"/>
                </a:solidFill>
              </a:endParaRPr>
            </a:p>
          </p:txBody>
        </p:sp>
      </p:grpSp>
      <p:grpSp>
        <p:nvGrpSpPr>
          <p:cNvPr id="33" name="Grupo 32"/>
          <p:cNvGrpSpPr/>
          <p:nvPr/>
        </p:nvGrpSpPr>
        <p:grpSpPr>
          <a:xfrm flipH="1">
            <a:off x="6168008" y="467148"/>
            <a:ext cx="5976664" cy="2809526"/>
            <a:chOff x="1415480" y="1917895"/>
            <a:chExt cx="9361040" cy="4136484"/>
          </a:xfrm>
        </p:grpSpPr>
        <p:sp>
          <p:nvSpPr>
            <p:cNvPr id="34" name="Freeform: Shape 23"/>
            <p:cNvSpPr/>
            <p:nvPr/>
          </p:nvSpPr>
          <p:spPr>
            <a:xfrm>
              <a:off x="1775520" y="2266725"/>
              <a:ext cx="8640960" cy="3438820"/>
            </a:xfrm>
            <a:custGeom>
              <a:avLst/>
              <a:gdLst>
                <a:gd name="connsiteX0" fmla="*/ 559632 w 8640960"/>
                <a:gd name="connsiteY0" fmla="*/ 0 h 3438821"/>
                <a:gd name="connsiteX1" fmla="*/ 8640960 w 8640960"/>
                <a:gd name="connsiteY1" fmla="*/ 0 h 3438821"/>
                <a:gd name="connsiteX2" fmla="*/ 8640960 w 8640960"/>
                <a:gd name="connsiteY2" fmla="*/ 2425485 h 3438821"/>
                <a:gd name="connsiteX3" fmla="*/ 8333528 w 8640960"/>
                <a:gd name="connsiteY3" fmla="*/ 2425485 h 3438821"/>
                <a:gd name="connsiteX4" fmla="*/ 8081331 w 8640960"/>
                <a:gd name="connsiteY4" fmla="*/ 3438821 h 3438821"/>
                <a:gd name="connsiteX5" fmla="*/ 0 w 8640960"/>
                <a:gd name="connsiteY5" fmla="*/ 3438821 h 3438821"/>
                <a:gd name="connsiteX6" fmla="*/ 0 w 8640960"/>
                <a:gd name="connsiteY6" fmla="*/ 1013334 h 3438821"/>
                <a:gd name="connsiteX7" fmla="*/ 307436 w 8640960"/>
                <a:gd name="connsiteY7" fmla="*/ 1013334 h 343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0" h="3438821">
                  <a:moveTo>
                    <a:pt x="559632" y="0"/>
                  </a:moveTo>
                  <a:lnTo>
                    <a:pt x="8640960" y="0"/>
                  </a:lnTo>
                  <a:lnTo>
                    <a:pt x="8640960" y="2425485"/>
                  </a:lnTo>
                  <a:lnTo>
                    <a:pt x="8333528" y="2425485"/>
                  </a:lnTo>
                  <a:lnTo>
                    <a:pt x="8081331" y="3438821"/>
                  </a:lnTo>
                  <a:lnTo>
                    <a:pt x="0" y="3438821"/>
                  </a:lnTo>
                  <a:lnTo>
                    <a:pt x="0" y="1013334"/>
                  </a:lnTo>
                  <a:lnTo>
                    <a:pt x="307436" y="1013334"/>
                  </a:lnTo>
                  <a:close/>
                </a:path>
              </a:pathLst>
            </a:custGeom>
            <a:solidFill>
              <a:schemeClr val="bg1"/>
            </a:solidFill>
            <a:ln w="76200">
              <a:solidFill>
                <a:srgbClr val="00206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rIns="457200" rtlCol="0" anchor="ctr">
              <a:noAutofit/>
            </a:bodyPr>
            <a:lstStyle/>
            <a:p>
              <a:pPr algn="ctr" defTabSz="914354">
                <a:defRPr/>
              </a:pPr>
              <a:endParaRPr lang="en-US" sz="3200" cap="all">
                <a:solidFill>
                  <a:prstClr val="white"/>
                </a:solidFill>
              </a:endParaRPr>
            </a:p>
          </p:txBody>
        </p:sp>
        <p:sp>
          <p:nvSpPr>
            <p:cNvPr id="35" name="Freeform: Shape 26"/>
            <p:cNvSpPr/>
            <p:nvPr/>
          </p:nvSpPr>
          <p:spPr>
            <a:xfrm>
              <a:off x="1415480" y="1917895"/>
              <a:ext cx="9361040" cy="4136484"/>
            </a:xfrm>
            <a:custGeom>
              <a:avLst/>
              <a:gdLst>
                <a:gd name="connsiteX0" fmla="*/ 0 w 9361040"/>
                <a:gd name="connsiteY0" fmla="*/ 1362166 h 4136484"/>
                <a:gd name="connsiteX1" fmla="*/ 215180 w 9361040"/>
                <a:gd name="connsiteY1" fmla="*/ 1362166 h 4136484"/>
                <a:gd name="connsiteX2" fmla="*/ 215180 w 9361040"/>
                <a:gd name="connsiteY2" fmla="*/ 3921304 h 4136484"/>
                <a:gd name="connsiteX3" fmla="*/ 8408108 w 9361040"/>
                <a:gd name="connsiteY3" fmla="*/ 3921304 h 4136484"/>
                <a:gd name="connsiteX4" fmla="*/ 8354554 w 9361040"/>
                <a:gd name="connsiteY4" fmla="*/ 4136484 h 4136484"/>
                <a:gd name="connsiteX5" fmla="*/ 0 w 9361040"/>
                <a:gd name="connsiteY5" fmla="*/ 4136484 h 4136484"/>
                <a:gd name="connsiteX6" fmla="*/ 1006489 w 9361040"/>
                <a:gd name="connsiteY6" fmla="*/ 0 h 4136484"/>
                <a:gd name="connsiteX7" fmla="*/ 9361040 w 9361040"/>
                <a:gd name="connsiteY7" fmla="*/ 0 h 4136484"/>
                <a:gd name="connsiteX8" fmla="*/ 9361040 w 9361040"/>
                <a:gd name="connsiteY8" fmla="*/ 2774317 h 4136484"/>
                <a:gd name="connsiteX9" fmla="*/ 9145860 w 9361040"/>
                <a:gd name="connsiteY9" fmla="*/ 2774317 h 4136484"/>
                <a:gd name="connsiteX10" fmla="*/ 9145860 w 9361040"/>
                <a:gd name="connsiteY10" fmla="*/ 215180 h 4136484"/>
                <a:gd name="connsiteX11" fmla="*/ 952936 w 9361040"/>
                <a:gd name="connsiteY11" fmla="*/ 215180 h 413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040" h="4136484">
                  <a:moveTo>
                    <a:pt x="0" y="1362166"/>
                  </a:moveTo>
                  <a:lnTo>
                    <a:pt x="215180" y="1362166"/>
                  </a:lnTo>
                  <a:lnTo>
                    <a:pt x="215180" y="3921304"/>
                  </a:lnTo>
                  <a:lnTo>
                    <a:pt x="8408108" y="3921304"/>
                  </a:lnTo>
                  <a:lnTo>
                    <a:pt x="8354554" y="4136484"/>
                  </a:lnTo>
                  <a:lnTo>
                    <a:pt x="0" y="4136484"/>
                  </a:lnTo>
                  <a:close/>
                  <a:moveTo>
                    <a:pt x="1006489" y="0"/>
                  </a:moveTo>
                  <a:lnTo>
                    <a:pt x="9361040" y="0"/>
                  </a:lnTo>
                  <a:lnTo>
                    <a:pt x="9361040" y="2774317"/>
                  </a:lnTo>
                  <a:lnTo>
                    <a:pt x="9145860" y="2774317"/>
                  </a:lnTo>
                  <a:lnTo>
                    <a:pt x="9145860" y="215180"/>
                  </a:lnTo>
                  <a:lnTo>
                    <a:pt x="952936" y="215180"/>
                  </a:lnTo>
                  <a:close/>
                </a:path>
              </a:pathLst>
            </a:custGeom>
            <a:solidFill>
              <a:srgbClr val="00206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srgbClr val="95A5A6"/>
                </a:solidFill>
              </a:endParaRPr>
            </a:p>
          </p:txBody>
        </p:sp>
      </p:grpSp>
      <p:grpSp>
        <p:nvGrpSpPr>
          <p:cNvPr id="36" name="Grupo 35"/>
          <p:cNvGrpSpPr/>
          <p:nvPr/>
        </p:nvGrpSpPr>
        <p:grpSpPr>
          <a:xfrm>
            <a:off x="76408" y="467148"/>
            <a:ext cx="5976664" cy="2809527"/>
            <a:chOff x="1415480" y="1917895"/>
            <a:chExt cx="9361040" cy="4136484"/>
          </a:xfrm>
        </p:grpSpPr>
        <p:sp>
          <p:nvSpPr>
            <p:cNvPr id="37" name="Freeform: Shape 23"/>
            <p:cNvSpPr/>
            <p:nvPr/>
          </p:nvSpPr>
          <p:spPr>
            <a:xfrm>
              <a:off x="1775520" y="2266725"/>
              <a:ext cx="8640960" cy="3438820"/>
            </a:xfrm>
            <a:custGeom>
              <a:avLst/>
              <a:gdLst>
                <a:gd name="connsiteX0" fmla="*/ 559632 w 8640960"/>
                <a:gd name="connsiteY0" fmla="*/ 0 h 3438821"/>
                <a:gd name="connsiteX1" fmla="*/ 8640960 w 8640960"/>
                <a:gd name="connsiteY1" fmla="*/ 0 h 3438821"/>
                <a:gd name="connsiteX2" fmla="*/ 8640960 w 8640960"/>
                <a:gd name="connsiteY2" fmla="*/ 2425485 h 3438821"/>
                <a:gd name="connsiteX3" fmla="*/ 8333528 w 8640960"/>
                <a:gd name="connsiteY3" fmla="*/ 2425485 h 3438821"/>
                <a:gd name="connsiteX4" fmla="*/ 8081331 w 8640960"/>
                <a:gd name="connsiteY4" fmla="*/ 3438821 h 3438821"/>
                <a:gd name="connsiteX5" fmla="*/ 0 w 8640960"/>
                <a:gd name="connsiteY5" fmla="*/ 3438821 h 3438821"/>
                <a:gd name="connsiteX6" fmla="*/ 0 w 8640960"/>
                <a:gd name="connsiteY6" fmla="*/ 1013334 h 3438821"/>
                <a:gd name="connsiteX7" fmla="*/ 307436 w 8640960"/>
                <a:gd name="connsiteY7" fmla="*/ 1013334 h 343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0" h="3438821">
                  <a:moveTo>
                    <a:pt x="559632" y="0"/>
                  </a:moveTo>
                  <a:lnTo>
                    <a:pt x="8640960" y="0"/>
                  </a:lnTo>
                  <a:lnTo>
                    <a:pt x="8640960" y="2425485"/>
                  </a:lnTo>
                  <a:lnTo>
                    <a:pt x="8333528" y="2425485"/>
                  </a:lnTo>
                  <a:lnTo>
                    <a:pt x="8081331" y="3438821"/>
                  </a:lnTo>
                  <a:lnTo>
                    <a:pt x="0" y="3438821"/>
                  </a:lnTo>
                  <a:lnTo>
                    <a:pt x="0" y="1013334"/>
                  </a:lnTo>
                  <a:lnTo>
                    <a:pt x="307436" y="1013334"/>
                  </a:lnTo>
                  <a:close/>
                </a:path>
              </a:pathLst>
            </a:custGeom>
            <a:solidFill>
              <a:schemeClr val="bg1"/>
            </a:solidFill>
            <a:ln w="76200">
              <a:solidFill>
                <a:srgbClr val="7030A0"/>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lIns="457200" rIns="457200" rtlCol="0" anchor="ctr">
              <a:noAutofit/>
            </a:bodyPr>
            <a:lstStyle/>
            <a:p>
              <a:pPr algn="ctr" defTabSz="914354">
                <a:defRPr/>
              </a:pPr>
              <a:endParaRPr lang="en-US" sz="3200" cap="all">
                <a:solidFill>
                  <a:prstClr val="white"/>
                </a:solidFill>
              </a:endParaRPr>
            </a:p>
          </p:txBody>
        </p:sp>
        <p:sp>
          <p:nvSpPr>
            <p:cNvPr id="38" name="Freeform: Shape 26"/>
            <p:cNvSpPr/>
            <p:nvPr/>
          </p:nvSpPr>
          <p:spPr>
            <a:xfrm>
              <a:off x="1415480" y="1917895"/>
              <a:ext cx="9361040" cy="4136484"/>
            </a:xfrm>
            <a:custGeom>
              <a:avLst/>
              <a:gdLst>
                <a:gd name="connsiteX0" fmla="*/ 0 w 9361040"/>
                <a:gd name="connsiteY0" fmla="*/ 1362166 h 4136484"/>
                <a:gd name="connsiteX1" fmla="*/ 215180 w 9361040"/>
                <a:gd name="connsiteY1" fmla="*/ 1362166 h 4136484"/>
                <a:gd name="connsiteX2" fmla="*/ 215180 w 9361040"/>
                <a:gd name="connsiteY2" fmla="*/ 3921304 h 4136484"/>
                <a:gd name="connsiteX3" fmla="*/ 8408108 w 9361040"/>
                <a:gd name="connsiteY3" fmla="*/ 3921304 h 4136484"/>
                <a:gd name="connsiteX4" fmla="*/ 8354554 w 9361040"/>
                <a:gd name="connsiteY4" fmla="*/ 4136484 h 4136484"/>
                <a:gd name="connsiteX5" fmla="*/ 0 w 9361040"/>
                <a:gd name="connsiteY5" fmla="*/ 4136484 h 4136484"/>
                <a:gd name="connsiteX6" fmla="*/ 1006489 w 9361040"/>
                <a:gd name="connsiteY6" fmla="*/ 0 h 4136484"/>
                <a:gd name="connsiteX7" fmla="*/ 9361040 w 9361040"/>
                <a:gd name="connsiteY7" fmla="*/ 0 h 4136484"/>
                <a:gd name="connsiteX8" fmla="*/ 9361040 w 9361040"/>
                <a:gd name="connsiteY8" fmla="*/ 2774317 h 4136484"/>
                <a:gd name="connsiteX9" fmla="*/ 9145860 w 9361040"/>
                <a:gd name="connsiteY9" fmla="*/ 2774317 h 4136484"/>
                <a:gd name="connsiteX10" fmla="*/ 9145860 w 9361040"/>
                <a:gd name="connsiteY10" fmla="*/ 215180 h 4136484"/>
                <a:gd name="connsiteX11" fmla="*/ 952936 w 9361040"/>
                <a:gd name="connsiteY11" fmla="*/ 215180 h 413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040" h="4136484">
                  <a:moveTo>
                    <a:pt x="0" y="1362166"/>
                  </a:moveTo>
                  <a:lnTo>
                    <a:pt x="215180" y="1362166"/>
                  </a:lnTo>
                  <a:lnTo>
                    <a:pt x="215180" y="3921304"/>
                  </a:lnTo>
                  <a:lnTo>
                    <a:pt x="8408108" y="3921304"/>
                  </a:lnTo>
                  <a:lnTo>
                    <a:pt x="8354554" y="4136484"/>
                  </a:lnTo>
                  <a:lnTo>
                    <a:pt x="0" y="4136484"/>
                  </a:lnTo>
                  <a:close/>
                  <a:moveTo>
                    <a:pt x="1006489" y="0"/>
                  </a:moveTo>
                  <a:lnTo>
                    <a:pt x="9361040" y="0"/>
                  </a:lnTo>
                  <a:lnTo>
                    <a:pt x="9361040" y="2774317"/>
                  </a:lnTo>
                  <a:lnTo>
                    <a:pt x="9145860" y="2774317"/>
                  </a:lnTo>
                  <a:lnTo>
                    <a:pt x="9145860" y="215180"/>
                  </a:lnTo>
                  <a:lnTo>
                    <a:pt x="952936" y="215180"/>
                  </a:lnTo>
                  <a:close/>
                </a:path>
              </a:pathLst>
            </a:custGeom>
            <a:solidFill>
              <a:srgbClr val="7030A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srgbClr val="95A5A6"/>
                </a:solidFill>
              </a:endParaRPr>
            </a:p>
          </p:txBody>
        </p:sp>
      </p:grpSp>
      <p:sp>
        <p:nvSpPr>
          <p:cNvPr id="39" name="Rectángulo 38"/>
          <p:cNvSpPr/>
          <p:nvPr/>
        </p:nvSpPr>
        <p:spPr>
          <a:xfrm>
            <a:off x="577928" y="852249"/>
            <a:ext cx="5184576" cy="2031325"/>
          </a:xfrm>
          <a:prstGeom prst="rect">
            <a:avLst/>
          </a:prstGeom>
        </p:spPr>
        <p:txBody>
          <a:bodyPr wrap="square">
            <a:spAutoFit/>
          </a:bodyPr>
          <a:lstStyle/>
          <a:p>
            <a:pPr algn="just"/>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EFECTOS</a:t>
            </a:r>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gn="just"/>
            <a:endParaRPr lang="es-MX"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 ES CORROSIVA</a:t>
            </a:r>
          </a:p>
          <a:p>
            <a:pPr algn="just"/>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 DILAPIDA RECURSOS PÚBLICOS</a:t>
            </a:r>
          </a:p>
          <a:p>
            <a:pPr algn="just"/>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 INCREMENTA LA DESIGUALDAD SOCIAL</a:t>
            </a:r>
          </a:p>
          <a:p>
            <a:pPr algn="just"/>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 AUMENTA LAS DIFERENCIAS ECONÓMICAS</a:t>
            </a:r>
          </a:p>
          <a:p>
            <a:pPr algn="just"/>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 ALIMENTA </a:t>
            </a:r>
            <a:r>
              <a:rPr lang="es-MX" sz="1400" dirty="0">
                <a:solidFill>
                  <a:prstClr val="black"/>
                </a:solidFill>
                <a:latin typeface="Arial" panose="020B0604020202020204" pitchFamily="34" charset="0"/>
                <a:ea typeface="Calibri" panose="020F0502020204030204" pitchFamily="34" charset="0"/>
                <a:cs typeface="Arial" panose="020B0604020202020204" pitchFamily="34" charset="0"/>
              </a:rPr>
              <a:t>EL </a:t>
            </a:r>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DESCONTENTO CIUDADANO</a:t>
            </a:r>
          </a:p>
          <a:p>
            <a:pPr algn="just"/>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 FOMENTA LA </a:t>
            </a:r>
            <a:r>
              <a:rPr lang="es-MX" sz="1400" dirty="0">
                <a:solidFill>
                  <a:prstClr val="black"/>
                </a:solidFill>
                <a:latin typeface="Arial" panose="020B0604020202020204" pitchFamily="34" charset="0"/>
                <a:ea typeface="Calibri" panose="020F0502020204030204" pitchFamily="34" charset="0"/>
                <a:cs typeface="Arial" panose="020B0604020202020204" pitchFamily="34" charset="0"/>
              </a:rPr>
              <a:t>POLARIZACIÓN </a:t>
            </a:r>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POLÍTICA</a:t>
            </a:r>
          </a:p>
          <a:p>
            <a:pPr algn="just"/>
            <a:r>
              <a:rPr lang="es-MX"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 DISMINUYE </a:t>
            </a:r>
            <a:r>
              <a:rPr lang="es-MX" sz="1400" dirty="0">
                <a:solidFill>
                  <a:prstClr val="black"/>
                </a:solidFill>
                <a:latin typeface="Arial" panose="020B0604020202020204" pitchFamily="34" charset="0"/>
                <a:ea typeface="Calibri" panose="020F0502020204030204" pitchFamily="34" charset="0"/>
                <a:cs typeface="Arial" panose="020B0604020202020204" pitchFamily="34" charset="0"/>
              </a:rPr>
              <a:t>LA CONFIANZA EN LAS INSTITUCIONES</a:t>
            </a:r>
          </a:p>
        </p:txBody>
      </p:sp>
      <p:sp>
        <p:nvSpPr>
          <p:cNvPr id="40" name="Rectángulo 39"/>
          <p:cNvSpPr/>
          <p:nvPr/>
        </p:nvSpPr>
        <p:spPr>
          <a:xfrm>
            <a:off x="6558248" y="883374"/>
            <a:ext cx="5082368" cy="1569660"/>
          </a:xfrm>
          <a:prstGeom prst="rect">
            <a:avLst/>
          </a:prstGeom>
        </p:spPr>
        <p:txBody>
          <a:bodyPr wrap="square">
            <a:spAutoFit/>
          </a:bodyPr>
          <a:lstStyle/>
          <a:p>
            <a:pPr algn="just"/>
            <a:r>
              <a:rPr lang="es-MX"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LA CORRUPCIÓN ES UN FENÓMENO SOCIAL QUE MANTIENE </a:t>
            </a:r>
            <a:r>
              <a:rPr lang="es-MX" sz="1600" dirty="0">
                <a:solidFill>
                  <a:prstClr val="black"/>
                </a:solidFill>
                <a:latin typeface="Arial" panose="020B0604020202020204" pitchFamily="34" charset="0"/>
                <a:ea typeface="Calibri" panose="020F0502020204030204" pitchFamily="34" charset="0"/>
                <a:cs typeface="Arial" panose="020B0604020202020204" pitchFamily="34" charset="0"/>
              </a:rPr>
              <a:t>LA DESIGUALDAD Y LA POBREZA, </a:t>
            </a:r>
            <a:r>
              <a:rPr lang="es-MX"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AFECTA </a:t>
            </a:r>
            <a:r>
              <a:rPr lang="es-MX" sz="1600" dirty="0">
                <a:solidFill>
                  <a:prstClr val="black"/>
                </a:solidFill>
                <a:latin typeface="Arial" panose="020B0604020202020204" pitchFamily="34" charset="0"/>
                <a:ea typeface="Calibri" panose="020F0502020204030204" pitchFamily="34" charset="0"/>
                <a:cs typeface="Arial" panose="020B0604020202020204" pitchFamily="34" charset="0"/>
              </a:rPr>
              <a:t>EL BIENESTAR Y LA DISTRIBUCIÓN DEL </a:t>
            </a:r>
            <a:r>
              <a:rPr lang="es-MX"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INGRESO </a:t>
            </a:r>
            <a:r>
              <a:rPr lang="es-MX" sz="1600" dirty="0">
                <a:solidFill>
                  <a:prstClr val="black"/>
                </a:solidFill>
                <a:latin typeface="Arial" panose="020B0604020202020204" pitchFamily="34" charset="0"/>
                <a:ea typeface="Calibri" panose="020F0502020204030204" pitchFamily="34" charset="0"/>
                <a:cs typeface="Arial" panose="020B0604020202020204" pitchFamily="34" charset="0"/>
              </a:rPr>
              <a:t>Y </a:t>
            </a:r>
            <a:r>
              <a:rPr lang="es-MX"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SOCAVA </a:t>
            </a:r>
            <a:r>
              <a:rPr lang="es-MX" sz="1600" dirty="0">
                <a:solidFill>
                  <a:prstClr val="black"/>
                </a:solidFill>
                <a:latin typeface="Arial" panose="020B0604020202020204" pitchFamily="34" charset="0"/>
                <a:ea typeface="Calibri" panose="020F0502020204030204" pitchFamily="34" charset="0"/>
                <a:cs typeface="Arial" panose="020B0604020202020204" pitchFamily="34" charset="0"/>
              </a:rPr>
              <a:t>LAS OPORTUNIDADES DE </a:t>
            </a:r>
            <a:r>
              <a:rPr lang="es-MX"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PARTICIPACIÓN  EQUITATIVA </a:t>
            </a:r>
            <a:r>
              <a:rPr lang="es-MX" sz="1600" dirty="0">
                <a:solidFill>
                  <a:prstClr val="black"/>
                </a:solidFill>
                <a:latin typeface="Arial" panose="020B0604020202020204" pitchFamily="34" charset="0"/>
                <a:ea typeface="Calibri" panose="020F0502020204030204" pitchFamily="34" charset="0"/>
                <a:cs typeface="Arial" panose="020B0604020202020204" pitchFamily="34" charset="0"/>
              </a:rPr>
              <a:t>EN LA </a:t>
            </a:r>
            <a:r>
              <a:rPr lang="es-MX" sz="1600" dirty="0" smtClean="0">
                <a:latin typeface="Arial" panose="020B0604020202020204" pitchFamily="34" charset="0"/>
                <a:ea typeface="Calibri" panose="020F0502020204030204" pitchFamily="34" charset="0"/>
                <a:cs typeface="Arial" panose="020B0604020202020204" pitchFamily="34" charset="0"/>
              </a:rPr>
              <a:t>VIDA</a:t>
            </a:r>
            <a:r>
              <a:rPr lang="es-MX" sz="16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s-MX" sz="1600" dirty="0">
                <a:solidFill>
                  <a:prstClr val="black"/>
                </a:solidFill>
                <a:latin typeface="Arial" panose="020B0604020202020204" pitchFamily="34" charset="0"/>
                <a:ea typeface="Calibri" panose="020F0502020204030204" pitchFamily="34" charset="0"/>
                <a:cs typeface="Arial" panose="020B0604020202020204" pitchFamily="34" charset="0"/>
              </a:rPr>
              <a:t>SOCIAL, ECONÓMICA Y POLÍTICA</a:t>
            </a:r>
          </a:p>
        </p:txBody>
      </p:sp>
      <p:sp>
        <p:nvSpPr>
          <p:cNvPr id="41" name="Rectángulo 40"/>
          <p:cNvSpPr/>
          <p:nvPr/>
        </p:nvSpPr>
        <p:spPr>
          <a:xfrm>
            <a:off x="651557" y="3716650"/>
            <a:ext cx="8482721" cy="2554545"/>
          </a:xfrm>
          <a:prstGeom prst="rect">
            <a:avLst/>
          </a:prstGeom>
        </p:spPr>
        <p:txBody>
          <a:bodyPr wrap="square">
            <a:spAutoFit/>
          </a:bodyPr>
          <a:lstStyle/>
          <a:p>
            <a:pPr algn="just"/>
            <a:r>
              <a:rPr lang="es-MX" sz="1600" dirty="0">
                <a:latin typeface="Arial" panose="020B0604020202020204" pitchFamily="34" charset="0"/>
                <a:cs typeface="Arial" panose="020B0604020202020204" pitchFamily="34" charset="0"/>
              </a:rPr>
              <a:t>LA CORRUPCIÓN </a:t>
            </a:r>
            <a:r>
              <a:rPr lang="es-MX" sz="1600" dirty="0">
                <a:solidFill>
                  <a:prstClr val="black"/>
                </a:solidFill>
                <a:latin typeface="Arial" panose="020B0604020202020204" pitchFamily="34" charset="0"/>
                <a:cs typeface="Arial" panose="020B0604020202020204" pitchFamily="34" charset="0"/>
              </a:rPr>
              <a:t>PROSPERA </a:t>
            </a:r>
            <a:r>
              <a:rPr lang="es-MX" sz="1600" dirty="0" smtClean="0">
                <a:solidFill>
                  <a:prstClr val="black"/>
                </a:solidFill>
                <a:latin typeface="Arial" panose="020B0604020202020204" pitchFamily="34" charset="0"/>
                <a:cs typeface="Arial" panose="020B0604020202020204" pitchFamily="34" charset="0"/>
              </a:rPr>
              <a:t>DONDE: </a:t>
            </a:r>
            <a:r>
              <a:rPr lang="es-MX" sz="1600" dirty="0">
                <a:solidFill>
                  <a:prstClr val="black"/>
                </a:solidFill>
                <a:latin typeface="Arial" panose="020B0604020202020204" pitchFamily="34" charset="0"/>
                <a:cs typeface="Arial" panose="020B0604020202020204" pitchFamily="34" charset="0"/>
              </a:rPr>
              <a:t>LA TRANSPARENCIA, LA RENDICIÓN DE CUENTAS Y LA PARTICIPACIÓN ACTIVA DE LOS SERVIDORES PÚBLICOS Y DE LA CIUDADANÍA SON </a:t>
            </a:r>
            <a:r>
              <a:rPr lang="es-MX" sz="1600" dirty="0" smtClean="0">
                <a:solidFill>
                  <a:prstClr val="black"/>
                </a:solidFill>
                <a:latin typeface="Arial" panose="020B0604020202020204" pitchFamily="34" charset="0"/>
                <a:cs typeface="Arial" panose="020B0604020202020204" pitchFamily="34" charset="0"/>
              </a:rPr>
              <a:t>DÉBILES; DONDE SON OMISAS; DONDE </a:t>
            </a:r>
            <a:r>
              <a:rPr lang="es-MX" sz="1600" dirty="0">
                <a:solidFill>
                  <a:prstClr val="black"/>
                </a:solidFill>
                <a:latin typeface="Arial" panose="020B0604020202020204" pitchFamily="34" charset="0"/>
                <a:cs typeface="Arial" panose="020B0604020202020204" pitchFamily="34" charset="0"/>
              </a:rPr>
              <a:t>NO HAY RESPONSABLES </a:t>
            </a:r>
            <a:r>
              <a:rPr lang="es-MX" sz="1600" dirty="0" smtClean="0">
                <a:solidFill>
                  <a:prstClr val="black"/>
                </a:solidFill>
                <a:latin typeface="Arial" panose="020B0604020202020204" pitchFamily="34" charset="0"/>
                <a:cs typeface="Arial" panose="020B0604020202020204" pitchFamily="34" charset="0"/>
              </a:rPr>
              <a:t>DE INSTRUCCIONES; Y DONDE HAY DEFICIENCIA EN LA INGENIERÍA DE LOS PROCESOS. LA CORRUPCIÓN FLORECE DONDE </a:t>
            </a:r>
            <a:r>
              <a:rPr lang="es-MX" sz="1600" dirty="0">
                <a:solidFill>
                  <a:prstClr val="black"/>
                </a:solidFill>
                <a:latin typeface="Arial" panose="020B0604020202020204" pitchFamily="34" charset="0"/>
                <a:cs typeface="Arial" panose="020B0604020202020204" pitchFamily="34" charset="0"/>
              </a:rPr>
              <a:t>LA IMPUNIDAD ES ALTA Y DONDE LA TOMA DE DECISIONES PÚBLICAS SE HA VISTO COMPROMETIDA POR CONFLICTOS DE INTERESES Y LA INTERFERENCIA POLÍTICA. </a:t>
            </a:r>
            <a:r>
              <a:rPr lang="es-MX" sz="1600" dirty="0" smtClean="0">
                <a:solidFill>
                  <a:prstClr val="black"/>
                </a:solidFill>
                <a:latin typeface="Arial" panose="020B0604020202020204" pitchFamily="34" charset="0"/>
                <a:cs typeface="Arial" panose="020B0604020202020204" pitchFamily="34" charset="0"/>
              </a:rPr>
              <a:t>POR LO QUE ES NECESARIO QUE SE FORTALEZCAN LOS </a:t>
            </a:r>
            <a:r>
              <a:rPr lang="es-MX" sz="1600" dirty="0">
                <a:solidFill>
                  <a:prstClr val="black"/>
                </a:solidFill>
                <a:latin typeface="Arial" panose="020B0604020202020204" pitchFamily="34" charset="0"/>
                <a:cs typeface="Arial" panose="020B0604020202020204" pitchFamily="34" charset="0"/>
              </a:rPr>
              <a:t>SISTEMAS DE CONTROL INTERNO Y DE ADMINISTRACIÓN DE </a:t>
            </a:r>
            <a:r>
              <a:rPr lang="es-MX" sz="1600" dirty="0" smtClean="0">
                <a:solidFill>
                  <a:prstClr val="black"/>
                </a:solidFill>
                <a:latin typeface="Arial" panose="020B0604020202020204" pitchFamily="34" charset="0"/>
                <a:cs typeface="Arial" panose="020B0604020202020204" pitchFamily="34" charset="0"/>
              </a:rPr>
              <a:t>RIESGOS, PARA PREVENIR, CONTROLAR, INHIBIR Y </a:t>
            </a:r>
            <a:r>
              <a:rPr lang="es-MX" sz="1600" dirty="0">
                <a:solidFill>
                  <a:prstClr val="black"/>
                </a:solidFill>
                <a:latin typeface="Arial" panose="020B0604020202020204" pitchFamily="34" charset="0"/>
                <a:cs typeface="Arial" panose="020B0604020202020204" pitchFamily="34" charset="0"/>
              </a:rPr>
              <a:t>DESALENTAR LA </a:t>
            </a:r>
            <a:r>
              <a:rPr lang="es-MX" sz="1600" dirty="0" smtClean="0">
                <a:solidFill>
                  <a:prstClr val="black"/>
                </a:solidFill>
                <a:latin typeface="Arial" panose="020B0604020202020204" pitchFamily="34" charset="0"/>
                <a:cs typeface="Arial" panose="020B0604020202020204" pitchFamily="34" charset="0"/>
              </a:rPr>
              <a:t>CORRUPCIÓN</a:t>
            </a:r>
            <a:endParaRPr lang="es-MX" sz="1600" dirty="0">
              <a:solidFill>
                <a:prstClr val="black"/>
              </a:solidFill>
              <a:latin typeface="Arial" panose="020B0604020202020204" pitchFamily="34" charset="0"/>
              <a:cs typeface="Arial" panose="020B0604020202020204" pitchFamily="34" charset="0"/>
            </a:endParaRPr>
          </a:p>
        </p:txBody>
      </p:sp>
      <p:pic>
        <p:nvPicPr>
          <p:cNvPr id="42" name="Imagen 4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56339" y="3948205"/>
            <a:ext cx="2160240" cy="2160240"/>
          </a:xfrm>
          <a:prstGeom prst="rect">
            <a:avLst/>
          </a:prstGeom>
        </p:spPr>
      </p:pic>
      <p:pic>
        <p:nvPicPr>
          <p:cNvPr id="43" name="Imagen 4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33752" y="2421327"/>
            <a:ext cx="924495" cy="924495"/>
          </a:xfrm>
          <a:prstGeom prst="rect">
            <a:avLst/>
          </a:prstGeom>
        </p:spPr>
      </p:pic>
    </p:spTree>
    <p:extLst>
      <p:ext uri="{BB962C8B-B14F-4D97-AF65-F5344CB8AC3E}">
        <p14:creationId xmlns:p14="http://schemas.microsoft.com/office/powerpoint/2010/main" xmlns="" val="17621815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adroTexto 175"/>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12</a:t>
            </a:r>
            <a:endParaRPr lang="es-MX" sz="2000" b="1" dirty="0">
              <a:latin typeface="Arial" panose="020B0604020202020204" pitchFamily="34" charset="0"/>
              <a:cs typeface="Arial" panose="020B0604020202020204" pitchFamily="34" charset="0"/>
            </a:endParaRPr>
          </a:p>
        </p:txBody>
      </p:sp>
      <p:sp>
        <p:nvSpPr>
          <p:cNvPr id="131" name="Text Placeholder 16"/>
          <p:cNvSpPr txBox="1">
            <a:spLocks/>
          </p:cNvSpPr>
          <p:nvPr/>
        </p:nvSpPr>
        <p:spPr>
          <a:xfrm flipH="1">
            <a:off x="-12190" y="1086645"/>
            <a:ext cx="12204190" cy="4896544"/>
          </a:xfrm>
          <a:prstGeom prst="rect">
            <a:avLst/>
          </a:prstGeom>
          <a:solidFill>
            <a:srgbClr val="EAEAEA"/>
          </a:solidFill>
          <a:ln>
            <a:solidFill>
              <a:schemeClr val="bg1">
                <a:lumMod val="65000"/>
              </a:schemeClr>
            </a:solidFill>
          </a:ln>
        </p:spPr>
        <p:txBody>
          <a:bodyPr vert="horz" lIns="91440" tIns="91440" rIns="91440" bIns="9144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solidFill>
                <a:srgbClr val="324D5E"/>
              </a:solidFill>
              <a:latin typeface="Arial" panose="020B0604020202020204" pitchFamily="34" charset="0"/>
              <a:cs typeface="Arial" panose="020B0604020202020204" pitchFamily="34" charset="0"/>
            </a:endParaRPr>
          </a:p>
        </p:txBody>
      </p:sp>
      <p:grpSp>
        <p:nvGrpSpPr>
          <p:cNvPr id="132" name="Grupo 131"/>
          <p:cNvGrpSpPr/>
          <p:nvPr/>
        </p:nvGrpSpPr>
        <p:grpSpPr>
          <a:xfrm>
            <a:off x="407763" y="1374677"/>
            <a:ext cx="2182263" cy="4380463"/>
            <a:chOff x="2569408" y="1412777"/>
            <a:chExt cx="2182263" cy="4380463"/>
          </a:xfrm>
        </p:grpSpPr>
        <p:sp>
          <p:nvSpPr>
            <p:cNvPr id="158" name="Text Placeholder 16"/>
            <p:cNvSpPr txBox="1">
              <a:spLocks/>
            </p:cNvSpPr>
            <p:nvPr/>
          </p:nvSpPr>
          <p:spPr>
            <a:xfrm flipH="1">
              <a:off x="2569408" y="2004683"/>
              <a:ext cx="2179132" cy="3788557"/>
            </a:xfrm>
            <a:prstGeom prst="rect">
              <a:avLst/>
            </a:prstGeom>
            <a:solidFill>
              <a:schemeClr val="bg1"/>
            </a:solidFill>
          </p:spPr>
          <p:txBody>
            <a:bodyPr vert="horz" lIns="91440" tIns="91440" rIns="91440" bIns="9144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solidFill>
                  <a:srgbClr val="324D5E"/>
                </a:solidFill>
                <a:latin typeface="Arial" panose="020B0604020202020204" pitchFamily="34" charset="0"/>
                <a:cs typeface="Arial" panose="020B0604020202020204" pitchFamily="34" charset="0"/>
              </a:endParaRPr>
            </a:p>
          </p:txBody>
        </p:sp>
        <p:sp>
          <p:nvSpPr>
            <p:cNvPr id="159" name="Text Placeholder 13"/>
            <p:cNvSpPr txBox="1">
              <a:spLocks/>
            </p:cNvSpPr>
            <p:nvPr/>
          </p:nvSpPr>
          <p:spPr>
            <a:xfrm flipH="1">
              <a:off x="2572539" y="1673072"/>
              <a:ext cx="2179132" cy="2574178"/>
            </a:xfrm>
            <a:prstGeom prst="rect">
              <a:avLst/>
            </a:prstGeom>
            <a:noFill/>
          </p:spPr>
          <p:txBody>
            <a:bodyPr vert="horz" lIns="91440" tIns="64008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mtClean="0">
                  <a:solidFill>
                    <a:prstClr val="black"/>
                  </a:solidFill>
                  <a:latin typeface="Arial" panose="020B0604020202020204" pitchFamily="34" charset="0"/>
                  <a:cs typeface="Arial" panose="020B0604020202020204" pitchFamily="34" charset="0"/>
                </a:rPr>
                <a:t>PROTECCIÓN DE LOS EMPLEOS</a:t>
              </a:r>
              <a:r>
                <a:rPr lang="es-MX" smtClean="0">
                  <a:solidFill>
                    <a:schemeClr val="tx1"/>
                  </a:solidFill>
                  <a:latin typeface="Arial" panose="020B0604020202020204" pitchFamily="34" charset="0"/>
                  <a:cs typeface="Arial" panose="020B0604020202020204" pitchFamily="34" charset="0"/>
                </a:rPr>
                <a:t> INTERNOS </a:t>
              </a:r>
              <a:r>
                <a:rPr lang="es-MX" smtClean="0">
                  <a:solidFill>
                    <a:prstClr val="black"/>
                  </a:solidFill>
                  <a:latin typeface="Arial" panose="020B0604020202020204" pitchFamily="34" charset="0"/>
                  <a:cs typeface="Arial" panose="020B0604020202020204" pitchFamily="34" charset="0"/>
                </a:rPr>
                <a:t>DE LA COMPETENCIA EXTRANJERA</a:t>
              </a:r>
            </a:p>
            <a:p>
              <a:pPr>
                <a:defRPr/>
              </a:pPr>
              <a:r>
                <a:rPr lang="es-MX" smtClean="0">
                  <a:solidFill>
                    <a:prstClr val="black"/>
                  </a:solidFill>
                  <a:latin typeface="Arial" panose="020B0604020202020204" pitchFamily="34" charset="0"/>
                  <a:cs typeface="Arial" panose="020B0604020202020204" pitchFamily="34" charset="0"/>
                </a:rPr>
                <a:t>AFECTACIÓN DE LA ECONOMÍA NACIONAL</a:t>
              </a:r>
            </a:p>
            <a:p>
              <a:pPr>
                <a:defRPr/>
              </a:pPr>
              <a:r>
                <a:rPr lang="es-MX" smtClean="0">
                  <a:solidFill>
                    <a:prstClr val="black"/>
                  </a:solidFill>
                  <a:latin typeface="Arial" panose="020B0604020202020204" pitchFamily="34" charset="0"/>
                  <a:cs typeface="Arial" panose="020B0604020202020204" pitchFamily="34" charset="0"/>
                </a:rPr>
                <a:t>FALTA DE CONFIANZA EN LOS PAÍSES EXTRANJEROS</a:t>
              </a:r>
            </a:p>
            <a:p>
              <a:pPr>
                <a:defRPr/>
              </a:pPr>
              <a:endParaRPr lang="en-US">
                <a:solidFill>
                  <a:prstClr val="black"/>
                </a:solidFill>
                <a:latin typeface="Arial" panose="020B0604020202020204" pitchFamily="34" charset="0"/>
                <a:cs typeface="Arial" panose="020B0604020202020204" pitchFamily="34" charset="0"/>
              </a:endParaRPr>
            </a:p>
          </p:txBody>
        </p:sp>
        <p:sp>
          <p:nvSpPr>
            <p:cNvPr id="160" name="Text Placeholder 14"/>
            <p:cNvSpPr txBox="1">
              <a:spLocks/>
            </p:cNvSpPr>
            <p:nvPr/>
          </p:nvSpPr>
          <p:spPr>
            <a:xfrm flipH="1">
              <a:off x="2572539" y="1412777"/>
              <a:ext cx="2179132" cy="607243"/>
            </a:xfrm>
            <a:prstGeom prst="rect">
              <a:avLst/>
            </a:prstGeom>
            <a:solidFill>
              <a:srgbClr val="814E7E"/>
            </a:solidFill>
            <a:ln>
              <a:noFill/>
            </a:ln>
          </p:spPr>
          <p:txBody>
            <a:bodyPr vert="horz" wrap="square" lIns="91440" tIns="45720" rIns="91440" bIns="45720" rtlCol="0" anchor="ctr">
              <a:noAutofit/>
            </a:bodyPr>
            <a:lstStyle>
              <a:lvl1pPr marL="228600" indent="-228600" algn="ctr" defTabSz="914400" rtl="0" eaLnBrk="1" latinLnBrk="0" hangingPunct="1">
                <a:lnSpc>
                  <a:spcPct val="90000"/>
                </a:lnSpc>
                <a:spcBef>
                  <a:spcPts val="1000"/>
                </a:spcBef>
                <a:buFont typeface="Arial" panose="020B0604020202020204" pitchFamily="34" charset="0"/>
                <a:buNone/>
                <a:defRPr lang="en-US" sz="220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z="1800" smtClean="0">
                  <a:solidFill>
                    <a:sysClr val="window" lastClr="FFFFFF"/>
                  </a:solidFill>
                  <a:latin typeface="Arial" panose="020B0604020202020204" pitchFamily="34" charset="0"/>
                  <a:cs typeface="Arial" panose="020B0604020202020204" pitchFamily="34" charset="0"/>
                </a:rPr>
                <a:t>Globalización</a:t>
              </a:r>
              <a:endParaRPr lang="es-MX" sz="1800">
                <a:solidFill>
                  <a:sysClr val="window" lastClr="FFFFFF"/>
                </a:solidFill>
                <a:latin typeface="Arial" panose="020B0604020202020204" pitchFamily="34" charset="0"/>
                <a:cs typeface="Arial" panose="020B0604020202020204" pitchFamily="34" charset="0"/>
              </a:endParaRPr>
            </a:p>
          </p:txBody>
        </p:sp>
        <p:sp>
          <p:nvSpPr>
            <p:cNvPr id="161" name="Isosceles Triangle 29"/>
            <p:cNvSpPr/>
            <p:nvPr/>
          </p:nvSpPr>
          <p:spPr>
            <a:xfrm rot="10800000" flipH="1">
              <a:off x="3508525" y="2010875"/>
              <a:ext cx="307160" cy="175811"/>
            </a:xfrm>
            <a:prstGeom prst="triangle">
              <a:avLst/>
            </a:prstGeom>
            <a:solidFill>
              <a:srgbClr val="814E7E"/>
            </a:solidFill>
            <a:ln w="12700" cap="flat" cmpd="sng" algn="ctr">
              <a:noFill/>
              <a:prstDash val="solid"/>
              <a:miter lim="800000"/>
            </a:ln>
            <a:effectLst/>
          </p:spPr>
          <p:txBody>
            <a:bodyPr rtlCol="0" anchor="ctr"/>
            <a:lstStyle/>
            <a:p>
              <a:pPr algn="ctr">
                <a:defRPr/>
              </a:pPr>
              <a:endParaRPr lang="en-US" sz="1600" kern="0">
                <a:solidFill>
                  <a:prstClr val="black"/>
                </a:solidFill>
                <a:latin typeface="Arial" panose="020B0604020202020204" pitchFamily="34" charset="0"/>
                <a:cs typeface="Arial" panose="020B0604020202020204" pitchFamily="34" charset="0"/>
              </a:endParaRPr>
            </a:p>
          </p:txBody>
        </p:sp>
        <p:grpSp>
          <p:nvGrpSpPr>
            <p:cNvPr id="162" name="Grupo 161"/>
            <p:cNvGrpSpPr/>
            <p:nvPr/>
          </p:nvGrpSpPr>
          <p:grpSpPr>
            <a:xfrm>
              <a:off x="2615452" y="4365106"/>
              <a:ext cx="2029787" cy="1212187"/>
              <a:chOff x="203950" y="4221089"/>
              <a:chExt cx="2137821" cy="1276705"/>
            </a:xfrm>
          </p:grpSpPr>
          <p:grpSp>
            <p:nvGrpSpPr>
              <p:cNvPr id="163" name="Grupo 162"/>
              <p:cNvGrpSpPr/>
              <p:nvPr/>
            </p:nvGrpSpPr>
            <p:grpSpPr>
              <a:xfrm rot="5400000">
                <a:off x="681169" y="3837192"/>
                <a:ext cx="1276705" cy="2044499"/>
                <a:chOff x="6783682" y="128485"/>
                <a:chExt cx="1276704" cy="4219923"/>
              </a:xfrm>
            </p:grpSpPr>
            <p:grpSp>
              <p:nvGrpSpPr>
                <p:cNvPr id="166" name="Cylinder"/>
                <p:cNvGrpSpPr/>
                <p:nvPr/>
              </p:nvGrpSpPr>
              <p:grpSpPr>
                <a:xfrm>
                  <a:off x="6784470" y="1193816"/>
                  <a:ext cx="585287" cy="3154589"/>
                  <a:chOff x="1606490" y="1950447"/>
                  <a:chExt cx="337316" cy="1285146"/>
                </a:xfrm>
              </p:grpSpPr>
              <p:sp>
                <p:nvSpPr>
                  <p:cNvPr id="197" name="Database"/>
                  <p:cNvSpPr/>
                  <p:nvPr/>
                </p:nvSpPr>
                <p:spPr>
                  <a:xfrm>
                    <a:off x="1609406" y="1989635"/>
                    <a:ext cx="334400" cy="1245958"/>
                  </a:xfrm>
                  <a:custGeom>
                    <a:avLst/>
                    <a:gdLst/>
                    <a:ahLst/>
                    <a:cxnLst/>
                    <a:rect l="0" t="0" r="0" b="0"/>
                    <a:pathLst>
                      <a:path w="334400" h="1246400">
                        <a:moveTo>
                          <a:pt x="0" y="0"/>
                        </a:moveTo>
                        <a:lnTo>
                          <a:pt x="0" y="1185608"/>
                        </a:lnTo>
                        <a:arcTo wR="167200" hR="60792" stAng="10800000" swAng="-10800000"/>
                        <a:lnTo>
                          <a:pt x="334400" y="0"/>
                        </a:lnTo>
                        <a:arcTo wR="167200" hR="60792" stAng="0" swAng="10800000"/>
                        <a:close/>
                      </a:path>
                    </a:pathLst>
                  </a:custGeom>
                  <a:gradFill>
                    <a:gsLst>
                      <a:gs pos="0">
                        <a:srgbClr val="496786"/>
                      </a:gs>
                      <a:gs pos="50000">
                        <a:srgbClr val="8D9CB1"/>
                      </a:gs>
                      <a:gs pos="100000">
                        <a:srgbClr val="496786"/>
                      </a:gs>
                    </a:gsLst>
                    <a:lin ang="0" scaled="0"/>
                  </a:gradFill>
                  <a:ln w="7600" cap="flat">
                    <a:solidFill>
                      <a:srgbClr val="496786"/>
                    </a:solidFill>
                    <a:bevel/>
                  </a:ln>
                </p:spPr>
              </p:sp>
              <p:sp>
                <p:nvSpPr>
                  <p:cNvPr id="198" name="Forma libre 197"/>
                  <p:cNvSpPr/>
                  <p:nvPr/>
                </p:nvSpPr>
                <p:spPr>
                  <a:xfrm>
                    <a:off x="1606490" y="1950447"/>
                    <a:ext cx="336946" cy="107348"/>
                  </a:xfrm>
                  <a:custGeom>
                    <a:avLst/>
                    <a:gdLst/>
                    <a:ahLst/>
                    <a:cxnLst/>
                    <a:rect l="0" t="0" r="0" b="0"/>
                    <a:pathLst>
                      <a:path w="334400" h="121584">
                        <a:moveTo>
                          <a:pt x="0" y="60792"/>
                        </a:moveTo>
                        <a:arcTo wR="167200" hR="60792" stAng="10800000" swAng="10800000"/>
                        <a:arcTo wR="167200" hR="60792" stAng="0" swAng="10800000"/>
                        <a:close/>
                      </a:path>
                    </a:pathLst>
                  </a:custGeom>
                  <a:gradFill>
                    <a:gsLst>
                      <a:gs pos="0">
                        <a:srgbClr val="A2ADBD"/>
                      </a:gs>
                      <a:gs pos="100000">
                        <a:srgbClr val="4E6D8D"/>
                      </a:gs>
                    </a:gsLst>
                    <a:lin ang="16800000" scaled="0"/>
                  </a:gradFill>
                  <a:ln w="7600" cap="flat">
                    <a:solidFill>
                      <a:srgbClr val="496786"/>
                    </a:solidFill>
                    <a:bevel/>
                  </a:ln>
                </p:spPr>
              </p:sp>
            </p:grpSp>
            <p:grpSp>
              <p:nvGrpSpPr>
                <p:cNvPr id="167" name="Cylinder"/>
                <p:cNvGrpSpPr/>
                <p:nvPr/>
              </p:nvGrpSpPr>
              <p:grpSpPr>
                <a:xfrm>
                  <a:off x="7450292" y="1694567"/>
                  <a:ext cx="581527" cy="2653841"/>
                  <a:chOff x="1968426" y="1649146"/>
                  <a:chExt cx="335149" cy="1529476"/>
                </a:xfrm>
              </p:grpSpPr>
              <p:sp>
                <p:nvSpPr>
                  <p:cNvPr id="195" name="Database"/>
                  <p:cNvSpPr/>
                  <p:nvPr/>
                </p:nvSpPr>
                <p:spPr>
                  <a:xfrm>
                    <a:off x="1969175" y="1697312"/>
                    <a:ext cx="334400" cy="1481310"/>
                  </a:xfrm>
                  <a:custGeom>
                    <a:avLst/>
                    <a:gdLst/>
                    <a:ahLst/>
                    <a:cxnLst/>
                    <a:rect l="0" t="0" r="0" b="0"/>
                    <a:pathLst>
                      <a:path w="334400" h="1368000">
                        <a:moveTo>
                          <a:pt x="0" y="0"/>
                        </a:moveTo>
                        <a:lnTo>
                          <a:pt x="0" y="1307208"/>
                        </a:lnTo>
                        <a:arcTo wR="167200" hR="60792" stAng="10800000" swAng="-10800000"/>
                        <a:lnTo>
                          <a:pt x="334400" y="0"/>
                        </a:lnTo>
                        <a:arcTo wR="167200" hR="60792" stAng="0" swAng="10800000"/>
                        <a:close/>
                      </a:path>
                    </a:pathLst>
                  </a:custGeom>
                  <a:gradFill>
                    <a:gsLst>
                      <a:gs pos="0">
                        <a:srgbClr val="2892AD"/>
                      </a:gs>
                      <a:gs pos="50000">
                        <a:srgbClr val="81BACE"/>
                      </a:gs>
                      <a:gs pos="100000">
                        <a:srgbClr val="2892AD"/>
                      </a:gs>
                    </a:gsLst>
                    <a:lin ang="0" scaled="0"/>
                  </a:gradFill>
                  <a:ln w="7600" cap="flat">
                    <a:solidFill>
                      <a:srgbClr val="2892AD"/>
                    </a:solidFill>
                    <a:bevel/>
                  </a:ln>
                </p:spPr>
              </p:sp>
              <p:sp>
                <p:nvSpPr>
                  <p:cNvPr id="196" name="Forma libre 195"/>
                  <p:cNvSpPr/>
                  <p:nvPr/>
                </p:nvSpPr>
                <p:spPr>
                  <a:xfrm>
                    <a:off x="1968426" y="1649146"/>
                    <a:ext cx="334400" cy="121584"/>
                  </a:xfrm>
                  <a:custGeom>
                    <a:avLst/>
                    <a:gdLst/>
                    <a:ahLst/>
                    <a:cxnLst/>
                    <a:rect l="0" t="0" r="0" b="0"/>
                    <a:pathLst>
                      <a:path w="334400" h="121584">
                        <a:moveTo>
                          <a:pt x="0" y="60792"/>
                        </a:moveTo>
                        <a:arcTo wR="167200" hR="60792" stAng="10800000" swAng="10800000"/>
                        <a:arcTo wR="167200" hR="60792" stAng="0" swAng="10800000"/>
                        <a:close/>
                      </a:path>
                    </a:pathLst>
                  </a:custGeom>
                  <a:gradFill>
                    <a:gsLst>
                      <a:gs pos="0">
                        <a:srgbClr val="99C4D5"/>
                      </a:gs>
                      <a:gs pos="100000">
                        <a:srgbClr val="2A9AB6"/>
                      </a:gs>
                    </a:gsLst>
                    <a:lin ang="16800000" scaled="0"/>
                  </a:gradFill>
                  <a:ln w="7600" cap="flat">
                    <a:solidFill>
                      <a:srgbClr val="2892AD"/>
                    </a:solidFill>
                    <a:bevel/>
                  </a:ln>
                </p:spPr>
              </p:sp>
            </p:grpSp>
            <p:grpSp>
              <p:nvGrpSpPr>
                <p:cNvPr id="168" name="Ball"/>
                <p:cNvGrpSpPr/>
                <p:nvPr/>
              </p:nvGrpSpPr>
              <p:grpSpPr>
                <a:xfrm>
                  <a:off x="6783682" y="166226"/>
                  <a:ext cx="593722" cy="1252497"/>
                  <a:chOff x="3030101" y="3344889"/>
                  <a:chExt cx="758238" cy="1599554"/>
                </a:xfrm>
              </p:grpSpPr>
              <p:sp>
                <p:nvSpPr>
                  <p:cNvPr id="175" name="Forma libre 174"/>
                  <p:cNvSpPr/>
                  <p:nvPr/>
                </p:nvSpPr>
                <p:spPr>
                  <a:xfrm>
                    <a:off x="3030101" y="3347758"/>
                    <a:ext cx="747657" cy="1596685"/>
                  </a:xfrm>
                  <a:custGeom>
                    <a:avLst/>
                    <a:gdLst/>
                    <a:ahLst/>
                    <a:cxnLst/>
                    <a:rect l="0" t="0" r="0" b="0"/>
                    <a:pathLst>
                      <a:path w="747657" h="747657">
                        <a:moveTo>
                          <a:pt x="0" y="373828"/>
                        </a:moveTo>
                        <a:cubicBezTo>
                          <a:pt x="0" y="167188"/>
                          <a:pt x="167341" y="0"/>
                          <a:pt x="373828" y="0"/>
                        </a:cubicBezTo>
                        <a:cubicBezTo>
                          <a:pt x="580260" y="0"/>
                          <a:pt x="747657" y="167188"/>
                          <a:pt x="747657" y="373828"/>
                        </a:cubicBezTo>
                        <a:cubicBezTo>
                          <a:pt x="747657" y="580134"/>
                          <a:pt x="580260" y="747657"/>
                          <a:pt x="373828" y="747657"/>
                        </a:cubicBezTo>
                        <a:cubicBezTo>
                          <a:pt x="167341" y="747657"/>
                          <a:pt x="0" y="580134"/>
                          <a:pt x="0" y="373828"/>
                        </a:cubicBezTo>
                        <a:close/>
                      </a:path>
                    </a:pathLst>
                  </a:custGeom>
                  <a:solidFill>
                    <a:srgbClr val="5E7793"/>
                  </a:solidFill>
                  <a:ln w="7600" cap="flat">
                    <a:noFill/>
                    <a:bevel/>
                  </a:ln>
                </p:spPr>
              </p:sp>
              <p:sp>
                <p:nvSpPr>
                  <p:cNvPr id="181" name="Forma libre 180"/>
                  <p:cNvSpPr/>
                  <p:nvPr/>
                </p:nvSpPr>
                <p:spPr>
                  <a:xfrm>
                    <a:off x="3075816" y="3344889"/>
                    <a:ext cx="712523" cy="1435185"/>
                  </a:xfrm>
                  <a:custGeom>
                    <a:avLst/>
                    <a:gdLst/>
                    <a:ahLst/>
                    <a:cxnLst/>
                    <a:rect l="0" t="0" r="0" b="0"/>
                    <a:pathLst>
                      <a:path w="712523" h="672035">
                        <a:moveTo>
                          <a:pt x="0" y="355973"/>
                        </a:moveTo>
                        <a:cubicBezTo>
                          <a:pt x="0" y="159203"/>
                          <a:pt x="159441" y="0"/>
                          <a:pt x="356261" y="0"/>
                        </a:cubicBezTo>
                        <a:cubicBezTo>
                          <a:pt x="552870" y="0"/>
                          <a:pt x="712523" y="159203"/>
                          <a:pt x="712523" y="355973"/>
                        </a:cubicBezTo>
                        <a:cubicBezTo>
                          <a:pt x="712523" y="552424"/>
                          <a:pt x="550016" y="672035"/>
                          <a:pt x="353329" y="672035"/>
                        </a:cubicBezTo>
                        <a:cubicBezTo>
                          <a:pt x="156587" y="672035"/>
                          <a:pt x="0" y="552424"/>
                          <a:pt x="0" y="355973"/>
                        </a:cubicBezTo>
                        <a:close/>
                      </a:path>
                    </a:pathLst>
                  </a:custGeom>
                  <a:gradFill>
                    <a:gsLst>
                      <a:gs pos="100000">
                        <a:srgbClr val="FFFFFF">
                          <a:alpha val="4000"/>
                        </a:srgbClr>
                      </a:gs>
                      <a:gs pos="72455">
                        <a:srgbClr val="FFFFFF">
                          <a:alpha val="4000"/>
                        </a:srgbClr>
                      </a:gs>
                      <a:gs pos="0">
                        <a:srgbClr val="FFFFFF">
                          <a:alpha val="40000"/>
                        </a:srgbClr>
                      </a:gs>
                    </a:gsLst>
                    <a:path path="circle">
                      <a:fillToRect l="50000" t="50000" r="50000" b="50000"/>
                    </a:path>
                  </a:gradFill>
                  <a:ln w="7600" cap="flat">
                    <a:noFill/>
                    <a:bevel/>
                  </a:ln>
                </p:spPr>
              </p:sp>
              <p:sp>
                <p:nvSpPr>
                  <p:cNvPr id="182" name="Forma libre 181"/>
                  <p:cNvSpPr/>
                  <p:nvPr/>
                </p:nvSpPr>
                <p:spPr>
                  <a:xfrm>
                    <a:off x="3141391" y="3357764"/>
                    <a:ext cx="525072" cy="770609"/>
                  </a:xfrm>
                  <a:custGeom>
                    <a:avLst/>
                    <a:gdLst/>
                    <a:ahLst/>
                    <a:cxnLst/>
                    <a:rect l="0" t="0" r="0" b="0"/>
                    <a:pathLst>
                      <a:path w="525072" h="360844">
                        <a:moveTo>
                          <a:pt x="0" y="180422"/>
                        </a:moveTo>
                        <a:cubicBezTo>
                          <a:pt x="0" y="80778"/>
                          <a:pt x="117542" y="0"/>
                          <a:pt x="262536" y="0"/>
                        </a:cubicBezTo>
                        <a:cubicBezTo>
                          <a:pt x="407530" y="0"/>
                          <a:pt x="525072" y="80778"/>
                          <a:pt x="525072" y="180422"/>
                        </a:cubicBezTo>
                        <a:cubicBezTo>
                          <a:pt x="525072" y="280067"/>
                          <a:pt x="407530" y="360844"/>
                          <a:pt x="262536" y="360844"/>
                        </a:cubicBezTo>
                        <a:cubicBezTo>
                          <a:pt x="117542" y="360844"/>
                          <a:pt x="0" y="280067"/>
                          <a:pt x="0" y="180422"/>
                        </a:cubicBezTo>
                        <a:close/>
                      </a:path>
                    </a:pathLst>
                  </a:custGeom>
                  <a:gradFill>
                    <a:gsLst>
                      <a:gs pos="0">
                        <a:srgbClr val="FFFFFF"/>
                      </a:gs>
                      <a:gs pos="60000">
                        <a:srgbClr val="FFFFFF">
                          <a:alpha val="20000"/>
                        </a:srgbClr>
                      </a:gs>
                      <a:gs pos="100000">
                        <a:srgbClr val="FFFFFF">
                          <a:alpha val="0"/>
                        </a:srgbClr>
                      </a:gs>
                    </a:gsLst>
                    <a:lin ang="5400000" scaled="0"/>
                  </a:gradFill>
                  <a:ln w="7600" cap="flat">
                    <a:noFill/>
                    <a:bevel/>
                  </a:ln>
                </p:spPr>
              </p:sp>
            </p:grpSp>
            <p:sp>
              <p:nvSpPr>
                <p:cNvPr id="169" name="Rectángulo 168"/>
                <p:cNvSpPr/>
                <p:nvPr/>
              </p:nvSpPr>
              <p:spPr>
                <a:xfrm rot="16200000">
                  <a:off x="6423246" y="596970"/>
                  <a:ext cx="1293543" cy="356573"/>
                </a:xfrm>
                <a:prstGeom prst="rect">
                  <a:avLst/>
                </a:prstGeom>
              </p:spPr>
              <p:txBody>
                <a:bodyPr wrap="none">
                  <a:spAutoFit/>
                </a:bodyPr>
                <a:lstStyle/>
                <a:p>
                  <a:pPr algn="just"/>
                  <a:r>
                    <a:rPr lang="es-ES" sz="1600" b="1">
                      <a:solidFill>
                        <a:prstClr val="black"/>
                      </a:solidFill>
                      <a:latin typeface="Arial" panose="020B0604020202020204" pitchFamily="34" charset="0"/>
                      <a:cs typeface="Arial" panose="020B0604020202020204" pitchFamily="34" charset="0"/>
                    </a:rPr>
                    <a:t>62%</a:t>
                  </a:r>
                </a:p>
              </p:txBody>
            </p:sp>
            <p:grpSp>
              <p:nvGrpSpPr>
                <p:cNvPr id="170" name="Ball"/>
                <p:cNvGrpSpPr/>
                <p:nvPr/>
              </p:nvGrpSpPr>
              <p:grpSpPr>
                <a:xfrm>
                  <a:off x="7462047" y="521781"/>
                  <a:ext cx="598339" cy="1270126"/>
                  <a:chOff x="3074206" y="3265186"/>
                  <a:chExt cx="764135" cy="1622069"/>
                </a:xfrm>
              </p:grpSpPr>
              <p:sp>
                <p:nvSpPr>
                  <p:cNvPr id="172" name="Forma libre 171"/>
                  <p:cNvSpPr/>
                  <p:nvPr/>
                </p:nvSpPr>
                <p:spPr>
                  <a:xfrm>
                    <a:off x="3074206" y="3265186"/>
                    <a:ext cx="747657" cy="1622069"/>
                  </a:xfrm>
                  <a:custGeom>
                    <a:avLst/>
                    <a:gdLst/>
                    <a:ahLst/>
                    <a:cxnLst/>
                    <a:rect l="0" t="0" r="0" b="0"/>
                    <a:pathLst>
                      <a:path w="747657" h="747657">
                        <a:moveTo>
                          <a:pt x="0" y="373828"/>
                        </a:moveTo>
                        <a:cubicBezTo>
                          <a:pt x="0" y="167188"/>
                          <a:pt x="167341" y="0"/>
                          <a:pt x="373828" y="0"/>
                        </a:cubicBezTo>
                        <a:cubicBezTo>
                          <a:pt x="580260" y="0"/>
                          <a:pt x="747657" y="167188"/>
                          <a:pt x="747657" y="373828"/>
                        </a:cubicBezTo>
                        <a:cubicBezTo>
                          <a:pt x="747657" y="580134"/>
                          <a:pt x="580260" y="747657"/>
                          <a:pt x="373828" y="747657"/>
                        </a:cubicBezTo>
                        <a:cubicBezTo>
                          <a:pt x="167341" y="747657"/>
                          <a:pt x="0" y="580134"/>
                          <a:pt x="0" y="373828"/>
                        </a:cubicBezTo>
                        <a:close/>
                      </a:path>
                    </a:pathLst>
                  </a:custGeom>
                  <a:solidFill>
                    <a:srgbClr val="3C9AB4"/>
                  </a:solidFill>
                  <a:ln w="7600" cap="flat">
                    <a:noFill/>
                    <a:bevel/>
                  </a:ln>
                </p:spPr>
              </p:sp>
              <p:sp>
                <p:nvSpPr>
                  <p:cNvPr id="173" name="Forma libre 172"/>
                  <p:cNvSpPr/>
                  <p:nvPr/>
                </p:nvSpPr>
                <p:spPr>
                  <a:xfrm>
                    <a:off x="3125817" y="3369784"/>
                    <a:ext cx="712524" cy="1458001"/>
                  </a:xfrm>
                  <a:custGeom>
                    <a:avLst/>
                    <a:gdLst/>
                    <a:ahLst/>
                    <a:cxnLst/>
                    <a:rect l="0" t="0" r="0" b="0"/>
                    <a:pathLst>
                      <a:path w="712523" h="672035">
                        <a:moveTo>
                          <a:pt x="0" y="355973"/>
                        </a:moveTo>
                        <a:cubicBezTo>
                          <a:pt x="0" y="159203"/>
                          <a:pt x="159441" y="0"/>
                          <a:pt x="356261" y="0"/>
                        </a:cubicBezTo>
                        <a:cubicBezTo>
                          <a:pt x="552870" y="0"/>
                          <a:pt x="712523" y="159203"/>
                          <a:pt x="712523" y="355973"/>
                        </a:cubicBezTo>
                        <a:cubicBezTo>
                          <a:pt x="712523" y="552424"/>
                          <a:pt x="550016" y="672035"/>
                          <a:pt x="353329" y="672035"/>
                        </a:cubicBezTo>
                        <a:cubicBezTo>
                          <a:pt x="156587" y="672035"/>
                          <a:pt x="0" y="552424"/>
                          <a:pt x="0" y="355973"/>
                        </a:cubicBezTo>
                        <a:close/>
                      </a:path>
                    </a:pathLst>
                  </a:custGeom>
                  <a:gradFill>
                    <a:gsLst>
                      <a:gs pos="100000">
                        <a:srgbClr val="FFFFFF">
                          <a:alpha val="4000"/>
                        </a:srgbClr>
                      </a:gs>
                      <a:gs pos="72455">
                        <a:srgbClr val="FFFFFF">
                          <a:alpha val="4000"/>
                        </a:srgbClr>
                      </a:gs>
                      <a:gs pos="0">
                        <a:srgbClr val="FFFFFF">
                          <a:alpha val="40000"/>
                        </a:srgbClr>
                      </a:gs>
                    </a:gsLst>
                    <a:path path="circle">
                      <a:fillToRect l="50000" t="50000" r="50000" b="50000"/>
                    </a:path>
                  </a:gradFill>
                  <a:ln w="7600" cap="flat">
                    <a:noFill/>
                    <a:bevel/>
                  </a:ln>
                </p:spPr>
              </p:sp>
              <p:sp>
                <p:nvSpPr>
                  <p:cNvPr id="174" name="Forma libre 173"/>
                  <p:cNvSpPr/>
                  <p:nvPr/>
                </p:nvSpPr>
                <p:spPr>
                  <a:xfrm>
                    <a:off x="3175411" y="3280742"/>
                    <a:ext cx="525072" cy="782861"/>
                  </a:xfrm>
                  <a:custGeom>
                    <a:avLst/>
                    <a:gdLst/>
                    <a:ahLst/>
                    <a:cxnLst/>
                    <a:rect l="0" t="0" r="0" b="0"/>
                    <a:pathLst>
                      <a:path w="525072" h="360844">
                        <a:moveTo>
                          <a:pt x="0" y="180422"/>
                        </a:moveTo>
                        <a:cubicBezTo>
                          <a:pt x="0" y="80778"/>
                          <a:pt x="117542" y="0"/>
                          <a:pt x="262536" y="0"/>
                        </a:cubicBezTo>
                        <a:cubicBezTo>
                          <a:pt x="407530" y="0"/>
                          <a:pt x="525072" y="80778"/>
                          <a:pt x="525072" y="180422"/>
                        </a:cubicBezTo>
                        <a:cubicBezTo>
                          <a:pt x="525072" y="280067"/>
                          <a:pt x="407530" y="360844"/>
                          <a:pt x="262536" y="360844"/>
                        </a:cubicBezTo>
                        <a:cubicBezTo>
                          <a:pt x="117542" y="360844"/>
                          <a:pt x="0" y="280067"/>
                          <a:pt x="0" y="180422"/>
                        </a:cubicBezTo>
                        <a:close/>
                      </a:path>
                    </a:pathLst>
                  </a:custGeom>
                  <a:gradFill>
                    <a:gsLst>
                      <a:gs pos="0">
                        <a:srgbClr val="FFFFFF"/>
                      </a:gs>
                      <a:gs pos="60000">
                        <a:srgbClr val="FFFFFF">
                          <a:alpha val="20000"/>
                        </a:srgbClr>
                      </a:gs>
                      <a:gs pos="100000">
                        <a:srgbClr val="FFFFFF">
                          <a:alpha val="0"/>
                        </a:srgbClr>
                      </a:gs>
                    </a:gsLst>
                    <a:lin ang="5400000" scaled="0"/>
                  </a:gradFill>
                  <a:ln w="7600" cap="flat">
                    <a:noFill/>
                    <a:bevel/>
                  </a:ln>
                </p:spPr>
              </p:sp>
            </p:grpSp>
            <p:sp>
              <p:nvSpPr>
                <p:cNvPr id="171" name="Rectángulo 170"/>
                <p:cNvSpPr/>
                <p:nvPr/>
              </p:nvSpPr>
              <p:spPr>
                <a:xfrm rot="16200000">
                  <a:off x="7110814" y="977878"/>
                  <a:ext cx="1293543" cy="356573"/>
                </a:xfrm>
                <a:prstGeom prst="rect">
                  <a:avLst/>
                </a:prstGeom>
              </p:spPr>
              <p:txBody>
                <a:bodyPr wrap="none">
                  <a:spAutoFit/>
                </a:bodyPr>
                <a:lstStyle/>
                <a:p>
                  <a:pPr algn="just"/>
                  <a:r>
                    <a:rPr lang="es-MX" sz="1600" b="1">
                      <a:solidFill>
                        <a:prstClr val="black"/>
                      </a:solidFill>
                      <a:latin typeface="Arial" panose="020B0604020202020204" pitchFamily="34" charset="0"/>
                      <a:cs typeface="Arial" panose="020B0604020202020204" pitchFamily="34" charset="0"/>
                    </a:rPr>
                    <a:t>27%</a:t>
                  </a:r>
                  <a:endParaRPr lang="es-ES" sz="1600" b="1">
                    <a:solidFill>
                      <a:prstClr val="black"/>
                    </a:solidFill>
                    <a:latin typeface="Arial" panose="020B0604020202020204" pitchFamily="34" charset="0"/>
                    <a:cs typeface="Arial" panose="020B0604020202020204" pitchFamily="34" charset="0"/>
                  </a:endParaRPr>
                </a:p>
              </p:txBody>
            </p:sp>
          </p:grpSp>
          <p:sp>
            <p:nvSpPr>
              <p:cNvPr id="164" name="Rectángulo 163"/>
              <p:cNvSpPr/>
              <p:nvPr/>
            </p:nvSpPr>
            <p:spPr>
              <a:xfrm>
                <a:off x="231065" y="4324944"/>
                <a:ext cx="1450404" cy="291742"/>
              </a:xfrm>
              <a:prstGeom prst="rect">
                <a:avLst/>
              </a:prstGeom>
            </p:spPr>
            <p:txBody>
              <a:bodyPr wrap="none">
                <a:spAutoFit/>
              </a:bodyPr>
              <a:lstStyle/>
              <a:p>
                <a:pPr algn="just"/>
                <a:r>
                  <a:rPr lang="es-ES" sz="1200" b="1">
                    <a:solidFill>
                      <a:prstClr val="black"/>
                    </a:solidFill>
                    <a:latin typeface="Arial" panose="020B0604020202020204" pitchFamily="34" charset="0"/>
                    <a:cs typeface="Arial" panose="020B0604020202020204" pitchFamily="34" charset="0"/>
                  </a:rPr>
                  <a:t>PREOCUPADOS</a:t>
                </a:r>
              </a:p>
            </p:txBody>
          </p:sp>
          <p:sp>
            <p:nvSpPr>
              <p:cNvPr id="165" name="Rectángulo 164"/>
              <p:cNvSpPr/>
              <p:nvPr/>
            </p:nvSpPr>
            <p:spPr>
              <a:xfrm>
                <a:off x="203950" y="4994037"/>
                <a:ext cx="1231124" cy="291742"/>
              </a:xfrm>
              <a:prstGeom prst="rect">
                <a:avLst/>
              </a:prstGeom>
            </p:spPr>
            <p:txBody>
              <a:bodyPr wrap="none">
                <a:spAutoFit/>
              </a:bodyPr>
              <a:lstStyle/>
              <a:p>
                <a:pPr algn="just"/>
                <a:r>
                  <a:rPr lang="es-ES" sz="1200" b="1">
                    <a:solidFill>
                      <a:prstClr val="black"/>
                    </a:solidFill>
                    <a:latin typeface="Arial" panose="020B0604020202020204" pitchFamily="34" charset="0"/>
                    <a:cs typeface="Arial" panose="020B0604020202020204" pitchFamily="34" charset="0"/>
                  </a:rPr>
                  <a:t>TEMEROSOS</a:t>
                </a:r>
              </a:p>
            </p:txBody>
          </p:sp>
        </p:grpSp>
      </p:grpSp>
      <p:grpSp>
        <p:nvGrpSpPr>
          <p:cNvPr id="199" name="Grupo 198"/>
          <p:cNvGrpSpPr/>
          <p:nvPr/>
        </p:nvGrpSpPr>
        <p:grpSpPr>
          <a:xfrm>
            <a:off x="2639986" y="1374677"/>
            <a:ext cx="2185394" cy="4382234"/>
            <a:chOff x="4982606" y="1412777"/>
            <a:chExt cx="2185394" cy="4382234"/>
          </a:xfrm>
        </p:grpSpPr>
        <p:sp>
          <p:nvSpPr>
            <p:cNvPr id="200" name="Text Placeholder 16"/>
            <p:cNvSpPr txBox="1">
              <a:spLocks/>
            </p:cNvSpPr>
            <p:nvPr/>
          </p:nvSpPr>
          <p:spPr>
            <a:xfrm flipH="1">
              <a:off x="4982606" y="2006454"/>
              <a:ext cx="2179132" cy="3788557"/>
            </a:xfrm>
            <a:prstGeom prst="rect">
              <a:avLst/>
            </a:prstGeom>
            <a:solidFill>
              <a:schemeClr val="bg1"/>
            </a:solidFill>
          </p:spPr>
          <p:txBody>
            <a:bodyPr vert="horz" lIns="91440" tIns="91440" rIns="91440" bIns="9144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solidFill>
                  <a:srgbClr val="324D5E"/>
                </a:solidFill>
                <a:latin typeface="Arial" panose="020B0604020202020204" pitchFamily="34" charset="0"/>
                <a:cs typeface="Arial" panose="020B0604020202020204" pitchFamily="34" charset="0"/>
              </a:endParaRPr>
            </a:p>
          </p:txBody>
        </p:sp>
        <p:sp>
          <p:nvSpPr>
            <p:cNvPr id="201" name="Text Placeholder 17"/>
            <p:cNvSpPr txBox="1">
              <a:spLocks/>
            </p:cNvSpPr>
            <p:nvPr/>
          </p:nvSpPr>
          <p:spPr>
            <a:xfrm flipH="1">
              <a:off x="4988868" y="1666880"/>
              <a:ext cx="2179132" cy="2574178"/>
            </a:xfrm>
            <a:prstGeom prst="rect">
              <a:avLst/>
            </a:prstGeom>
            <a:noFill/>
          </p:spPr>
          <p:txBody>
            <a:bodyPr vert="horz" lIns="91440" tIns="64008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mtClean="0">
                  <a:solidFill>
                    <a:prstClr val="black"/>
                  </a:solidFill>
                  <a:latin typeface="Arial" panose="020B0604020202020204" pitchFamily="34" charset="0"/>
                  <a:cs typeface="Arial" panose="020B0604020202020204" pitchFamily="34" charset="0"/>
                </a:rPr>
                <a:t>DESAPARICIÓN DE VALORES</a:t>
              </a:r>
            </a:p>
            <a:p>
              <a:pPr>
                <a:defRPr/>
              </a:pPr>
              <a:r>
                <a:rPr lang="es-MX" smtClean="0">
                  <a:solidFill>
                    <a:prstClr val="black"/>
                  </a:solidFill>
                  <a:latin typeface="Arial" panose="020B0604020202020204" pitchFamily="34" charset="0"/>
                  <a:cs typeface="Arial" panose="020B0604020202020204" pitchFamily="34" charset="0"/>
                </a:rPr>
                <a:t>DINAMISMO DE LA SOCIEDAD</a:t>
              </a:r>
            </a:p>
            <a:p>
              <a:pPr>
                <a:defRPr/>
              </a:pPr>
              <a:r>
                <a:rPr lang="es-MX" smtClean="0">
                  <a:solidFill>
                    <a:prstClr val="black"/>
                  </a:solidFill>
                  <a:latin typeface="Arial" panose="020B0604020202020204" pitchFamily="34" charset="0"/>
                  <a:cs typeface="Arial" panose="020B0604020202020204" pitchFamily="34" charset="0"/>
                </a:rPr>
                <a:t>DESARTICULACIÓN DEL TEJIDO SOCIAL</a:t>
              </a:r>
              <a:endParaRPr lang="es-MX">
                <a:solidFill>
                  <a:prstClr val="black"/>
                </a:solidFill>
                <a:latin typeface="Arial" panose="020B0604020202020204" pitchFamily="34" charset="0"/>
                <a:cs typeface="Arial" panose="020B0604020202020204" pitchFamily="34" charset="0"/>
              </a:endParaRPr>
            </a:p>
          </p:txBody>
        </p:sp>
        <p:sp>
          <p:nvSpPr>
            <p:cNvPr id="202" name="Text Placeholder 18"/>
            <p:cNvSpPr txBox="1">
              <a:spLocks/>
            </p:cNvSpPr>
            <p:nvPr/>
          </p:nvSpPr>
          <p:spPr>
            <a:xfrm flipH="1">
              <a:off x="4988868" y="1412777"/>
              <a:ext cx="2179132" cy="607243"/>
            </a:xfrm>
            <a:prstGeom prst="rect">
              <a:avLst/>
            </a:prstGeom>
            <a:solidFill>
              <a:srgbClr val="F17C3F"/>
            </a:solidFill>
            <a:ln>
              <a:noFill/>
            </a:ln>
          </p:spPr>
          <p:txBody>
            <a:bodyPr vert="horz" wrap="square" lIns="36000" tIns="36000" rIns="36000" bIns="36000" rtlCol="0" anchor="ctr">
              <a:noAutofit/>
            </a:bodyPr>
            <a:lstStyle>
              <a:lvl1pPr marL="228600" indent="-228600" algn="ctr" defTabSz="914400" rtl="0" eaLnBrk="1" latinLnBrk="0" hangingPunct="1">
                <a:lnSpc>
                  <a:spcPct val="90000"/>
                </a:lnSpc>
                <a:spcBef>
                  <a:spcPts val="1000"/>
                </a:spcBef>
                <a:buFont typeface="Arial" panose="020B0604020202020204" pitchFamily="34" charset="0"/>
                <a:buNone/>
                <a:defRPr lang="en-US" sz="220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s-MX" sz="1800" smtClean="0">
                  <a:solidFill>
                    <a:sysClr val="window" lastClr="FFFFFF"/>
                  </a:solidFill>
                  <a:latin typeface="Arial" panose="020B0604020202020204" pitchFamily="34" charset="0"/>
                  <a:cs typeface="Arial" panose="020B0604020202020204" pitchFamily="34" charset="0"/>
                </a:rPr>
                <a:t>EROSIÓN</a:t>
              </a:r>
              <a:endParaRPr lang="es-MX" sz="1800">
                <a:solidFill>
                  <a:sysClr val="window" lastClr="FFFFFF"/>
                </a:solidFill>
                <a:latin typeface="Arial" panose="020B0604020202020204" pitchFamily="34" charset="0"/>
                <a:cs typeface="Arial" panose="020B0604020202020204" pitchFamily="34" charset="0"/>
              </a:endParaRPr>
            </a:p>
          </p:txBody>
        </p:sp>
        <p:sp>
          <p:nvSpPr>
            <p:cNvPr id="203" name="Isosceles Triangle 30"/>
            <p:cNvSpPr/>
            <p:nvPr/>
          </p:nvSpPr>
          <p:spPr>
            <a:xfrm rot="10800000" flipH="1">
              <a:off x="5924854" y="2010874"/>
              <a:ext cx="307160" cy="175811"/>
            </a:xfrm>
            <a:prstGeom prst="triangle">
              <a:avLst/>
            </a:prstGeom>
            <a:solidFill>
              <a:srgbClr val="F17C3F"/>
            </a:solidFill>
            <a:ln w="12700" cap="flat" cmpd="sng" algn="ctr">
              <a:noFill/>
              <a:prstDash val="solid"/>
              <a:miter lim="800000"/>
            </a:ln>
            <a:effectLst/>
          </p:spPr>
          <p:txBody>
            <a:bodyPr rtlCol="0" anchor="ctr"/>
            <a:lstStyle/>
            <a:p>
              <a:pPr algn="ctr">
                <a:defRPr/>
              </a:pPr>
              <a:endParaRPr lang="en-US" sz="1600" kern="0">
                <a:solidFill>
                  <a:prstClr val="black"/>
                </a:solidFill>
                <a:latin typeface="Arial" panose="020B0604020202020204" pitchFamily="34" charset="0"/>
                <a:cs typeface="Arial" panose="020B0604020202020204" pitchFamily="34" charset="0"/>
              </a:endParaRPr>
            </a:p>
          </p:txBody>
        </p:sp>
        <p:grpSp>
          <p:nvGrpSpPr>
            <p:cNvPr id="204" name="Grupo 203"/>
            <p:cNvGrpSpPr/>
            <p:nvPr/>
          </p:nvGrpSpPr>
          <p:grpSpPr>
            <a:xfrm>
              <a:off x="5048663" y="4366877"/>
              <a:ext cx="2009774" cy="1212187"/>
              <a:chOff x="225028" y="4221089"/>
              <a:chExt cx="2116743" cy="1276705"/>
            </a:xfrm>
          </p:grpSpPr>
          <p:grpSp>
            <p:nvGrpSpPr>
              <p:cNvPr id="205" name="Grupo 204"/>
              <p:cNvGrpSpPr/>
              <p:nvPr/>
            </p:nvGrpSpPr>
            <p:grpSpPr>
              <a:xfrm rot="5400000">
                <a:off x="681169" y="3837192"/>
                <a:ext cx="1276705" cy="2044499"/>
                <a:chOff x="6783682" y="128485"/>
                <a:chExt cx="1276704" cy="4219923"/>
              </a:xfrm>
            </p:grpSpPr>
            <p:grpSp>
              <p:nvGrpSpPr>
                <p:cNvPr id="208" name="Cylinder"/>
                <p:cNvGrpSpPr/>
                <p:nvPr/>
              </p:nvGrpSpPr>
              <p:grpSpPr>
                <a:xfrm>
                  <a:off x="6784470" y="1193817"/>
                  <a:ext cx="585287" cy="2905361"/>
                  <a:chOff x="1606490" y="1950447"/>
                  <a:chExt cx="337316" cy="1183613"/>
                </a:xfrm>
              </p:grpSpPr>
              <p:sp>
                <p:nvSpPr>
                  <p:cNvPr id="304" name="Database"/>
                  <p:cNvSpPr/>
                  <p:nvPr/>
                </p:nvSpPr>
                <p:spPr>
                  <a:xfrm>
                    <a:off x="1609406" y="1989635"/>
                    <a:ext cx="334400" cy="1144425"/>
                  </a:xfrm>
                  <a:custGeom>
                    <a:avLst/>
                    <a:gdLst/>
                    <a:ahLst/>
                    <a:cxnLst/>
                    <a:rect l="0" t="0" r="0" b="0"/>
                    <a:pathLst>
                      <a:path w="334400" h="1246400">
                        <a:moveTo>
                          <a:pt x="0" y="0"/>
                        </a:moveTo>
                        <a:lnTo>
                          <a:pt x="0" y="1185608"/>
                        </a:lnTo>
                        <a:arcTo wR="167200" hR="60792" stAng="10800000" swAng="-10800000"/>
                        <a:lnTo>
                          <a:pt x="334400" y="0"/>
                        </a:lnTo>
                        <a:arcTo wR="167200" hR="60792" stAng="0" swAng="10800000"/>
                        <a:close/>
                      </a:path>
                    </a:pathLst>
                  </a:custGeom>
                  <a:gradFill>
                    <a:gsLst>
                      <a:gs pos="0">
                        <a:srgbClr val="496786"/>
                      </a:gs>
                      <a:gs pos="50000">
                        <a:srgbClr val="8D9CB1"/>
                      </a:gs>
                      <a:gs pos="100000">
                        <a:srgbClr val="496786"/>
                      </a:gs>
                    </a:gsLst>
                    <a:lin ang="0" scaled="0"/>
                  </a:gradFill>
                  <a:ln w="7600" cap="flat">
                    <a:solidFill>
                      <a:srgbClr val="496786"/>
                    </a:solidFill>
                    <a:bevel/>
                  </a:ln>
                </p:spPr>
              </p:sp>
              <p:sp>
                <p:nvSpPr>
                  <p:cNvPr id="305" name="Forma libre 304"/>
                  <p:cNvSpPr/>
                  <p:nvPr/>
                </p:nvSpPr>
                <p:spPr>
                  <a:xfrm>
                    <a:off x="1606490" y="1950447"/>
                    <a:ext cx="336946" cy="107348"/>
                  </a:xfrm>
                  <a:custGeom>
                    <a:avLst/>
                    <a:gdLst/>
                    <a:ahLst/>
                    <a:cxnLst/>
                    <a:rect l="0" t="0" r="0" b="0"/>
                    <a:pathLst>
                      <a:path w="334400" h="121584">
                        <a:moveTo>
                          <a:pt x="0" y="60792"/>
                        </a:moveTo>
                        <a:arcTo wR="167200" hR="60792" stAng="10800000" swAng="10800000"/>
                        <a:arcTo wR="167200" hR="60792" stAng="0" swAng="10800000"/>
                        <a:close/>
                      </a:path>
                    </a:pathLst>
                  </a:custGeom>
                  <a:gradFill>
                    <a:gsLst>
                      <a:gs pos="0">
                        <a:srgbClr val="A2ADBD"/>
                      </a:gs>
                      <a:gs pos="100000">
                        <a:srgbClr val="4E6D8D"/>
                      </a:gs>
                    </a:gsLst>
                    <a:lin ang="16800000" scaled="0"/>
                  </a:gradFill>
                  <a:ln w="7600" cap="flat">
                    <a:solidFill>
                      <a:srgbClr val="496786"/>
                    </a:solidFill>
                    <a:bevel/>
                  </a:ln>
                </p:spPr>
              </p:sp>
            </p:grpSp>
            <p:grpSp>
              <p:nvGrpSpPr>
                <p:cNvPr id="209" name="Cylinder"/>
                <p:cNvGrpSpPr/>
                <p:nvPr/>
              </p:nvGrpSpPr>
              <p:grpSpPr>
                <a:xfrm>
                  <a:off x="7450292" y="1694567"/>
                  <a:ext cx="581527" cy="2653841"/>
                  <a:chOff x="1968426" y="1649146"/>
                  <a:chExt cx="335149" cy="1529476"/>
                </a:xfrm>
              </p:grpSpPr>
              <p:sp>
                <p:nvSpPr>
                  <p:cNvPr id="302" name="Database"/>
                  <p:cNvSpPr/>
                  <p:nvPr/>
                </p:nvSpPr>
                <p:spPr>
                  <a:xfrm>
                    <a:off x="1969175" y="1697312"/>
                    <a:ext cx="334400" cy="1481310"/>
                  </a:xfrm>
                  <a:custGeom>
                    <a:avLst/>
                    <a:gdLst/>
                    <a:ahLst/>
                    <a:cxnLst/>
                    <a:rect l="0" t="0" r="0" b="0"/>
                    <a:pathLst>
                      <a:path w="334400" h="1368000">
                        <a:moveTo>
                          <a:pt x="0" y="0"/>
                        </a:moveTo>
                        <a:lnTo>
                          <a:pt x="0" y="1307208"/>
                        </a:lnTo>
                        <a:arcTo wR="167200" hR="60792" stAng="10800000" swAng="-10800000"/>
                        <a:lnTo>
                          <a:pt x="334400" y="0"/>
                        </a:lnTo>
                        <a:arcTo wR="167200" hR="60792" stAng="0" swAng="10800000"/>
                        <a:close/>
                      </a:path>
                    </a:pathLst>
                  </a:custGeom>
                  <a:gradFill>
                    <a:gsLst>
                      <a:gs pos="0">
                        <a:srgbClr val="2892AD"/>
                      </a:gs>
                      <a:gs pos="50000">
                        <a:srgbClr val="81BACE"/>
                      </a:gs>
                      <a:gs pos="100000">
                        <a:srgbClr val="2892AD"/>
                      </a:gs>
                    </a:gsLst>
                    <a:lin ang="0" scaled="0"/>
                  </a:gradFill>
                  <a:ln w="7600" cap="flat">
                    <a:solidFill>
                      <a:srgbClr val="2892AD"/>
                    </a:solidFill>
                    <a:bevel/>
                  </a:ln>
                </p:spPr>
              </p:sp>
              <p:sp>
                <p:nvSpPr>
                  <p:cNvPr id="303" name="Forma libre 302"/>
                  <p:cNvSpPr/>
                  <p:nvPr/>
                </p:nvSpPr>
                <p:spPr>
                  <a:xfrm>
                    <a:off x="1968426" y="1649146"/>
                    <a:ext cx="334400" cy="121584"/>
                  </a:xfrm>
                  <a:custGeom>
                    <a:avLst/>
                    <a:gdLst/>
                    <a:ahLst/>
                    <a:cxnLst/>
                    <a:rect l="0" t="0" r="0" b="0"/>
                    <a:pathLst>
                      <a:path w="334400" h="121584">
                        <a:moveTo>
                          <a:pt x="0" y="60792"/>
                        </a:moveTo>
                        <a:arcTo wR="167200" hR="60792" stAng="10800000" swAng="10800000"/>
                        <a:arcTo wR="167200" hR="60792" stAng="0" swAng="10800000"/>
                        <a:close/>
                      </a:path>
                    </a:pathLst>
                  </a:custGeom>
                  <a:gradFill>
                    <a:gsLst>
                      <a:gs pos="0">
                        <a:srgbClr val="99C4D5"/>
                      </a:gs>
                      <a:gs pos="100000">
                        <a:srgbClr val="2A9AB6"/>
                      </a:gs>
                    </a:gsLst>
                    <a:lin ang="16800000" scaled="0"/>
                  </a:gradFill>
                  <a:ln w="7600" cap="flat">
                    <a:solidFill>
                      <a:srgbClr val="2892AD"/>
                    </a:solidFill>
                    <a:bevel/>
                  </a:ln>
                </p:spPr>
              </p:sp>
            </p:grpSp>
            <p:grpSp>
              <p:nvGrpSpPr>
                <p:cNvPr id="210" name="Ball"/>
                <p:cNvGrpSpPr/>
                <p:nvPr/>
              </p:nvGrpSpPr>
              <p:grpSpPr>
                <a:xfrm>
                  <a:off x="6783682" y="166226"/>
                  <a:ext cx="593722" cy="1252497"/>
                  <a:chOff x="3030101" y="3344889"/>
                  <a:chExt cx="758238" cy="1599554"/>
                </a:xfrm>
              </p:grpSpPr>
              <p:sp>
                <p:nvSpPr>
                  <p:cNvPr id="299" name="Forma libre 298"/>
                  <p:cNvSpPr/>
                  <p:nvPr/>
                </p:nvSpPr>
                <p:spPr>
                  <a:xfrm>
                    <a:off x="3030101" y="3347758"/>
                    <a:ext cx="747657" cy="1596685"/>
                  </a:xfrm>
                  <a:custGeom>
                    <a:avLst/>
                    <a:gdLst/>
                    <a:ahLst/>
                    <a:cxnLst/>
                    <a:rect l="0" t="0" r="0" b="0"/>
                    <a:pathLst>
                      <a:path w="747657" h="747657">
                        <a:moveTo>
                          <a:pt x="0" y="373828"/>
                        </a:moveTo>
                        <a:cubicBezTo>
                          <a:pt x="0" y="167188"/>
                          <a:pt x="167341" y="0"/>
                          <a:pt x="373828" y="0"/>
                        </a:cubicBezTo>
                        <a:cubicBezTo>
                          <a:pt x="580260" y="0"/>
                          <a:pt x="747657" y="167188"/>
                          <a:pt x="747657" y="373828"/>
                        </a:cubicBezTo>
                        <a:cubicBezTo>
                          <a:pt x="747657" y="580134"/>
                          <a:pt x="580260" y="747657"/>
                          <a:pt x="373828" y="747657"/>
                        </a:cubicBezTo>
                        <a:cubicBezTo>
                          <a:pt x="167341" y="747657"/>
                          <a:pt x="0" y="580134"/>
                          <a:pt x="0" y="373828"/>
                        </a:cubicBezTo>
                        <a:close/>
                      </a:path>
                    </a:pathLst>
                  </a:custGeom>
                  <a:solidFill>
                    <a:srgbClr val="5E7793"/>
                  </a:solidFill>
                  <a:ln w="7600" cap="flat">
                    <a:noFill/>
                    <a:bevel/>
                  </a:ln>
                </p:spPr>
              </p:sp>
              <p:sp>
                <p:nvSpPr>
                  <p:cNvPr id="300" name="Forma libre 299"/>
                  <p:cNvSpPr/>
                  <p:nvPr/>
                </p:nvSpPr>
                <p:spPr>
                  <a:xfrm>
                    <a:off x="3075816" y="3344889"/>
                    <a:ext cx="712523" cy="1435185"/>
                  </a:xfrm>
                  <a:custGeom>
                    <a:avLst/>
                    <a:gdLst/>
                    <a:ahLst/>
                    <a:cxnLst/>
                    <a:rect l="0" t="0" r="0" b="0"/>
                    <a:pathLst>
                      <a:path w="712523" h="672035">
                        <a:moveTo>
                          <a:pt x="0" y="355973"/>
                        </a:moveTo>
                        <a:cubicBezTo>
                          <a:pt x="0" y="159203"/>
                          <a:pt x="159441" y="0"/>
                          <a:pt x="356261" y="0"/>
                        </a:cubicBezTo>
                        <a:cubicBezTo>
                          <a:pt x="552870" y="0"/>
                          <a:pt x="712523" y="159203"/>
                          <a:pt x="712523" y="355973"/>
                        </a:cubicBezTo>
                        <a:cubicBezTo>
                          <a:pt x="712523" y="552424"/>
                          <a:pt x="550016" y="672035"/>
                          <a:pt x="353329" y="672035"/>
                        </a:cubicBezTo>
                        <a:cubicBezTo>
                          <a:pt x="156587" y="672035"/>
                          <a:pt x="0" y="552424"/>
                          <a:pt x="0" y="355973"/>
                        </a:cubicBezTo>
                        <a:close/>
                      </a:path>
                    </a:pathLst>
                  </a:custGeom>
                  <a:gradFill>
                    <a:gsLst>
                      <a:gs pos="100000">
                        <a:srgbClr val="FFFFFF">
                          <a:alpha val="4000"/>
                        </a:srgbClr>
                      </a:gs>
                      <a:gs pos="72455">
                        <a:srgbClr val="FFFFFF">
                          <a:alpha val="4000"/>
                        </a:srgbClr>
                      </a:gs>
                      <a:gs pos="0">
                        <a:srgbClr val="FFFFFF">
                          <a:alpha val="40000"/>
                        </a:srgbClr>
                      </a:gs>
                    </a:gsLst>
                    <a:path path="circle">
                      <a:fillToRect l="50000" t="50000" r="50000" b="50000"/>
                    </a:path>
                  </a:gradFill>
                  <a:ln w="7600" cap="flat">
                    <a:noFill/>
                    <a:bevel/>
                  </a:ln>
                </p:spPr>
              </p:sp>
              <p:sp>
                <p:nvSpPr>
                  <p:cNvPr id="301" name="Forma libre 300"/>
                  <p:cNvSpPr/>
                  <p:nvPr/>
                </p:nvSpPr>
                <p:spPr>
                  <a:xfrm>
                    <a:off x="3141391" y="3357764"/>
                    <a:ext cx="525072" cy="770609"/>
                  </a:xfrm>
                  <a:custGeom>
                    <a:avLst/>
                    <a:gdLst/>
                    <a:ahLst/>
                    <a:cxnLst/>
                    <a:rect l="0" t="0" r="0" b="0"/>
                    <a:pathLst>
                      <a:path w="525072" h="360844">
                        <a:moveTo>
                          <a:pt x="0" y="180422"/>
                        </a:moveTo>
                        <a:cubicBezTo>
                          <a:pt x="0" y="80778"/>
                          <a:pt x="117542" y="0"/>
                          <a:pt x="262536" y="0"/>
                        </a:cubicBezTo>
                        <a:cubicBezTo>
                          <a:pt x="407530" y="0"/>
                          <a:pt x="525072" y="80778"/>
                          <a:pt x="525072" y="180422"/>
                        </a:cubicBezTo>
                        <a:cubicBezTo>
                          <a:pt x="525072" y="280067"/>
                          <a:pt x="407530" y="360844"/>
                          <a:pt x="262536" y="360844"/>
                        </a:cubicBezTo>
                        <a:cubicBezTo>
                          <a:pt x="117542" y="360844"/>
                          <a:pt x="0" y="280067"/>
                          <a:pt x="0" y="180422"/>
                        </a:cubicBezTo>
                        <a:close/>
                      </a:path>
                    </a:pathLst>
                  </a:custGeom>
                  <a:gradFill>
                    <a:gsLst>
                      <a:gs pos="0">
                        <a:srgbClr val="FFFFFF"/>
                      </a:gs>
                      <a:gs pos="60000">
                        <a:srgbClr val="FFFFFF">
                          <a:alpha val="20000"/>
                        </a:srgbClr>
                      </a:gs>
                      <a:gs pos="100000">
                        <a:srgbClr val="FFFFFF">
                          <a:alpha val="0"/>
                        </a:srgbClr>
                      </a:gs>
                    </a:gsLst>
                    <a:lin ang="5400000" scaled="0"/>
                  </a:gradFill>
                  <a:ln w="7600" cap="flat">
                    <a:noFill/>
                    <a:bevel/>
                  </a:ln>
                </p:spPr>
              </p:sp>
            </p:grpSp>
            <p:sp>
              <p:nvSpPr>
                <p:cNvPr id="211" name="Rectángulo 210"/>
                <p:cNvSpPr/>
                <p:nvPr/>
              </p:nvSpPr>
              <p:spPr>
                <a:xfrm rot="16200000">
                  <a:off x="6423246" y="596970"/>
                  <a:ext cx="1293543" cy="356573"/>
                </a:xfrm>
                <a:prstGeom prst="rect">
                  <a:avLst/>
                </a:prstGeom>
              </p:spPr>
              <p:txBody>
                <a:bodyPr wrap="none">
                  <a:spAutoFit/>
                </a:bodyPr>
                <a:lstStyle/>
                <a:p>
                  <a:pPr algn="just"/>
                  <a:r>
                    <a:rPr lang="es-ES" sz="1600" b="1">
                      <a:solidFill>
                        <a:prstClr val="black"/>
                      </a:solidFill>
                      <a:latin typeface="Arial" panose="020B0604020202020204" pitchFamily="34" charset="0"/>
                      <a:cs typeface="Arial" panose="020B0604020202020204" pitchFamily="34" charset="0"/>
                    </a:rPr>
                    <a:t>56%</a:t>
                  </a:r>
                </a:p>
              </p:txBody>
            </p:sp>
            <p:grpSp>
              <p:nvGrpSpPr>
                <p:cNvPr id="212" name="Ball"/>
                <p:cNvGrpSpPr/>
                <p:nvPr/>
              </p:nvGrpSpPr>
              <p:grpSpPr>
                <a:xfrm>
                  <a:off x="7462047" y="521781"/>
                  <a:ext cx="598339" cy="1270126"/>
                  <a:chOff x="3074206" y="3265186"/>
                  <a:chExt cx="764135" cy="1622069"/>
                </a:xfrm>
              </p:grpSpPr>
              <p:sp>
                <p:nvSpPr>
                  <p:cNvPr id="214" name="Forma libre 213"/>
                  <p:cNvSpPr/>
                  <p:nvPr/>
                </p:nvSpPr>
                <p:spPr>
                  <a:xfrm>
                    <a:off x="3074206" y="3265186"/>
                    <a:ext cx="747657" cy="1622069"/>
                  </a:xfrm>
                  <a:custGeom>
                    <a:avLst/>
                    <a:gdLst/>
                    <a:ahLst/>
                    <a:cxnLst/>
                    <a:rect l="0" t="0" r="0" b="0"/>
                    <a:pathLst>
                      <a:path w="747657" h="747657">
                        <a:moveTo>
                          <a:pt x="0" y="373828"/>
                        </a:moveTo>
                        <a:cubicBezTo>
                          <a:pt x="0" y="167188"/>
                          <a:pt x="167341" y="0"/>
                          <a:pt x="373828" y="0"/>
                        </a:cubicBezTo>
                        <a:cubicBezTo>
                          <a:pt x="580260" y="0"/>
                          <a:pt x="747657" y="167188"/>
                          <a:pt x="747657" y="373828"/>
                        </a:cubicBezTo>
                        <a:cubicBezTo>
                          <a:pt x="747657" y="580134"/>
                          <a:pt x="580260" y="747657"/>
                          <a:pt x="373828" y="747657"/>
                        </a:cubicBezTo>
                        <a:cubicBezTo>
                          <a:pt x="167341" y="747657"/>
                          <a:pt x="0" y="580134"/>
                          <a:pt x="0" y="373828"/>
                        </a:cubicBezTo>
                        <a:close/>
                      </a:path>
                    </a:pathLst>
                  </a:custGeom>
                  <a:solidFill>
                    <a:srgbClr val="3C9AB4"/>
                  </a:solidFill>
                  <a:ln w="7600" cap="flat">
                    <a:noFill/>
                    <a:bevel/>
                  </a:ln>
                </p:spPr>
              </p:sp>
              <p:sp>
                <p:nvSpPr>
                  <p:cNvPr id="215" name="Forma libre 214"/>
                  <p:cNvSpPr/>
                  <p:nvPr/>
                </p:nvSpPr>
                <p:spPr>
                  <a:xfrm>
                    <a:off x="3125817" y="3369784"/>
                    <a:ext cx="712524" cy="1458001"/>
                  </a:xfrm>
                  <a:custGeom>
                    <a:avLst/>
                    <a:gdLst/>
                    <a:ahLst/>
                    <a:cxnLst/>
                    <a:rect l="0" t="0" r="0" b="0"/>
                    <a:pathLst>
                      <a:path w="712523" h="672035">
                        <a:moveTo>
                          <a:pt x="0" y="355973"/>
                        </a:moveTo>
                        <a:cubicBezTo>
                          <a:pt x="0" y="159203"/>
                          <a:pt x="159441" y="0"/>
                          <a:pt x="356261" y="0"/>
                        </a:cubicBezTo>
                        <a:cubicBezTo>
                          <a:pt x="552870" y="0"/>
                          <a:pt x="712523" y="159203"/>
                          <a:pt x="712523" y="355973"/>
                        </a:cubicBezTo>
                        <a:cubicBezTo>
                          <a:pt x="712523" y="552424"/>
                          <a:pt x="550016" y="672035"/>
                          <a:pt x="353329" y="672035"/>
                        </a:cubicBezTo>
                        <a:cubicBezTo>
                          <a:pt x="156587" y="672035"/>
                          <a:pt x="0" y="552424"/>
                          <a:pt x="0" y="355973"/>
                        </a:cubicBezTo>
                        <a:close/>
                      </a:path>
                    </a:pathLst>
                  </a:custGeom>
                  <a:gradFill>
                    <a:gsLst>
                      <a:gs pos="100000">
                        <a:srgbClr val="FFFFFF">
                          <a:alpha val="4000"/>
                        </a:srgbClr>
                      </a:gs>
                      <a:gs pos="72455">
                        <a:srgbClr val="FFFFFF">
                          <a:alpha val="4000"/>
                        </a:srgbClr>
                      </a:gs>
                      <a:gs pos="0">
                        <a:srgbClr val="FFFFFF">
                          <a:alpha val="40000"/>
                        </a:srgbClr>
                      </a:gs>
                    </a:gsLst>
                    <a:path path="circle">
                      <a:fillToRect l="50000" t="50000" r="50000" b="50000"/>
                    </a:path>
                  </a:gradFill>
                  <a:ln w="7600" cap="flat">
                    <a:noFill/>
                    <a:bevel/>
                  </a:ln>
                </p:spPr>
              </p:sp>
              <p:sp>
                <p:nvSpPr>
                  <p:cNvPr id="216" name="Forma libre 215"/>
                  <p:cNvSpPr/>
                  <p:nvPr/>
                </p:nvSpPr>
                <p:spPr>
                  <a:xfrm>
                    <a:off x="3175411" y="3280742"/>
                    <a:ext cx="525072" cy="782861"/>
                  </a:xfrm>
                  <a:custGeom>
                    <a:avLst/>
                    <a:gdLst/>
                    <a:ahLst/>
                    <a:cxnLst/>
                    <a:rect l="0" t="0" r="0" b="0"/>
                    <a:pathLst>
                      <a:path w="525072" h="360844">
                        <a:moveTo>
                          <a:pt x="0" y="180422"/>
                        </a:moveTo>
                        <a:cubicBezTo>
                          <a:pt x="0" y="80778"/>
                          <a:pt x="117542" y="0"/>
                          <a:pt x="262536" y="0"/>
                        </a:cubicBezTo>
                        <a:cubicBezTo>
                          <a:pt x="407530" y="0"/>
                          <a:pt x="525072" y="80778"/>
                          <a:pt x="525072" y="180422"/>
                        </a:cubicBezTo>
                        <a:cubicBezTo>
                          <a:pt x="525072" y="280067"/>
                          <a:pt x="407530" y="360844"/>
                          <a:pt x="262536" y="360844"/>
                        </a:cubicBezTo>
                        <a:cubicBezTo>
                          <a:pt x="117542" y="360844"/>
                          <a:pt x="0" y="280067"/>
                          <a:pt x="0" y="180422"/>
                        </a:cubicBezTo>
                        <a:close/>
                      </a:path>
                    </a:pathLst>
                  </a:custGeom>
                  <a:gradFill>
                    <a:gsLst>
                      <a:gs pos="0">
                        <a:srgbClr val="FFFFFF"/>
                      </a:gs>
                      <a:gs pos="60000">
                        <a:srgbClr val="FFFFFF">
                          <a:alpha val="20000"/>
                        </a:srgbClr>
                      </a:gs>
                      <a:gs pos="100000">
                        <a:srgbClr val="FFFFFF">
                          <a:alpha val="0"/>
                        </a:srgbClr>
                      </a:gs>
                    </a:gsLst>
                    <a:lin ang="5400000" scaled="0"/>
                  </a:gradFill>
                  <a:ln w="7600" cap="flat">
                    <a:noFill/>
                    <a:bevel/>
                  </a:ln>
                </p:spPr>
              </p:sp>
            </p:grpSp>
            <p:sp>
              <p:nvSpPr>
                <p:cNvPr id="213" name="Rectángulo 212"/>
                <p:cNvSpPr/>
                <p:nvPr/>
              </p:nvSpPr>
              <p:spPr>
                <a:xfrm rot="16200000">
                  <a:off x="7110813" y="977878"/>
                  <a:ext cx="1293543" cy="356573"/>
                </a:xfrm>
                <a:prstGeom prst="rect">
                  <a:avLst/>
                </a:prstGeom>
              </p:spPr>
              <p:txBody>
                <a:bodyPr wrap="none">
                  <a:spAutoFit/>
                </a:bodyPr>
                <a:lstStyle/>
                <a:p>
                  <a:pPr algn="just"/>
                  <a:r>
                    <a:rPr lang="es-MX" sz="1600" b="1">
                      <a:solidFill>
                        <a:prstClr val="black"/>
                      </a:solidFill>
                      <a:latin typeface="Arial" panose="020B0604020202020204" pitchFamily="34" charset="0"/>
                      <a:cs typeface="Arial" panose="020B0604020202020204" pitchFamily="34" charset="0"/>
                    </a:rPr>
                    <a:t>25%</a:t>
                  </a:r>
                  <a:endParaRPr lang="es-ES" sz="1600" b="1">
                    <a:solidFill>
                      <a:prstClr val="black"/>
                    </a:solidFill>
                    <a:latin typeface="Arial" panose="020B0604020202020204" pitchFamily="34" charset="0"/>
                    <a:cs typeface="Arial" panose="020B0604020202020204" pitchFamily="34" charset="0"/>
                  </a:endParaRPr>
                </a:p>
              </p:txBody>
            </p:sp>
          </p:grpSp>
          <p:sp>
            <p:nvSpPr>
              <p:cNvPr id="206" name="Rectángulo 205"/>
              <p:cNvSpPr/>
              <p:nvPr/>
            </p:nvSpPr>
            <p:spPr>
              <a:xfrm>
                <a:off x="323115" y="4324944"/>
                <a:ext cx="1450404" cy="291742"/>
              </a:xfrm>
              <a:prstGeom prst="rect">
                <a:avLst/>
              </a:prstGeom>
            </p:spPr>
            <p:txBody>
              <a:bodyPr wrap="none">
                <a:spAutoFit/>
              </a:bodyPr>
              <a:lstStyle/>
              <a:p>
                <a:pPr algn="just"/>
                <a:r>
                  <a:rPr lang="es-ES" sz="1200" b="1">
                    <a:solidFill>
                      <a:prstClr val="black"/>
                    </a:solidFill>
                    <a:latin typeface="Arial" panose="020B0604020202020204" pitchFamily="34" charset="0"/>
                    <a:cs typeface="Arial" panose="020B0604020202020204" pitchFamily="34" charset="0"/>
                  </a:rPr>
                  <a:t>PREOCUPADOS</a:t>
                </a:r>
              </a:p>
            </p:txBody>
          </p:sp>
          <p:sp>
            <p:nvSpPr>
              <p:cNvPr id="207" name="Rectángulo 206"/>
              <p:cNvSpPr/>
              <p:nvPr/>
            </p:nvSpPr>
            <p:spPr>
              <a:xfrm>
                <a:off x="225028" y="4994037"/>
                <a:ext cx="1231124" cy="291742"/>
              </a:xfrm>
              <a:prstGeom prst="rect">
                <a:avLst/>
              </a:prstGeom>
            </p:spPr>
            <p:txBody>
              <a:bodyPr wrap="none">
                <a:spAutoFit/>
              </a:bodyPr>
              <a:lstStyle/>
              <a:p>
                <a:pPr algn="just"/>
                <a:r>
                  <a:rPr lang="es-ES" sz="1200" b="1">
                    <a:solidFill>
                      <a:prstClr val="black"/>
                    </a:solidFill>
                    <a:latin typeface="Arial" panose="020B0604020202020204" pitchFamily="34" charset="0"/>
                    <a:cs typeface="Arial" panose="020B0604020202020204" pitchFamily="34" charset="0"/>
                  </a:rPr>
                  <a:t>TEMEROSOS</a:t>
                </a:r>
              </a:p>
            </p:txBody>
          </p:sp>
        </p:grpSp>
      </p:grpSp>
      <p:grpSp>
        <p:nvGrpSpPr>
          <p:cNvPr id="306" name="Grupo 305"/>
          <p:cNvGrpSpPr/>
          <p:nvPr/>
        </p:nvGrpSpPr>
        <p:grpSpPr>
          <a:xfrm>
            <a:off x="7608168" y="1374677"/>
            <a:ext cx="2201505" cy="4392487"/>
            <a:chOff x="7382823" y="1412777"/>
            <a:chExt cx="2201505" cy="4392487"/>
          </a:xfrm>
        </p:grpSpPr>
        <p:sp>
          <p:nvSpPr>
            <p:cNvPr id="307" name="Text Placeholder 16"/>
            <p:cNvSpPr txBox="1">
              <a:spLocks/>
            </p:cNvSpPr>
            <p:nvPr/>
          </p:nvSpPr>
          <p:spPr>
            <a:xfrm flipH="1">
              <a:off x="7382823" y="2016707"/>
              <a:ext cx="2179132" cy="3788557"/>
            </a:xfrm>
            <a:prstGeom prst="rect">
              <a:avLst/>
            </a:prstGeom>
            <a:solidFill>
              <a:schemeClr val="bg1"/>
            </a:solidFill>
          </p:spPr>
          <p:txBody>
            <a:bodyPr vert="horz" lIns="91440" tIns="91440" rIns="91440" bIns="9144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solidFill>
                  <a:srgbClr val="324D5E"/>
                </a:solidFill>
                <a:latin typeface="Arial" panose="020B0604020202020204" pitchFamily="34" charset="0"/>
                <a:cs typeface="Arial" panose="020B0604020202020204" pitchFamily="34" charset="0"/>
              </a:endParaRPr>
            </a:p>
          </p:txBody>
        </p:sp>
        <p:sp>
          <p:nvSpPr>
            <p:cNvPr id="308" name="Text Placeholder 21"/>
            <p:cNvSpPr txBox="1">
              <a:spLocks/>
            </p:cNvSpPr>
            <p:nvPr/>
          </p:nvSpPr>
          <p:spPr>
            <a:xfrm flipH="1">
              <a:off x="7405196" y="1666880"/>
              <a:ext cx="2179132" cy="2574178"/>
            </a:xfrm>
            <a:prstGeom prst="rect">
              <a:avLst/>
            </a:prstGeom>
            <a:noFill/>
          </p:spPr>
          <p:txBody>
            <a:bodyPr vert="horz" lIns="91440" tIns="64008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mtClean="0">
                  <a:solidFill>
                    <a:prstClr val="black"/>
                  </a:solidFill>
                  <a:latin typeface="Arial" panose="020B0604020202020204" pitchFamily="34" charset="0"/>
                  <a:cs typeface="Arial" panose="020B0604020202020204" pitchFamily="34" charset="0"/>
                </a:rPr>
                <a:t>PREOCUPACIÓN DE LAS POLÍTICAS DE OTROS PAÍSES QUE PUEDAN DAÑAR LA ECONOMÍA, LA CULTURA Y LA IDENTIDAD  NACIONAL</a:t>
              </a:r>
              <a:endParaRPr lang="es-MX">
                <a:solidFill>
                  <a:srgbClr val="FF0000"/>
                </a:solidFill>
                <a:latin typeface="Arial" panose="020B0604020202020204" pitchFamily="34" charset="0"/>
                <a:cs typeface="Arial" panose="020B0604020202020204" pitchFamily="34" charset="0"/>
              </a:endParaRPr>
            </a:p>
          </p:txBody>
        </p:sp>
        <p:sp>
          <p:nvSpPr>
            <p:cNvPr id="309" name="Text Placeholder 22"/>
            <p:cNvSpPr txBox="1">
              <a:spLocks/>
            </p:cNvSpPr>
            <p:nvPr/>
          </p:nvSpPr>
          <p:spPr>
            <a:xfrm flipH="1">
              <a:off x="7405196" y="1412777"/>
              <a:ext cx="2179132" cy="607243"/>
            </a:xfrm>
            <a:prstGeom prst="rect">
              <a:avLst/>
            </a:prstGeom>
            <a:solidFill>
              <a:srgbClr val="0095CD"/>
            </a:solidFill>
            <a:ln>
              <a:noFill/>
            </a:ln>
          </p:spPr>
          <p:txBody>
            <a:bodyPr vert="horz" wrap="square" lIns="91440" tIns="45720" rIns="91440" bIns="45720" rtlCol="0" anchor="ctr">
              <a:noAutofit/>
            </a:bodyPr>
            <a:lstStyle>
              <a:lvl1pPr marL="228600" indent="-228600" algn="ctr" defTabSz="914400" rtl="0" eaLnBrk="1" latinLnBrk="0" hangingPunct="1">
                <a:lnSpc>
                  <a:spcPct val="90000"/>
                </a:lnSpc>
                <a:spcBef>
                  <a:spcPts val="1000"/>
                </a:spcBef>
                <a:buFont typeface="Arial" panose="020B0604020202020204" pitchFamily="34" charset="0"/>
                <a:buNone/>
                <a:defRPr lang="en-US" sz="220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z="1800" smtClean="0">
                  <a:solidFill>
                    <a:sysClr val="window" lastClr="FFFFFF"/>
                  </a:solidFill>
                  <a:latin typeface="Arial" panose="020B0604020202020204" pitchFamily="34" charset="0"/>
                  <a:cs typeface="Arial" panose="020B0604020202020204" pitchFamily="34" charset="0"/>
                </a:rPr>
                <a:t>Inmigración</a:t>
              </a:r>
              <a:endParaRPr lang="es-MX" sz="1800">
                <a:solidFill>
                  <a:sysClr val="window" lastClr="FFFFFF"/>
                </a:solidFill>
                <a:latin typeface="Arial" panose="020B0604020202020204" pitchFamily="34" charset="0"/>
                <a:cs typeface="Arial" panose="020B0604020202020204" pitchFamily="34" charset="0"/>
              </a:endParaRPr>
            </a:p>
          </p:txBody>
        </p:sp>
        <p:sp>
          <p:nvSpPr>
            <p:cNvPr id="310" name="Isosceles Triangle 31"/>
            <p:cNvSpPr/>
            <p:nvPr/>
          </p:nvSpPr>
          <p:spPr>
            <a:xfrm rot="10800000" flipH="1">
              <a:off x="8341182" y="2010874"/>
              <a:ext cx="307160" cy="175811"/>
            </a:xfrm>
            <a:prstGeom prst="triangle">
              <a:avLst/>
            </a:prstGeom>
            <a:solidFill>
              <a:srgbClr val="0095CD"/>
            </a:solidFill>
            <a:ln w="12700" cap="flat" cmpd="sng" algn="ctr">
              <a:noFill/>
              <a:prstDash val="solid"/>
              <a:miter lim="800000"/>
            </a:ln>
            <a:effectLst/>
          </p:spPr>
          <p:txBody>
            <a:bodyPr rtlCol="0" anchor="ctr"/>
            <a:lstStyle/>
            <a:p>
              <a:pPr algn="ctr">
                <a:defRPr/>
              </a:pPr>
              <a:endParaRPr lang="en-US" sz="1600" kern="0">
                <a:solidFill>
                  <a:prstClr val="black"/>
                </a:solidFill>
                <a:latin typeface="Arial" panose="020B0604020202020204" pitchFamily="34" charset="0"/>
                <a:cs typeface="Arial" panose="020B0604020202020204" pitchFamily="34" charset="0"/>
              </a:endParaRPr>
            </a:p>
          </p:txBody>
        </p:sp>
        <p:grpSp>
          <p:nvGrpSpPr>
            <p:cNvPr id="311" name="Grupo 310"/>
            <p:cNvGrpSpPr/>
            <p:nvPr/>
          </p:nvGrpSpPr>
          <p:grpSpPr>
            <a:xfrm>
              <a:off x="7535034" y="4377131"/>
              <a:ext cx="1923621" cy="1212187"/>
              <a:chOff x="315768" y="4221090"/>
              <a:chExt cx="2026004" cy="1276705"/>
            </a:xfrm>
          </p:grpSpPr>
          <p:grpSp>
            <p:nvGrpSpPr>
              <p:cNvPr id="312" name="Grupo 311"/>
              <p:cNvGrpSpPr/>
              <p:nvPr/>
            </p:nvGrpSpPr>
            <p:grpSpPr>
              <a:xfrm rot="5400000">
                <a:off x="728929" y="3884953"/>
                <a:ext cx="1276705" cy="1948980"/>
                <a:chOff x="6783682" y="128484"/>
                <a:chExt cx="1276704" cy="4022767"/>
              </a:xfrm>
            </p:grpSpPr>
            <p:grpSp>
              <p:nvGrpSpPr>
                <p:cNvPr id="315" name="Cylinder"/>
                <p:cNvGrpSpPr/>
                <p:nvPr/>
              </p:nvGrpSpPr>
              <p:grpSpPr>
                <a:xfrm>
                  <a:off x="6784470" y="1193817"/>
                  <a:ext cx="585287" cy="2957434"/>
                  <a:chOff x="1606490" y="1950447"/>
                  <a:chExt cx="337316" cy="1204827"/>
                </a:xfrm>
              </p:grpSpPr>
              <p:sp>
                <p:nvSpPr>
                  <p:cNvPr id="329" name="Database"/>
                  <p:cNvSpPr/>
                  <p:nvPr/>
                </p:nvSpPr>
                <p:spPr>
                  <a:xfrm>
                    <a:off x="1609406" y="1989635"/>
                    <a:ext cx="334400" cy="1165639"/>
                  </a:xfrm>
                  <a:custGeom>
                    <a:avLst/>
                    <a:gdLst/>
                    <a:ahLst/>
                    <a:cxnLst/>
                    <a:rect l="0" t="0" r="0" b="0"/>
                    <a:pathLst>
                      <a:path w="334400" h="1246400">
                        <a:moveTo>
                          <a:pt x="0" y="0"/>
                        </a:moveTo>
                        <a:lnTo>
                          <a:pt x="0" y="1185608"/>
                        </a:lnTo>
                        <a:arcTo wR="167200" hR="60792" stAng="10800000" swAng="-10800000"/>
                        <a:lnTo>
                          <a:pt x="334400" y="0"/>
                        </a:lnTo>
                        <a:arcTo wR="167200" hR="60792" stAng="0" swAng="10800000"/>
                        <a:close/>
                      </a:path>
                    </a:pathLst>
                  </a:custGeom>
                  <a:gradFill>
                    <a:gsLst>
                      <a:gs pos="0">
                        <a:srgbClr val="496786"/>
                      </a:gs>
                      <a:gs pos="50000">
                        <a:srgbClr val="8D9CB1"/>
                      </a:gs>
                      <a:gs pos="100000">
                        <a:srgbClr val="496786"/>
                      </a:gs>
                    </a:gsLst>
                    <a:lin ang="0" scaled="0"/>
                  </a:gradFill>
                  <a:ln w="7600" cap="flat">
                    <a:solidFill>
                      <a:srgbClr val="496786"/>
                    </a:solidFill>
                    <a:bevel/>
                  </a:ln>
                </p:spPr>
              </p:sp>
              <p:sp>
                <p:nvSpPr>
                  <p:cNvPr id="330" name="Forma libre 329"/>
                  <p:cNvSpPr/>
                  <p:nvPr/>
                </p:nvSpPr>
                <p:spPr>
                  <a:xfrm>
                    <a:off x="1606490" y="1950447"/>
                    <a:ext cx="336946" cy="107348"/>
                  </a:xfrm>
                  <a:custGeom>
                    <a:avLst/>
                    <a:gdLst/>
                    <a:ahLst/>
                    <a:cxnLst/>
                    <a:rect l="0" t="0" r="0" b="0"/>
                    <a:pathLst>
                      <a:path w="334400" h="121584">
                        <a:moveTo>
                          <a:pt x="0" y="60792"/>
                        </a:moveTo>
                        <a:arcTo wR="167200" hR="60792" stAng="10800000" swAng="10800000"/>
                        <a:arcTo wR="167200" hR="60792" stAng="0" swAng="10800000"/>
                        <a:close/>
                      </a:path>
                    </a:pathLst>
                  </a:custGeom>
                  <a:gradFill>
                    <a:gsLst>
                      <a:gs pos="0">
                        <a:srgbClr val="A2ADBD"/>
                      </a:gs>
                      <a:gs pos="100000">
                        <a:srgbClr val="4E6D8D"/>
                      </a:gs>
                    </a:gsLst>
                    <a:lin ang="16800000" scaled="0"/>
                  </a:gradFill>
                  <a:ln w="7600" cap="flat">
                    <a:solidFill>
                      <a:srgbClr val="496786"/>
                    </a:solidFill>
                    <a:bevel/>
                  </a:ln>
                </p:spPr>
              </p:sp>
            </p:grpSp>
            <p:grpSp>
              <p:nvGrpSpPr>
                <p:cNvPr id="316" name="Cylinder"/>
                <p:cNvGrpSpPr/>
                <p:nvPr/>
              </p:nvGrpSpPr>
              <p:grpSpPr>
                <a:xfrm>
                  <a:off x="7450292" y="1694568"/>
                  <a:ext cx="581527" cy="2456682"/>
                  <a:chOff x="1968426" y="1649146"/>
                  <a:chExt cx="335149" cy="1415848"/>
                </a:xfrm>
              </p:grpSpPr>
              <p:sp>
                <p:nvSpPr>
                  <p:cNvPr id="327" name="Database"/>
                  <p:cNvSpPr/>
                  <p:nvPr/>
                </p:nvSpPr>
                <p:spPr>
                  <a:xfrm>
                    <a:off x="1969175" y="1697312"/>
                    <a:ext cx="334400" cy="1367682"/>
                  </a:xfrm>
                  <a:custGeom>
                    <a:avLst/>
                    <a:gdLst/>
                    <a:ahLst/>
                    <a:cxnLst/>
                    <a:rect l="0" t="0" r="0" b="0"/>
                    <a:pathLst>
                      <a:path w="334400" h="1368000">
                        <a:moveTo>
                          <a:pt x="0" y="0"/>
                        </a:moveTo>
                        <a:lnTo>
                          <a:pt x="0" y="1307208"/>
                        </a:lnTo>
                        <a:arcTo wR="167200" hR="60792" stAng="10800000" swAng="-10800000"/>
                        <a:lnTo>
                          <a:pt x="334400" y="0"/>
                        </a:lnTo>
                        <a:arcTo wR="167200" hR="60792" stAng="0" swAng="10800000"/>
                        <a:close/>
                      </a:path>
                    </a:pathLst>
                  </a:custGeom>
                  <a:gradFill>
                    <a:gsLst>
                      <a:gs pos="0">
                        <a:srgbClr val="2892AD"/>
                      </a:gs>
                      <a:gs pos="50000">
                        <a:srgbClr val="81BACE"/>
                      </a:gs>
                      <a:gs pos="100000">
                        <a:srgbClr val="2892AD"/>
                      </a:gs>
                    </a:gsLst>
                    <a:lin ang="0" scaled="0"/>
                  </a:gradFill>
                  <a:ln w="7600" cap="flat">
                    <a:solidFill>
                      <a:srgbClr val="2892AD"/>
                    </a:solidFill>
                    <a:bevel/>
                  </a:ln>
                </p:spPr>
              </p:sp>
              <p:sp>
                <p:nvSpPr>
                  <p:cNvPr id="328" name="Forma libre 327"/>
                  <p:cNvSpPr/>
                  <p:nvPr/>
                </p:nvSpPr>
                <p:spPr>
                  <a:xfrm>
                    <a:off x="1968426" y="1649146"/>
                    <a:ext cx="334400" cy="121584"/>
                  </a:xfrm>
                  <a:custGeom>
                    <a:avLst/>
                    <a:gdLst/>
                    <a:ahLst/>
                    <a:cxnLst/>
                    <a:rect l="0" t="0" r="0" b="0"/>
                    <a:pathLst>
                      <a:path w="334400" h="121584">
                        <a:moveTo>
                          <a:pt x="0" y="60792"/>
                        </a:moveTo>
                        <a:arcTo wR="167200" hR="60792" stAng="10800000" swAng="10800000"/>
                        <a:arcTo wR="167200" hR="60792" stAng="0" swAng="10800000"/>
                        <a:close/>
                      </a:path>
                    </a:pathLst>
                  </a:custGeom>
                  <a:gradFill>
                    <a:gsLst>
                      <a:gs pos="0">
                        <a:srgbClr val="99C4D5"/>
                      </a:gs>
                      <a:gs pos="100000">
                        <a:srgbClr val="2A9AB6"/>
                      </a:gs>
                    </a:gsLst>
                    <a:lin ang="16800000" scaled="0"/>
                  </a:gradFill>
                  <a:ln w="7600" cap="flat">
                    <a:solidFill>
                      <a:srgbClr val="2892AD"/>
                    </a:solidFill>
                    <a:bevel/>
                  </a:ln>
                </p:spPr>
              </p:sp>
            </p:grpSp>
            <p:grpSp>
              <p:nvGrpSpPr>
                <p:cNvPr id="317" name="Ball"/>
                <p:cNvGrpSpPr/>
                <p:nvPr/>
              </p:nvGrpSpPr>
              <p:grpSpPr>
                <a:xfrm>
                  <a:off x="6783682" y="166226"/>
                  <a:ext cx="593722" cy="1252497"/>
                  <a:chOff x="3030101" y="3344889"/>
                  <a:chExt cx="758238" cy="1599554"/>
                </a:xfrm>
              </p:grpSpPr>
              <p:sp>
                <p:nvSpPr>
                  <p:cNvPr id="324" name="Forma libre 323"/>
                  <p:cNvSpPr/>
                  <p:nvPr/>
                </p:nvSpPr>
                <p:spPr>
                  <a:xfrm>
                    <a:off x="3030101" y="3347758"/>
                    <a:ext cx="747657" cy="1596685"/>
                  </a:xfrm>
                  <a:custGeom>
                    <a:avLst/>
                    <a:gdLst/>
                    <a:ahLst/>
                    <a:cxnLst/>
                    <a:rect l="0" t="0" r="0" b="0"/>
                    <a:pathLst>
                      <a:path w="747657" h="747657">
                        <a:moveTo>
                          <a:pt x="0" y="373828"/>
                        </a:moveTo>
                        <a:cubicBezTo>
                          <a:pt x="0" y="167188"/>
                          <a:pt x="167341" y="0"/>
                          <a:pt x="373828" y="0"/>
                        </a:cubicBezTo>
                        <a:cubicBezTo>
                          <a:pt x="580260" y="0"/>
                          <a:pt x="747657" y="167188"/>
                          <a:pt x="747657" y="373828"/>
                        </a:cubicBezTo>
                        <a:cubicBezTo>
                          <a:pt x="747657" y="580134"/>
                          <a:pt x="580260" y="747657"/>
                          <a:pt x="373828" y="747657"/>
                        </a:cubicBezTo>
                        <a:cubicBezTo>
                          <a:pt x="167341" y="747657"/>
                          <a:pt x="0" y="580134"/>
                          <a:pt x="0" y="373828"/>
                        </a:cubicBezTo>
                        <a:close/>
                      </a:path>
                    </a:pathLst>
                  </a:custGeom>
                  <a:solidFill>
                    <a:srgbClr val="5E7793"/>
                  </a:solidFill>
                  <a:ln w="7600" cap="flat">
                    <a:noFill/>
                    <a:bevel/>
                  </a:ln>
                </p:spPr>
              </p:sp>
              <p:sp>
                <p:nvSpPr>
                  <p:cNvPr id="325" name="Forma libre 324"/>
                  <p:cNvSpPr/>
                  <p:nvPr/>
                </p:nvSpPr>
                <p:spPr>
                  <a:xfrm>
                    <a:off x="3075816" y="3344889"/>
                    <a:ext cx="712523" cy="1435185"/>
                  </a:xfrm>
                  <a:custGeom>
                    <a:avLst/>
                    <a:gdLst/>
                    <a:ahLst/>
                    <a:cxnLst/>
                    <a:rect l="0" t="0" r="0" b="0"/>
                    <a:pathLst>
                      <a:path w="712523" h="672035">
                        <a:moveTo>
                          <a:pt x="0" y="355973"/>
                        </a:moveTo>
                        <a:cubicBezTo>
                          <a:pt x="0" y="159203"/>
                          <a:pt x="159441" y="0"/>
                          <a:pt x="356261" y="0"/>
                        </a:cubicBezTo>
                        <a:cubicBezTo>
                          <a:pt x="552870" y="0"/>
                          <a:pt x="712523" y="159203"/>
                          <a:pt x="712523" y="355973"/>
                        </a:cubicBezTo>
                        <a:cubicBezTo>
                          <a:pt x="712523" y="552424"/>
                          <a:pt x="550016" y="672035"/>
                          <a:pt x="353329" y="672035"/>
                        </a:cubicBezTo>
                        <a:cubicBezTo>
                          <a:pt x="156587" y="672035"/>
                          <a:pt x="0" y="552424"/>
                          <a:pt x="0" y="355973"/>
                        </a:cubicBezTo>
                        <a:close/>
                      </a:path>
                    </a:pathLst>
                  </a:custGeom>
                  <a:gradFill>
                    <a:gsLst>
                      <a:gs pos="100000">
                        <a:srgbClr val="FFFFFF">
                          <a:alpha val="4000"/>
                        </a:srgbClr>
                      </a:gs>
                      <a:gs pos="72455">
                        <a:srgbClr val="FFFFFF">
                          <a:alpha val="4000"/>
                        </a:srgbClr>
                      </a:gs>
                      <a:gs pos="0">
                        <a:srgbClr val="FFFFFF">
                          <a:alpha val="40000"/>
                        </a:srgbClr>
                      </a:gs>
                    </a:gsLst>
                    <a:path path="circle">
                      <a:fillToRect l="50000" t="50000" r="50000" b="50000"/>
                    </a:path>
                  </a:gradFill>
                  <a:ln w="7600" cap="flat">
                    <a:noFill/>
                    <a:bevel/>
                  </a:ln>
                </p:spPr>
              </p:sp>
              <p:sp>
                <p:nvSpPr>
                  <p:cNvPr id="326" name="Forma libre 325"/>
                  <p:cNvSpPr/>
                  <p:nvPr/>
                </p:nvSpPr>
                <p:spPr>
                  <a:xfrm>
                    <a:off x="3141391" y="3357764"/>
                    <a:ext cx="525072" cy="770609"/>
                  </a:xfrm>
                  <a:custGeom>
                    <a:avLst/>
                    <a:gdLst/>
                    <a:ahLst/>
                    <a:cxnLst/>
                    <a:rect l="0" t="0" r="0" b="0"/>
                    <a:pathLst>
                      <a:path w="525072" h="360844">
                        <a:moveTo>
                          <a:pt x="0" y="180422"/>
                        </a:moveTo>
                        <a:cubicBezTo>
                          <a:pt x="0" y="80778"/>
                          <a:pt x="117542" y="0"/>
                          <a:pt x="262536" y="0"/>
                        </a:cubicBezTo>
                        <a:cubicBezTo>
                          <a:pt x="407530" y="0"/>
                          <a:pt x="525072" y="80778"/>
                          <a:pt x="525072" y="180422"/>
                        </a:cubicBezTo>
                        <a:cubicBezTo>
                          <a:pt x="525072" y="280067"/>
                          <a:pt x="407530" y="360844"/>
                          <a:pt x="262536" y="360844"/>
                        </a:cubicBezTo>
                        <a:cubicBezTo>
                          <a:pt x="117542" y="360844"/>
                          <a:pt x="0" y="280067"/>
                          <a:pt x="0" y="180422"/>
                        </a:cubicBezTo>
                        <a:close/>
                      </a:path>
                    </a:pathLst>
                  </a:custGeom>
                  <a:gradFill>
                    <a:gsLst>
                      <a:gs pos="0">
                        <a:srgbClr val="FFFFFF"/>
                      </a:gs>
                      <a:gs pos="60000">
                        <a:srgbClr val="FFFFFF">
                          <a:alpha val="20000"/>
                        </a:srgbClr>
                      </a:gs>
                      <a:gs pos="100000">
                        <a:srgbClr val="FFFFFF">
                          <a:alpha val="0"/>
                        </a:srgbClr>
                      </a:gs>
                    </a:gsLst>
                    <a:lin ang="5400000" scaled="0"/>
                  </a:gradFill>
                  <a:ln w="7600" cap="flat">
                    <a:noFill/>
                    <a:bevel/>
                  </a:ln>
                </p:spPr>
              </p:sp>
            </p:grpSp>
            <p:sp>
              <p:nvSpPr>
                <p:cNvPr id="318" name="Rectángulo 317"/>
                <p:cNvSpPr/>
                <p:nvPr/>
              </p:nvSpPr>
              <p:spPr>
                <a:xfrm rot="16200000">
                  <a:off x="6423245" y="596969"/>
                  <a:ext cx="1293543" cy="356573"/>
                </a:xfrm>
                <a:prstGeom prst="rect">
                  <a:avLst/>
                </a:prstGeom>
              </p:spPr>
              <p:txBody>
                <a:bodyPr wrap="none">
                  <a:spAutoFit/>
                </a:bodyPr>
                <a:lstStyle/>
                <a:p>
                  <a:pPr algn="just"/>
                  <a:r>
                    <a:rPr lang="es-ES" sz="1600" b="1">
                      <a:solidFill>
                        <a:prstClr val="black"/>
                      </a:solidFill>
                      <a:latin typeface="Arial" panose="020B0604020202020204" pitchFamily="34" charset="0"/>
                      <a:cs typeface="Arial" panose="020B0604020202020204" pitchFamily="34" charset="0"/>
                    </a:rPr>
                    <a:t>55%</a:t>
                  </a:r>
                </a:p>
              </p:txBody>
            </p:sp>
            <p:grpSp>
              <p:nvGrpSpPr>
                <p:cNvPr id="319" name="Ball"/>
                <p:cNvGrpSpPr/>
                <p:nvPr/>
              </p:nvGrpSpPr>
              <p:grpSpPr>
                <a:xfrm>
                  <a:off x="7462047" y="521781"/>
                  <a:ext cx="598339" cy="1270126"/>
                  <a:chOff x="3074206" y="3265186"/>
                  <a:chExt cx="764135" cy="1622069"/>
                </a:xfrm>
              </p:grpSpPr>
              <p:sp>
                <p:nvSpPr>
                  <p:cNvPr id="321" name="Forma libre 320"/>
                  <p:cNvSpPr/>
                  <p:nvPr/>
                </p:nvSpPr>
                <p:spPr>
                  <a:xfrm>
                    <a:off x="3074206" y="3265186"/>
                    <a:ext cx="747657" cy="1622069"/>
                  </a:xfrm>
                  <a:custGeom>
                    <a:avLst/>
                    <a:gdLst/>
                    <a:ahLst/>
                    <a:cxnLst/>
                    <a:rect l="0" t="0" r="0" b="0"/>
                    <a:pathLst>
                      <a:path w="747657" h="747657">
                        <a:moveTo>
                          <a:pt x="0" y="373828"/>
                        </a:moveTo>
                        <a:cubicBezTo>
                          <a:pt x="0" y="167188"/>
                          <a:pt x="167341" y="0"/>
                          <a:pt x="373828" y="0"/>
                        </a:cubicBezTo>
                        <a:cubicBezTo>
                          <a:pt x="580260" y="0"/>
                          <a:pt x="747657" y="167188"/>
                          <a:pt x="747657" y="373828"/>
                        </a:cubicBezTo>
                        <a:cubicBezTo>
                          <a:pt x="747657" y="580134"/>
                          <a:pt x="580260" y="747657"/>
                          <a:pt x="373828" y="747657"/>
                        </a:cubicBezTo>
                        <a:cubicBezTo>
                          <a:pt x="167341" y="747657"/>
                          <a:pt x="0" y="580134"/>
                          <a:pt x="0" y="373828"/>
                        </a:cubicBezTo>
                        <a:close/>
                      </a:path>
                    </a:pathLst>
                  </a:custGeom>
                  <a:solidFill>
                    <a:srgbClr val="3C9AB4"/>
                  </a:solidFill>
                  <a:ln w="7600" cap="flat">
                    <a:noFill/>
                    <a:bevel/>
                  </a:ln>
                </p:spPr>
              </p:sp>
              <p:sp>
                <p:nvSpPr>
                  <p:cNvPr id="322" name="Forma libre 321"/>
                  <p:cNvSpPr/>
                  <p:nvPr/>
                </p:nvSpPr>
                <p:spPr>
                  <a:xfrm>
                    <a:off x="3125817" y="3369784"/>
                    <a:ext cx="712524" cy="1458001"/>
                  </a:xfrm>
                  <a:custGeom>
                    <a:avLst/>
                    <a:gdLst/>
                    <a:ahLst/>
                    <a:cxnLst/>
                    <a:rect l="0" t="0" r="0" b="0"/>
                    <a:pathLst>
                      <a:path w="712523" h="672035">
                        <a:moveTo>
                          <a:pt x="0" y="355973"/>
                        </a:moveTo>
                        <a:cubicBezTo>
                          <a:pt x="0" y="159203"/>
                          <a:pt x="159441" y="0"/>
                          <a:pt x="356261" y="0"/>
                        </a:cubicBezTo>
                        <a:cubicBezTo>
                          <a:pt x="552870" y="0"/>
                          <a:pt x="712523" y="159203"/>
                          <a:pt x="712523" y="355973"/>
                        </a:cubicBezTo>
                        <a:cubicBezTo>
                          <a:pt x="712523" y="552424"/>
                          <a:pt x="550016" y="672035"/>
                          <a:pt x="353329" y="672035"/>
                        </a:cubicBezTo>
                        <a:cubicBezTo>
                          <a:pt x="156587" y="672035"/>
                          <a:pt x="0" y="552424"/>
                          <a:pt x="0" y="355973"/>
                        </a:cubicBezTo>
                        <a:close/>
                      </a:path>
                    </a:pathLst>
                  </a:custGeom>
                  <a:gradFill>
                    <a:gsLst>
                      <a:gs pos="100000">
                        <a:srgbClr val="FFFFFF">
                          <a:alpha val="4000"/>
                        </a:srgbClr>
                      </a:gs>
                      <a:gs pos="72455">
                        <a:srgbClr val="FFFFFF">
                          <a:alpha val="4000"/>
                        </a:srgbClr>
                      </a:gs>
                      <a:gs pos="0">
                        <a:srgbClr val="FFFFFF">
                          <a:alpha val="40000"/>
                        </a:srgbClr>
                      </a:gs>
                    </a:gsLst>
                    <a:path path="circle">
                      <a:fillToRect l="50000" t="50000" r="50000" b="50000"/>
                    </a:path>
                  </a:gradFill>
                  <a:ln w="7600" cap="flat">
                    <a:noFill/>
                    <a:bevel/>
                  </a:ln>
                </p:spPr>
              </p:sp>
              <p:sp>
                <p:nvSpPr>
                  <p:cNvPr id="323" name="Forma libre 322"/>
                  <p:cNvSpPr/>
                  <p:nvPr/>
                </p:nvSpPr>
                <p:spPr>
                  <a:xfrm>
                    <a:off x="3175411" y="3280742"/>
                    <a:ext cx="525072" cy="782861"/>
                  </a:xfrm>
                  <a:custGeom>
                    <a:avLst/>
                    <a:gdLst/>
                    <a:ahLst/>
                    <a:cxnLst/>
                    <a:rect l="0" t="0" r="0" b="0"/>
                    <a:pathLst>
                      <a:path w="525072" h="360844">
                        <a:moveTo>
                          <a:pt x="0" y="180422"/>
                        </a:moveTo>
                        <a:cubicBezTo>
                          <a:pt x="0" y="80778"/>
                          <a:pt x="117542" y="0"/>
                          <a:pt x="262536" y="0"/>
                        </a:cubicBezTo>
                        <a:cubicBezTo>
                          <a:pt x="407530" y="0"/>
                          <a:pt x="525072" y="80778"/>
                          <a:pt x="525072" y="180422"/>
                        </a:cubicBezTo>
                        <a:cubicBezTo>
                          <a:pt x="525072" y="280067"/>
                          <a:pt x="407530" y="360844"/>
                          <a:pt x="262536" y="360844"/>
                        </a:cubicBezTo>
                        <a:cubicBezTo>
                          <a:pt x="117542" y="360844"/>
                          <a:pt x="0" y="280067"/>
                          <a:pt x="0" y="180422"/>
                        </a:cubicBezTo>
                        <a:close/>
                      </a:path>
                    </a:pathLst>
                  </a:custGeom>
                  <a:gradFill>
                    <a:gsLst>
                      <a:gs pos="0">
                        <a:srgbClr val="FFFFFF"/>
                      </a:gs>
                      <a:gs pos="60000">
                        <a:srgbClr val="FFFFFF">
                          <a:alpha val="20000"/>
                        </a:srgbClr>
                      </a:gs>
                      <a:gs pos="100000">
                        <a:srgbClr val="FFFFFF">
                          <a:alpha val="0"/>
                        </a:srgbClr>
                      </a:gs>
                    </a:gsLst>
                    <a:lin ang="5400000" scaled="0"/>
                  </a:gradFill>
                  <a:ln w="7600" cap="flat">
                    <a:noFill/>
                    <a:bevel/>
                  </a:ln>
                </p:spPr>
              </p:sp>
            </p:grpSp>
            <p:sp>
              <p:nvSpPr>
                <p:cNvPr id="320" name="Rectángulo 319"/>
                <p:cNvSpPr/>
                <p:nvPr/>
              </p:nvSpPr>
              <p:spPr>
                <a:xfrm rot="16200000">
                  <a:off x="7110813" y="977879"/>
                  <a:ext cx="1293543" cy="356573"/>
                </a:xfrm>
                <a:prstGeom prst="rect">
                  <a:avLst/>
                </a:prstGeom>
              </p:spPr>
              <p:txBody>
                <a:bodyPr wrap="none">
                  <a:spAutoFit/>
                </a:bodyPr>
                <a:lstStyle/>
                <a:p>
                  <a:pPr algn="just"/>
                  <a:r>
                    <a:rPr lang="es-MX" sz="1600" b="1">
                      <a:solidFill>
                        <a:prstClr val="black"/>
                      </a:solidFill>
                      <a:latin typeface="Arial" panose="020B0604020202020204" pitchFamily="34" charset="0"/>
                      <a:cs typeface="Arial" panose="020B0604020202020204" pitchFamily="34" charset="0"/>
                    </a:rPr>
                    <a:t>28%</a:t>
                  </a:r>
                  <a:endParaRPr lang="es-ES" sz="1600" b="1">
                    <a:solidFill>
                      <a:prstClr val="black"/>
                    </a:solidFill>
                    <a:latin typeface="Arial" panose="020B0604020202020204" pitchFamily="34" charset="0"/>
                    <a:cs typeface="Arial" panose="020B0604020202020204" pitchFamily="34" charset="0"/>
                  </a:endParaRPr>
                </a:p>
              </p:txBody>
            </p:sp>
          </p:grpSp>
          <p:sp>
            <p:nvSpPr>
              <p:cNvPr id="313" name="Rectángulo 312"/>
              <p:cNvSpPr/>
              <p:nvPr/>
            </p:nvSpPr>
            <p:spPr>
              <a:xfrm>
                <a:off x="326588" y="4324944"/>
                <a:ext cx="1450403" cy="291742"/>
              </a:xfrm>
              <a:prstGeom prst="rect">
                <a:avLst/>
              </a:prstGeom>
            </p:spPr>
            <p:txBody>
              <a:bodyPr wrap="none">
                <a:spAutoFit/>
              </a:bodyPr>
              <a:lstStyle/>
              <a:p>
                <a:pPr algn="just"/>
                <a:r>
                  <a:rPr lang="es-ES" sz="1200" b="1">
                    <a:solidFill>
                      <a:prstClr val="black"/>
                    </a:solidFill>
                    <a:latin typeface="Arial" panose="020B0604020202020204" pitchFamily="34" charset="0"/>
                    <a:cs typeface="Arial" panose="020B0604020202020204" pitchFamily="34" charset="0"/>
                  </a:rPr>
                  <a:t>PREOCUPADOS</a:t>
                </a:r>
              </a:p>
            </p:txBody>
          </p:sp>
          <p:sp>
            <p:nvSpPr>
              <p:cNvPr id="314" name="Rectángulo 313"/>
              <p:cNvSpPr/>
              <p:nvPr/>
            </p:nvSpPr>
            <p:spPr>
              <a:xfrm>
                <a:off x="315768" y="4994037"/>
                <a:ext cx="1231124" cy="291742"/>
              </a:xfrm>
              <a:prstGeom prst="rect">
                <a:avLst/>
              </a:prstGeom>
            </p:spPr>
            <p:txBody>
              <a:bodyPr wrap="none">
                <a:spAutoFit/>
              </a:bodyPr>
              <a:lstStyle/>
              <a:p>
                <a:pPr algn="just"/>
                <a:r>
                  <a:rPr lang="es-ES" sz="1200" b="1">
                    <a:solidFill>
                      <a:prstClr val="black"/>
                    </a:solidFill>
                    <a:latin typeface="Arial" panose="020B0604020202020204" pitchFamily="34" charset="0"/>
                    <a:cs typeface="Arial" panose="020B0604020202020204" pitchFamily="34" charset="0"/>
                  </a:rPr>
                  <a:t>TEMEROSOS</a:t>
                </a:r>
              </a:p>
            </p:txBody>
          </p:sp>
        </p:grpSp>
      </p:grpSp>
      <p:grpSp>
        <p:nvGrpSpPr>
          <p:cNvPr id="331" name="Grupo 330"/>
          <p:cNvGrpSpPr/>
          <p:nvPr/>
        </p:nvGrpSpPr>
        <p:grpSpPr>
          <a:xfrm>
            <a:off x="9821524" y="1374677"/>
            <a:ext cx="2179132" cy="4392487"/>
            <a:chOff x="9821524" y="1412777"/>
            <a:chExt cx="2179132" cy="4392487"/>
          </a:xfrm>
        </p:grpSpPr>
        <p:sp>
          <p:nvSpPr>
            <p:cNvPr id="332" name="Text Placeholder 16"/>
            <p:cNvSpPr txBox="1">
              <a:spLocks/>
            </p:cNvSpPr>
            <p:nvPr/>
          </p:nvSpPr>
          <p:spPr>
            <a:xfrm flipH="1">
              <a:off x="9821524" y="2016707"/>
              <a:ext cx="2179132" cy="3788557"/>
            </a:xfrm>
            <a:prstGeom prst="rect">
              <a:avLst/>
            </a:prstGeom>
            <a:solidFill>
              <a:schemeClr val="bg1"/>
            </a:solidFill>
          </p:spPr>
          <p:txBody>
            <a:bodyPr vert="horz" lIns="91440" tIns="91440" rIns="91440" bIns="9144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solidFill>
                  <a:srgbClr val="324D5E"/>
                </a:solidFill>
                <a:latin typeface="Arial" panose="020B0604020202020204" pitchFamily="34" charset="0"/>
                <a:cs typeface="Arial" panose="020B0604020202020204" pitchFamily="34" charset="0"/>
              </a:endParaRPr>
            </a:p>
          </p:txBody>
        </p:sp>
        <p:sp>
          <p:nvSpPr>
            <p:cNvPr id="333" name="Text Placeholder 8"/>
            <p:cNvSpPr txBox="1">
              <a:spLocks/>
            </p:cNvSpPr>
            <p:nvPr/>
          </p:nvSpPr>
          <p:spPr>
            <a:xfrm flipH="1">
              <a:off x="9821524" y="1666880"/>
              <a:ext cx="2179132" cy="2574178"/>
            </a:xfrm>
            <a:prstGeom prst="rect">
              <a:avLst/>
            </a:prstGeom>
            <a:noFill/>
          </p:spPr>
          <p:txBody>
            <a:bodyPr vert="horz" lIns="91440" tIns="64008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mtClean="0">
                  <a:solidFill>
                    <a:prstClr val="black"/>
                  </a:solidFill>
                  <a:latin typeface="Arial" panose="020B0604020202020204" pitchFamily="34" charset="0"/>
                  <a:cs typeface="Arial" panose="020B0604020202020204" pitchFamily="34" charset="0"/>
                </a:rPr>
                <a:t>INNOVACIÓN TECNOLÓGICA </a:t>
              </a:r>
            </a:p>
            <a:p>
              <a:pPr>
                <a:defRPr/>
              </a:pPr>
              <a:r>
                <a:rPr lang="es-MX" smtClean="0">
                  <a:solidFill>
                    <a:prstClr val="black"/>
                  </a:solidFill>
                  <a:latin typeface="Arial" panose="020B0604020202020204" pitchFamily="34" charset="0"/>
                  <a:cs typeface="Arial" panose="020B0604020202020204" pitchFamily="34" charset="0"/>
                </a:rPr>
                <a:t>CARENCIA DE POLÍTICAS PÚBLICAS PREVENTIVAS</a:t>
              </a:r>
            </a:p>
            <a:p>
              <a:pPr>
                <a:defRPr/>
              </a:pPr>
              <a:r>
                <a:rPr lang="es-MX" smtClean="0">
                  <a:solidFill>
                    <a:prstClr val="black"/>
                  </a:solidFill>
                  <a:latin typeface="Arial" panose="020B0604020202020204" pitchFamily="34" charset="0"/>
                  <a:cs typeface="Arial" panose="020B0604020202020204" pitchFamily="34" charset="0"/>
                </a:rPr>
                <a:t>CLIMATIZACIÓN INADECUADA DE LOS PROGRAMAS DE GOBIERNO</a:t>
              </a:r>
              <a:endParaRPr lang="es-MX">
                <a:solidFill>
                  <a:prstClr val="black"/>
                </a:solidFill>
                <a:latin typeface="Arial" panose="020B0604020202020204" pitchFamily="34" charset="0"/>
                <a:cs typeface="Arial" panose="020B0604020202020204" pitchFamily="34" charset="0"/>
              </a:endParaRPr>
            </a:p>
          </p:txBody>
        </p:sp>
        <p:sp>
          <p:nvSpPr>
            <p:cNvPr id="334" name="Text Placeholder 9"/>
            <p:cNvSpPr txBox="1">
              <a:spLocks/>
            </p:cNvSpPr>
            <p:nvPr/>
          </p:nvSpPr>
          <p:spPr>
            <a:xfrm flipH="1">
              <a:off x="9821524" y="1412777"/>
              <a:ext cx="2179132" cy="607243"/>
            </a:xfrm>
            <a:prstGeom prst="rect">
              <a:avLst/>
            </a:prstGeom>
            <a:solidFill>
              <a:srgbClr val="7BB21B"/>
            </a:solidFill>
            <a:ln>
              <a:noFill/>
            </a:ln>
          </p:spPr>
          <p:txBody>
            <a:bodyPr vert="horz" wrap="square" lIns="91440" tIns="45720" rIns="91440" bIns="45720" rtlCol="0" anchor="ctr">
              <a:noAutofit/>
            </a:bodyPr>
            <a:lstStyle>
              <a:lvl1pPr marL="228600" indent="-228600" algn="ctr" defTabSz="914400" rtl="0" eaLnBrk="1" latinLnBrk="0" hangingPunct="1">
                <a:lnSpc>
                  <a:spcPct val="90000"/>
                </a:lnSpc>
                <a:spcBef>
                  <a:spcPts val="1000"/>
                </a:spcBef>
                <a:buFont typeface="Arial" panose="020B0604020202020204" pitchFamily="34" charset="0"/>
                <a:buNone/>
                <a:defRPr lang="en-US" sz="220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z="1800" smtClean="0">
                  <a:solidFill>
                    <a:sysClr val="window" lastClr="FFFFFF"/>
                  </a:solidFill>
                  <a:latin typeface="Arial" panose="020B0604020202020204" pitchFamily="34" charset="0"/>
                  <a:cs typeface="Arial" panose="020B0604020202020204" pitchFamily="34" charset="0"/>
                </a:rPr>
                <a:t>Innovación</a:t>
              </a:r>
              <a:endParaRPr lang="es-MX" sz="1800">
                <a:solidFill>
                  <a:sysClr val="window" lastClr="FFFFFF"/>
                </a:solidFill>
                <a:latin typeface="Arial" panose="020B0604020202020204" pitchFamily="34" charset="0"/>
                <a:cs typeface="Arial" panose="020B0604020202020204" pitchFamily="34" charset="0"/>
              </a:endParaRPr>
            </a:p>
          </p:txBody>
        </p:sp>
        <p:sp>
          <p:nvSpPr>
            <p:cNvPr id="335" name="Isosceles Triangle 28"/>
            <p:cNvSpPr/>
            <p:nvPr/>
          </p:nvSpPr>
          <p:spPr>
            <a:xfrm rot="10800000" flipH="1">
              <a:off x="10757510" y="2010874"/>
              <a:ext cx="307160" cy="175811"/>
            </a:xfrm>
            <a:prstGeom prst="triangle">
              <a:avLst/>
            </a:prstGeom>
            <a:solidFill>
              <a:srgbClr val="7BB21B"/>
            </a:solidFill>
            <a:ln w="12700" cap="flat" cmpd="sng" algn="ctr">
              <a:noFill/>
              <a:prstDash val="solid"/>
              <a:miter lim="800000"/>
            </a:ln>
            <a:effectLst/>
          </p:spPr>
          <p:txBody>
            <a:bodyPr rtlCol="0" anchor="ctr"/>
            <a:lstStyle/>
            <a:p>
              <a:pPr algn="ctr">
                <a:defRPr/>
              </a:pPr>
              <a:endParaRPr lang="en-US" sz="1600" kern="0">
                <a:solidFill>
                  <a:prstClr val="black"/>
                </a:solidFill>
                <a:latin typeface="Arial" panose="020B0604020202020204" pitchFamily="34" charset="0"/>
                <a:cs typeface="Arial" panose="020B0604020202020204" pitchFamily="34" charset="0"/>
              </a:endParaRPr>
            </a:p>
          </p:txBody>
        </p:sp>
        <p:grpSp>
          <p:nvGrpSpPr>
            <p:cNvPr id="336" name="Grupo 335"/>
            <p:cNvGrpSpPr/>
            <p:nvPr/>
          </p:nvGrpSpPr>
          <p:grpSpPr>
            <a:xfrm>
              <a:off x="10019576" y="4377132"/>
              <a:ext cx="1877778" cy="1212187"/>
              <a:chOff x="364047" y="4221091"/>
              <a:chExt cx="1977723" cy="1276705"/>
            </a:xfrm>
          </p:grpSpPr>
          <p:grpSp>
            <p:nvGrpSpPr>
              <p:cNvPr id="337" name="Grupo 336"/>
              <p:cNvGrpSpPr/>
              <p:nvPr/>
            </p:nvGrpSpPr>
            <p:grpSpPr>
              <a:xfrm rot="5400000">
                <a:off x="771888" y="3927914"/>
                <a:ext cx="1276705" cy="1863059"/>
                <a:chOff x="6783682" y="128485"/>
                <a:chExt cx="1276704" cy="3845423"/>
              </a:xfrm>
            </p:grpSpPr>
            <p:grpSp>
              <p:nvGrpSpPr>
                <p:cNvPr id="340" name="Cylinder"/>
                <p:cNvGrpSpPr/>
                <p:nvPr/>
              </p:nvGrpSpPr>
              <p:grpSpPr>
                <a:xfrm>
                  <a:off x="6784471" y="1193816"/>
                  <a:ext cx="585289" cy="2780092"/>
                  <a:chOff x="1606490" y="1950447"/>
                  <a:chExt cx="337317" cy="1132580"/>
                </a:xfrm>
              </p:grpSpPr>
              <p:sp>
                <p:nvSpPr>
                  <p:cNvPr id="354" name="Database"/>
                  <p:cNvSpPr/>
                  <p:nvPr/>
                </p:nvSpPr>
                <p:spPr>
                  <a:xfrm>
                    <a:off x="1609407" y="1989636"/>
                    <a:ext cx="334400" cy="1093391"/>
                  </a:xfrm>
                  <a:custGeom>
                    <a:avLst/>
                    <a:gdLst/>
                    <a:ahLst/>
                    <a:cxnLst/>
                    <a:rect l="0" t="0" r="0" b="0"/>
                    <a:pathLst>
                      <a:path w="334400" h="1246400">
                        <a:moveTo>
                          <a:pt x="0" y="0"/>
                        </a:moveTo>
                        <a:lnTo>
                          <a:pt x="0" y="1185608"/>
                        </a:lnTo>
                        <a:arcTo wR="167200" hR="60792" stAng="10800000" swAng="-10800000"/>
                        <a:lnTo>
                          <a:pt x="334400" y="0"/>
                        </a:lnTo>
                        <a:arcTo wR="167200" hR="60792" stAng="0" swAng="10800000"/>
                        <a:close/>
                      </a:path>
                    </a:pathLst>
                  </a:custGeom>
                  <a:gradFill>
                    <a:gsLst>
                      <a:gs pos="0">
                        <a:srgbClr val="496786"/>
                      </a:gs>
                      <a:gs pos="50000">
                        <a:srgbClr val="8D9CB1"/>
                      </a:gs>
                      <a:gs pos="100000">
                        <a:srgbClr val="496786"/>
                      </a:gs>
                    </a:gsLst>
                    <a:lin ang="0" scaled="0"/>
                  </a:gradFill>
                  <a:ln w="7600" cap="flat">
                    <a:solidFill>
                      <a:srgbClr val="496786"/>
                    </a:solidFill>
                    <a:bevel/>
                  </a:ln>
                </p:spPr>
              </p:sp>
              <p:sp>
                <p:nvSpPr>
                  <p:cNvPr id="355" name="Forma libre 354"/>
                  <p:cNvSpPr/>
                  <p:nvPr/>
                </p:nvSpPr>
                <p:spPr>
                  <a:xfrm>
                    <a:off x="1606490" y="1950447"/>
                    <a:ext cx="336946" cy="107348"/>
                  </a:xfrm>
                  <a:custGeom>
                    <a:avLst/>
                    <a:gdLst/>
                    <a:ahLst/>
                    <a:cxnLst/>
                    <a:rect l="0" t="0" r="0" b="0"/>
                    <a:pathLst>
                      <a:path w="334400" h="121584">
                        <a:moveTo>
                          <a:pt x="0" y="60792"/>
                        </a:moveTo>
                        <a:arcTo wR="167200" hR="60792" stAng="10800000" swAng="10800000"/>
                        <a:arcTo wR="167200" hR="60792" stAng="0" swAng="10800000"/>
                        <a:close/>
                      </a:path>
                    </a:pathLst>
                  </a:custGeom>
                  <a:gradFill>
                    <a:gsLst>
                      <a:gs pos="0">
                        <a:srgbClr val="A2ADBD"/>
                      </a:gs>
                      <a:gs pos="100000">
                        <a:srgbClr val="4E6D8D"/>
                      </a:gs>
                    </a:gsLst>
                    <a:lin ang="16800000" scaled="0"/>
                  </a:gradFill>
                  <a:ln w="7600" cap="flat">
                    <a:solidFill>
                      <a:srgbClr val="496786"/>
                    </a:solidFill>
                    <a:bevel/>
                  </a:ln>
                </p:spPr>
              </p:sp>
            </p:grpSp>
            <p:grpSp>
              <p:nvGrpSpPr>
                <p:cNvPr id="341" name="Cylinder"/>
                <p:cNvGrpSpPr/>
                <p:nvPr/>
              </p:nvGrpSpPr>
              <p:grpSpPr>
                <a:xfrm>
                  <a:off x="7450292" y="1694567"/>
                  <a:ext cx="581527" cy="2279339"/>
                  <a:chOff x="1968426" y="1649146"/>
                  <a:chExt cx="335149" cy="1313641"/>
                </a:xfrm>
              </p:grpSpPr>
              <p:sp>
                <p:nvSpPr>
                  <p:cNvPr id="352" name="Database"/>
                  <p:cNvSpPr/>
                  <p:nvPr/>
                </p:nvSpPr>
                <p:spPr>
                  <a:xfrm>
                    <a:off x="1969175" y="1697313"/>
                    <a:ext cx="334400" cy="1265474"/>
                  </a:xfrm>
                  <a:custGeom>
                    <a:avLst/>
                    <a:gdLst/>
                    <a:ahLst/>
                    <a:cxnLst/>
                    <a:rect l="0" t="0" r="0" b="0"/>
                    <a:pathLst>
                      <a:path w="334400" h="1368000">
                        <a:moveTo>
                          <a:pt x="0" y="0"/>
                        </a:moveTo>
                        <a:lnTo>
                          <a:pt x="0" y="1307208"/>
                        </a:lnTo>
                        <a:arcTo wR="167200" hR="60792" stAng="10800000" swAng="-10800000"/>
                        <a:lnTo>
                          <a:pt x="334400" y="0"/>
                        </a:lnTo>
                        <a:arcTo wR="167200" hR="60792" stAng="0" swAng="10800000"/>
                        <a:close/>
                      </a:path>
                    </a:pathLst>
                  </a:custGeom>
                  <a:gradFill>
                    <a:gsLst>
                      <a:gs pos="0">
                        <a:srgbClr val="2892AD"/>
                      </a:gs>
                      <a:gs pos="50000">
                        <a:srgbClr val="81BACE"/>
                      </a:gs>
                      <a:gs pos="100000">
                        <a:srgbClr val="2892AD"/>
                      </a:gs>
                    </a:gsLst>
                    <a:lin ang="0" scaled="0"/>
                  </a:gradFill>
                  <a:ln w="7600" cap="flat">
                    <a:solidFill>
                      <a:srgbClr val="2892AD"/>
                    </a:solidFill>
                    <a:bevel/>
                  </a:ln>
                </p:spPr>
              </p:sp>
              <p:sp>
                <p:nvSpPr>
                  <p:cNvPr id="353" name="Forma libre 352"/>
                  <p:cNvSpPr/>
                  <p:nvPr/>
                </p:nvSpPr>
                <p:spPr>
                  <a:xfrm>
                    <a:off x="1968426" y="1649146"/>
                    <a:ext cx="334400" cy="121584"/>
                  </a:xfrm>
                  <a:custGeom>
                    <a:avLst/>
                    <a:gdLst/>
                    <a:ahLst/>
                    <a:cxnLst/>
                    <a:rect l="0" t="0" r="0" b="0"/>
                    <a:pathLst>
                      <a:path w="334400" h="121584">
                        <a:moveTo>
                          <a:pt x="0" y="60792"/>
                        </a:moveTo>
                        <a:arcTo wR="167200" hR="60792" stAng="10800000" swAng="10800000"/>
                        <a:arcTo wR="167200" hR="60792" stAng="0" swAng="10800000"/>
                        <a:close/>
                      </a:path>
                    </a:pathLst>
                  </a:custGeom>
                  <a:gradFill>
                    <a:gsLst>
                      <a:gs pos="0">
                        <a:srgbClr val="99C4D5"/>
                      </a:gs>
                      <a:gs pos="100000">
                        <a:srgbClr val="2A9AB6"/>
                      </a:gs>
                    </a:gsLst>
                    <a:lin ang="16800000" scaled="0"/>
                  </a:gradFill>
                  <a:ln w="7600" cap="flat">
                    <a:solidFill>
                      <a:srgbClr val="2892AD"/>
                    </a:solidFill>
                    <a:bevel/>
                  </a:ln>
                </p:spPr>
              </p:sp>
            </p:grpSp>
            <p:grpSp>
              <p:nvGrpSpPr>
                <p:cNvPr id="342" name="Ball"/>
                <p:cNvGrpSpPr/>
                <p:nvPr/>
              </p:nvGrpSpPr>
              <p:grpSpPr>
                <a:xfrm>
                  <a:off x="6783682" y="166226"/>
                  <a:ext cx="593722" cy="1252497"/>
                  <a:chOff x="3030101" y="3344889"/>
                  <a:chExt cx="758238" cy="1599554"/>
                </a:xfrm>
              </p:grpSpPr>
              <p:sp>
                <p:nvSpPr>
                  <p:cNvPr id="349" name="Forma libre 348"/>
                  <p:cNvSpPr/>
                  <p:nvPr/>
                </p:nvSpPr>
                <p:spPr>
                  <a:xfrm>
                    <a:off x="3030101" y="3347758"/>
                    <a:ext cx="747657" cy="1596685"/>
                  </a:xfrm>
                  <a:custGeom>
                    <a:avLst/>
                    <a:gdLst/>
                    <a:ahLst/>
                    <a:cxnLst/>
                    <a:rect l="0" t="0" r="0" b="0"/>
                    <a:pathLst>
                      <a:path w="747657" h="747657">
                        <a:moveTo>
                          <a:pt x="0" y="373828"/>
                        </a:moveTo>
                        <a:cubicBezTo>
                          <a:pt x="0" y="167188"/>
                          <a:pt x="167341" y="0"/>
                          <a:pt x="373828" y="0"/>
                        </a:cubicBezTo>
                        <a:cubicBezTo>
                          <a:pt x="580260" y="0"/>
                          <a:pt x="747657" y="167188"/>
                          <a:pt x="747657" y="373828"/>
                        </a:cubicBezTo>
                        <a:cubicBezTo>
                          <a:pt x="747657" y="580134"/>
                          <a:pt x="580260" y="747657"/>
                          <a:pt x="373828" y="747657"/>
                        </a:cubicBezTo>
                        <a:cubicBezTo>
                          <a:pt x="167341" y="747657"/>
                          <a:pt x="0" y="580134"/>
                          <a:pt x="0" y="373828"/>
                        </a:cubicBezTo>
                        <a:close/>
                      </a:path>
                    </a:pathLst>
                  </a:custGeom>
                  <a:solidFill>
                    <a:srgbClr val="5E7793"/>
                  </a:solidFill>
                  <a:ln w="7600" cap="flat">
                    <a:noFill/>
                    <a:bevel/>
                  </a:ln>
                </p:spPr>
              </p:sp>
              <p:sp>
                <p:nvSpPr>
                  <p:cNvPr id="350" name="Forma libre 349"/>
                  <p:cNvSpPr/>
                  <p:nvPr/>
                </p:nvSpPr>
                <p:spPr>
                  <a:xfrm>
                    <a:off x="3075816" y="3344889"/>
                    <a:ext cx="712523" cy="1435185"/>
                  </a:xfrm>
                  <a:custGeom>
                    <a:avLst/>
                    <a:gdLst/>
                    <a:ahLst/>
                    <a:cxnLst/>
                    <a:rect l="0" t="0" r="0" b="0"/>
                    <a:pathLst>
                      <a:path w="712523" h="672035">
                        <a:moveTo>
                          <a:pt x="0" y="355973"/>
                        </a:moveTo>
                        <a:cubicBezTo>
                          <a:pt x="0" y="159203"/>
                          <a:pt x="159441" y="0"/>
                          <a:pt x="356261" y="0"/>
                        </a:cubicBezTo>
                        <a:cubicBezTo>
                          <a:pt x="552870" y="0"/>
                          <a:pt x="712523" y="159203"/>
                          <a:pt x="712523" y="355973"/>
                        </a:cubicBezTo>
                        <a:cubicBezTo>
                          <a:pt x="712523" y="552424"/>
                          <a:pt x="550016" y="672035"/>
                          <a:pt x="353329" y="672035"/>
                        </a:cubicBezTo>
                        <a:cubicBezTo>
                          <a:pt x="156587" y="672035"/>
                          <a:pt x="0" y="552424"/>
                          <a:pt x="0" y="355973"/>
                        </a:cubicBezTo>
                        <a:close/>
                      </a:path>
                    </a:pathLst>
                  </a:custGeom>
                  <a:gradFill>
                    <a:gsLst>
                      <a:gs pos="100000">
                        <a:srgbClr val="FFFFFF">
                          <a:alpha val="4000"/>
                        </a:srgbClr>
                      </a:gs>
                      <a:gs pos="72455">
                        <a:srgbClr val="FFFFFF">
                          <a:alpha val="4000"/>
                        </a:srgbClr>
                      </a:gs>
                      <a:gs pos="0">
                        <a:srgbClr val="FFFFFF">
                          <a:alpha val="40000"/>
                        </a:srgbClr>
                      </a:gs>
                    </a:gsLst>
                    <a:path path="circle">
                      <a:fillToRect l="50000" t="50000" r="50000" b="50000"/>
                    </a:path>
                  </a:gradFill>
                  <a:ln w="7600" cap="flat">
                    <a:noFill/>
                    <a:bevel/>
                  </a:ln>
                </p:spPr>
              </p:sp>
              <p:sp>
                <p:nvSpPr>
                  <p:cNvPr id="351" name="Forma libre 350"/>
                  <p:cNvSpPr/>
                  <p:nvPr/>
                </p:nvSpPr>
                <p:spPr>
                  <a:xfrm>
                    <a:off x="3141391" y="3357764"/>
                    <a:ext cx="525072" cy="770609"/>
                  </a:xfrm>
                  <a:custGeom>
                    <a:avLst/>
                    <a:gdLst/>
                    <a:ahLst/>
                    <a:cxnLst/>
                    <a:rect l="0" t="0" r="0" b="0"/>
                    <a:pathLst>
                      <a:path w="525072" h="360844">
                        <a:moveTo>
                          <a:pt x="0" y="180422"/>
                        </a:moveTo>
                        <a:cubicBezTo>
                          <a:pt x="0" y="80778"/>
                          <a:pt x="117542" y="0"/>
                          <a:pt x="262536" y="0"/>
                        </a:cubicBezTo>
                        <a:cubicBezTo>
                          <a:pt x="407530" y="0"/>
                          <a:pt x="525072" y="80778"/>
                          <a:pt x="525072" y="180422"/>
                        </a:cubicBezTo>
                        <a:cubicBezTo>
                          <a:pt x="525072" y="280067"/>
                          <a:pt x="407530" y="360844"/>
                          <a:pt x="262536" y="360844"/>
                        </a:cubicBezTo>
                        <a:cubicBezTo>
                          <a:pt x="117542" y="360844"/>
                          <a:pt x="0" y="280067"/>
                          <a:pt x="0" y="180422"/>
                        </a:cubicBezTo>
                        <a:close/>
                      </a:path>
                    </a:pathLst>
                  </a:custGeom>
                  <a:gradFill>
                    <a:gsLst>
                      <a:gs pos="0">
                        <a:srgbClr val="FFFFFF"/>
                      </a:gs>
                      <a:gs pos="60000">
                        <a:srgbClr val="FFFFFF">
                          <a:alpha val="20000"/>
                        </a:srgbClr>
                      </a:gs>
                      <a:gs pos="100000">
                        <a:srgbClr val="FFFFFF">
                          <a:alpha val="0"/>
                        </a:srgbClr>
                      </a:gs>
                    </a:gsLst>
                    <a:lin ang="5400000" scaled="0"/>
                  </a:gradFill>
                  <a:ln w="7600" cap="flat">
                    <a:noFill/>
                    <a:bevel/>
                  </a:ln>
                </p:spPr>
              </p:sp>
            </p:grpSp>
            <p:sp>
              <p:nvSpPr>
                <p:cNvPr id="343" name="Rectángulo 342"/>
                <p:cNvSpPr/>
                <p:nvPr/>
              </p:nvSpPr>
              <p:spPr>
                <a:xfrm rot="16200000">
                  <a:off x="6423245" y="596970"/>
                  <a:ext cx="1293543" cy="356573"/>
                </a:xfrm>
                <a:prstGeom prst="rect">
                  <a:avLst/>
                </a:prstGeom>
              </p:spPr>
              <p:txBody>
                <a:bodyPr wrap="none">
                  <a:spAutoFit/>
                </a:bodyPr>
                <a:lstStyle/>
                <a:p>
                  <a:pPr algn="just"/>
                  <a:r>
                    <a:rPr lang="es-ES" sz="1600" b="1">
                      <a:solidFill>
                        <a:prstClr val="black"/>
                      </a:solidFill>
                      <a:latin typeface="Arial" panose="020B0604020202020204" pitchFamily="34" charset="0"/>
                      <a:cs typeface="Arial" panose="020B0604020202020204" pitchFamily="34" charset="0"/>
                    </a:rPr>
                    <a:t>51%</a:t>
                  </a:r>
                </a:p>
              </p:txBody>
            </p:sp>
            <p:grpSp>
              <p:nvGrpSpPr>
                <p:cNvPr id="344" name="Ball"/>
                <p:cNvGrpSpPr/>
                <p:nvPr/>
              </p:nvGrpSpPr>
              <p:grpSpPr>
                <a:xfrm>
                  <a:off x="7462047" y="521781"/>
                  <a:ext cx="598339" cy="1270126"/>
                  <a:chOff x="3074206" y="3265186"/>
                  <a:chExt cx="764135" cy="1622069"/>
                </a:xfrm>
              </p:grpSpPr>
              <p:sp>
                <p:nvSpPr>
                  <p:cNvPr id="346" name="Forma libre 345"/>
                  <p:cNvSpPr/>
                  <p:nvPr/>
                </p:nvSpPr>
                <p:spPr>
                  <a:xfrm>
                    <a:off x="3074206" y="3265186"/>
                    <a:ext cx="747657" cy="1622069"/>
                  </a:xfrm>
                  <a:custGeom>
                    <a:avLst/>
                    <a:gdLst/>
                    <a:ahLst/>
                    <a:cxnLst/>
                    <a:rect l="0" t="0" r="0" b="0"/>
                    <a:pathLst>
                      <a:path w="747657" h="747657">
                        <a:moveTo>
                          <a:pt x="0" y="373828"/>
                        </a:moveTo>
                        <a:cubicBezTo>
                          <a:pt x="0" y="167188"/>
                          <a:pt x="167341" y="0"/>
                          <a:pt x="373828" y="0"/>
                        </a:cubicBezTo>
                        <a:cubicBezTo>
                          <a:pt x="580260" y="0"/>
                          <a:pt x="747657" y="167188"/>
                          <a:pt x="747657" y="373828"/>
                        </a:cubicBezTo>
                        <a:cubicBezTo>
                          <a:pt x="747657" y="580134"/>
                          <a:pt x="580260" y="747657"/>
                          <a:pt x="373828" y="747657"/>
                        </a:cubicBezTo>
                        <a:cubicBezTo>
                          <a:pt x="167341" y="747657"/>
                          <a:pt x="0" y="580134"/>
                          <a:pt x="0" y="373828"/>
                        </a:cubicBezTo>
                        <a:close/>
                      </a:path>
                    </a:pathLst>
                  </a:custGeom>
                  <a:solidFill>
                    <a:srgbClr val="3C9AB4"/>
                  </a:solidFill>
                  <a:ln w="7600" cap="flat">
                    <a:noFill/>
                    <a:bevel/>
                  </a:ln>
                </p:spPr>
              </p:sp>
              <p:sp>
                <p:nvSpPr>
                  <p:cNvPr id="347" name="Forma libre 346"/>
                  <p:cNvSpPr/>
                  <p:nvPr/>
                </p:nvSpPr>
                <p:spPr>
                  <a:xfrm>
                    <a:off x="3125817" y="3369784"/>
                    <a:ext cx="712524" cy="1458001"/>
                  </a:xfrm>
                  <a:custGeom>
                    <a:avLst/>
                    <a:gdLst/>
                    <a:ahLst/>
                    <a:cxnLst/>
                    <a:rect l="0" t="0" r="0" b="0"/>
                    <a:pathLst>
                      <a:path w="712523" h="672035">
                        <a:moveTo>
                          <a:pt x="0" y="355973"/>
                        </a:moveTo>
                        <a:cubicBezTo>
                          <a:pt x="0" y="159203"/>
                          <a:pt x="159441" y="0"/>
                          <a:pt x="356261" y="0"/>
                        </a:cubicBezTo>
                        <a:cubicBezTo>
                          <a:pt x="552870" y="0"/>
                          <a:pt x="712523" y="159203"/>
                          <a:pt x="712523" y="355973"/>
                        </a:cubicBezTo>
                        <a:cubicBezTo>
                          <a:pt x="712523" y="552424"/>
                          <a:pt x="550016" y="672035"/>
                          <a:pt x="353329" y="672035"/>
                        </a:cubicBezTo>
                        <a:cubicBezTo>
                          <a:pt x="156587" y="672035"/>
                          <a:pt x="0" y="552424"/>
                          <a:pt x="0" y="355973"/>
                        </a:cubicBezTo>
                        <a:close/>
                      </a:path>
                    </a:pathLst>
                  </a:custGeom>
                  <a:gradFill>
                    <a:gsLst>
                      <a:gs pos="100000">
                        <a:srgbClr val="FFFFFF">
                          <a:alpha val="4000"/>
                        </a:srgbClr>
                      </a:gs>
                      <a:gs pos="72455">
                        <a:srgbClr val="FFFFFF">
                          <a:alpha val="4000"/>
                        </a:srgbClr>
                      </a:gs>
                      <a:gs pos="0">
                        <a:srgbClr val="FFFFFF">
                          <a:alpha val="40000"/>
                        </a:srgbClr>
                      </a:gs>
                    </a:gsLst>
                    <a:path path="circle">
                      <a:fillToRect l="50000" t="50000" r="50000" b="50000"/>
                    </a:path>
                  </a:gradFill>
                  <a:ln w="7600" cap="flat">
                    <a:noFill/>
                    <a:bevel/>
                  </a:ln>
                </p:spPr>
              </p:sp>
              <p:sp>
                <p:nvSpPr>
                  <p:cNvPr id="348" name="Forma libre 347"/>
                  <p:cNvSpPr/>
                  <p:nvPr/>
                </p:nvSpPr>
                <p:spPr>
                  <a:xfrm>
                    <a:off x="3175411" y="3280742"/>
                    <a:ext cx="525072" cy="782861"/>
                  </a:xfrm>
                  <a:custGeom>
                    <a:avLst/>
                    <a:gdLst/>
                    <a:ahLst/>
                    <a:cxnLst/>
                    <a:rect l="0" t="0" r="0" b="0"/>
                    <a:pathLst>
                      <a:path w="525072" h="360844">
                        <a:moveTo>
                          <a:pt x="0" y="180422"/>
                        </a:moveTo>
                        <a:cubicBezTo>
                          <a:pt x="0" y="80778"/>
                          <a:pt x="117542" y="0"/>
                          <a:pt x="262536" y="0"/>
                        </a:cubicBezTo>
                        <a:cubicBezTo>
                          <a:pt x="407530" y="0"/>
                          <a:pt x="525072" y="80778"/>
                          <a:pt x="525072" y="180422"/>
                        </a:cubicBezTo>
                        <a:cubicBezTo>
                          <a:pt x="525072" y="280067"/>
                          <a:pt x="407530" y="360844"/>
                          <a:pt x="262536" y="360844"/>
                        </a:cubicBezTo>
                        <a:cubicBezTo>
                          <a:pt x="117542" y="360844"/>
                          <a:pt x="0" y="280067"/>
                          <a:pt x="0" y="180422"/>
                        </a:cubicBezTo>
                        <a:close/>
                      </a:path>
                    </a:pathLst>
                  </a:custGeom>
                  <a:gradFill>
                    <a:gsLst>
                      <a:gs pos="0">
                        <a:srgbClr val="FFFFFF"/>
                      </a:gs>
                      <a:gs pos="60000">
                        <a:srgbClr val="FFFFFF">
                          <a:alpha val="20000"/>
                        </a:srgbClr>
                      </a:gs>
                      <a:gs pos="100000">
                        <a:srgbClr val="FFFFFF">
                          <a:alpha val="0"/>
                        </a:srgbClr>
                      </a:gs>
                    </a:gsLst>
                    <a:lin ang="5400000" scaled="0"/>
                  </a:gradFill>
                  <a:ln w="7600" cap="flat">
                    <a:noFill/>
                    <a:bevel/>
                  </a:ln>
                </p:spPr>
              </p:sp>
            </p:grpSp>
            <p:sp>
              <p:nvSpPr>
                <p:cNvPr id="345" name="Rectángulo 344"/>
                <p:cNvSpPr/>
                <p:nvPr/>
              </p:nvSpPr>
              <p:spPr>
                <a:xfrm rot="16200000">
                  <a:off x="7110812" y="977878"/>
                  <a:ext cx="1293544" cy="356573"/>
                </a:xfrm>
                <a:prstGeom prst="rect">
                  <a:avLst/>
                </a:prstGeom>
              </p:spPr>
              <p:txBody>
                <a:bodyPr wrap="none">
                  <a:spAutoFit/>
                </a:bodyPr>
                <a:lstStyle/>
                <a:p>
                  <a:pPr algn="just"/>
                  <a:r>
                    <a:rPr lang="es-MX" sz="1600" b="1">
                      <a:solidFill>
                        <a:prstClr val="black"/>
                      </a:solidFill>
                      <a:latin typeface="Arial" panose="020B0604020202020204" pitchFamily="34" charset="0"/>
                      <a:cs typeface="Arial" panose="020B0604020202020204" pitchFamily="34" charset="0"/>
                    </a:rPr>
                    <a:t>22%</a:t>
                  </a:r>
                  <a:endParaRPr lang="es-ES" sz="1600" b="1">
                    <a:solidFill>
                      <a:prstClr val="black"/>
                    </a:solidFill>
                    <a:latin typeface="Arial" panose="020B0604020202020204" pitchFamily="34" charset="0"/>
                    <a:cs typeface="Arial" panose="020B0604020202020204" pitchFamily="34" charset="0"/>
                  </a:endParaRPr>
                </a:p>
              </p:txBody>
            </p:sp>
          </p:grpSp>
          <p:sp>
            <p:nvSpPr>
              <p:cNvPr id="338" name="Rectángulo 337"/>
              <p:cNvSpPr/>
              <p:nvPr/>
            </p:nvSpPr>
            <p:spPr>
              <a:xfrm>
                <a:off x="374555" y="4324944"/>
                <a:ext cx="1450405" cy="291742"/>
              </a:xfrm>
              <a:prstGeom prst="rect">
                <a:avLst/>
              </a:prstGeom>
            </p:spPr>
            <p:txBody>
              <a:bodyPr wrap="none">
                <a:spAutoFit/>
              </a:bodyPr>
              <a:lstStyle/>
              <a:p>
                <a:pPr algn="just"/>
                <a:r>
                  <a:rPr lang="es-ES" sz="1200" b="1">
                    <a:solidFill>
                      <a:prstClr val="black"/>
                    </a:solidFill>
                    <a:latin typeface="Arial" panose="020B0604020202020204" pitchFamily="34" charset="0"/>
                    <a:cs typeface="Arial" panose="020B0604020202020204" pitchFamily="34" charset="0"/>
                  </a:rPr>
                  <a:t>PREOCUPADOS</a:t>
                </a:r>
              </a:p>
            </p:txBody>
          </p:sp>
          <p:sp>
            <p:nvSpPr>
              <p:cNvPr id="339" name="Rectángulo 338"/>
              <p:cNvSpPr/>
              <p:nvPr/>
            </p:nvSpPr>
            <p:spPr>
              <a:xfrm>
                <a:off x="364047" y="4994037"/>
                <a:ext cx="1231125" cy="291742"/>
              </a:xfrm>
              <a:prstGeom prst="rect">
                <a:avLst/>
              </a:prstGeom>
            </p:spPr>
            <p:txBody>
              <a:bodyPr wrap="none">
                <a:spAutoFit/>
              </a:bodyPr>
              <a:lstStyle/>
              <a:p>
                <a:pPr algn="just"/>
                <a:r>
                  <a:rPr lang="es-ES" sz="1200" b="1">
                    <a:solidFill>
                      <a:prstClr val="black"/>
                    </a:solidFill>
                    <a:latin typeface="Arial" panose="020B0604020202020204" pitchFamily="34" charset="0"/>
                    <a:cs typeface="Arial" panose="020B0604020202020204" pitchFamily="34" charset="0"/>
                  </a:rPr>
                  <a:t>TEMEROSOS</a:t>
                </a:r>
              </a:p>
            </p:txBody>
          </p:sp>
        </p:grpSp>
      </p:grpSp>
      <p:sp>
        <p:nvSpPr>
          <p:cNvPr id="356" name="CuadroTexto 355"/>
          <p:cNvSpPr txBox="1"/>
          <p:nvPr/>
        </p:nvSpPr>
        <p:spPr>
          <a:xfrm>
            <a:off x="-12190" y="441353"/>
            <a:ext cx="12192000" cy="646331"/>
          </a:xfrm>
          <a:prstGeom prst="rect">
            <a:avLst/>
          </a:prstGeom>
          <a:solidFill>
            <a:srgbClr val="00153E"/>
          </a:solidFill>
        </p:spPr>
        <p:txBody>
          <a:bodyPr wrap="square" rtlCol="0">
            <a:spAutoFit/>
          </a:bodyPr>
          <a:lstStyle/>
          <a:p>
            <a:pPr algn="ctr"/>
            <a:r>
              <a:rPr lang="es-MX"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CORRUPCIÓN ES SEÑALADA </a:t>
            </a:r>
            <a:r>
              <a:rPr lang="es-MX"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COMO </a:t>
            </a:r>
            <a:r>
              <a:rPr lang="es-MX"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PRINCIPAL PREOCUPACIÓN </a:t>
            </a:r>
            <a:r>
              <a:rPr lang="es-MX"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p>
          <a:p>
            <a:pPr algn="ctr"/>
            <a:r>
              <a:rPr lang="es-MX"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NIVEL INTERNACIONAL, POR </a:t>
            </a:r>
            <a:r>
              <a:rPr lang="es-MX"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ENCIMA DE LA GLOBALIZACIÓN O LA MIGRACIÓN </a:t>
            </a:r>
          </a:p>
        </p:txBody>
      </p:sp>
      <p:sp>
        <p:nvSpPr>
          <p:cNvPr id="357" name="CuadroTexto 356"/>
          <p:cNvSpPr txBox="1"/>
          <p:nvPr/>
        </p:nvSpPr>
        <p:spPr>
          <a:xfrm>
            <a:off x="3805752" y="6135616"/>
            <a:ext cx="8368932" cy="246221"/>
          </a:xfrm>
          <a:prstGeom prst="rect">
            <a:avLst/>
          </a:prstGeom>
          <a:noFill/>
        </p:spPr>
        <p:txBody>
          <a:bodyPr wrap="square" rtlCol="0">
            <a:spAutoFit/>
          </a:bodyPr>
          <a:lstStyle/>
          <a:p>
            <a:pPr algn="r"/>
            <a:r>
              <a:rPr lang="es-MX" sz="1000" b="1">
                <a:solidFill>
                  <a:prstClr val="black"/>
                </a:solidFill>
                <a:latin typeface="Arial" panose="020B0604020202020204" pitchFamily="34" charset="0"/>
                <a:cs typeface="Arial" panose="020B0604020202020204" pitchFamily="34" charset="0"/>
              </a:rPr>
              <a:t>FUENTE: 2017 EDELMAN TRUST BAROMETER, HTTP://EDELMAN.COM/TRUST2017/</a:t>
            </a:r>
          </a:p>
        </p:txBody>
      </p:sp>
      <p:grpSp>
        <p:nvGrpSpPr>
          <p:cNvPr id="358" name="Grupo 357"/>
          <p:cNvGrpSpPr/>
          <p:nvPr/>
        </p:nvGrpSpPr>
        <p:grpSpPr>
          <a:xfrm>
            <a:off x="4766957" y="1274093"/>
            <a:ext cx="2891024" cy="4614704"/>
            <a:chOff x="139469" y="1406585"/>
            <a:chExt cx="2183678" cy="4398679"/>
          </a:xfrm>
          <a:effectLst>
            <a:outerShdw blurRad="241300" dist="50800" dir="5400000" algn="ctr" rotWithShape="0">
              <a:srgbClr val="000000">
                <a:alpha val="43137"/>
              </a:srgbClr>
            </a:outerShdw>
          </a:effectLst>
        </p:grpSpPr>
        <p:sp>
          <p:nvSpPr>
            <p:cNvPr id="359" name="Text Placeholder 16"/>
            <p:cNvSpPr txBox="1">
              <a:spLocks/>
            </p:cNvSpPr>
            <p:nvPr/>
          </p:nvSpPr>
          <p:spPr>
            <a:xfrm flipH="1">
              <a:off x="139469" y="1406585"/>
              <a:ext cx="2179132" cy="4398679"/>
            </a:xfrm>
            <a:prstGeom prst="rect">
              <a:avLst/>
            </a:prstGeom>
            <a:solidFill>
              <a:schemeClr val="bg1"/>
            </a:solidFill>
            <a:effectLst>
              <a:outerShdw blurRad="63500" sx="102000" sy="102000" algn="ctr" rotWithShape="0">
                <a:prstClr val="black">
                  <a:alpha val="40000"/>
                </a:prstClr>
              </a:outerShdw>
            </a:effectLst>
          </p:spPr>
          <p:txBody>
            <a:bodyPr vert="horz" lIns="91440" tIns="91440" rIns="91440" bIns="9144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solidFill>
                  <a:srgbClr val="324D5E"/>
                </a:solidFill>
                <a:latin typeface="Arial" panose="020B0604020202020204" pitchFamily="34" charset="0"/>
                <a:cs typeface="Arial" panose="020B0604020202020204" pitchFamily="34" charset="0"/>
              </a:endParaRPr>
            </a:p>
          </p:txBody>
        </p:sp>
        <p:sp>
          <p:nvSpPr>
            <p:cNvPr id="360" name="Text Placeholder 13"/>
            <p:cNvSpPr txBox="1">
              <a:spLocks/>
            </p:cNvSpPr>
            <p:nvPr/>
          </p:nvSpPr>
          <p:spPr>
            <a:xfrm flipH="1">
              <a:off x="144015" y="1666880"/>
              <a:ext cx="2179132" cy="2574178"/>
            </a:xfrm>
            <a:prstGeom prst="rect">
              <a:avLst/>
            </a:prstGeom>
            <a:noFill/>
          </p:spPr>
          <p:txBody>
            <a:bodyPr vert="horz" lIns="91440" tIns="64008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mtClean="0">
                  <a:solidFill>
                    <a:prstClr val="black"/>
                  </a:solidFill>
                  <a:latin typeface="Arial" panose="020B0604020202020204" pitchFamily="34" charset="0"/>
                  <a:cs typeface="Arial" panose="020B0604020202020204" pitchFamily="34" charset="0"/>
                </a:rPr>
                <a:t>PREOCUPACIÓN POR SU CRECIMIENTO DESMEDIDO</a:t>
              </a:r>
            </a:p>
            <a:p>
              <a:pPr>
                <a:defRPr/>
              </a:pPr>
              <a:r>
                <a:rPr lang="es-MX" smtClean="0">
                  <a:solidFill>
                    <a:prstClr val="black"/>
                  </a:solidFill>
                  <a:latin typeface="Arial" panose="020B0604020202020204" pitchFamily="34" charset="0"/>
                  <a:cs typeface="Arial" panose="020B0604020202020204" pitchFamily="34" charset="0"/>
                </a:rPr>
                <a:t>INVOLUCRAMIENTO DE LA SEGURIDAD DE LOS CIUDADANOS</a:t>
              </a:r>
            </a:p>
            <a:p>
              <a:pPr>
                <a:defRPr/>
              </a:pPr>
              <a:r>
                <a:rPr lang="es-MX" smtClean="0">
                  <a:solidFill>
                    <a:prstClr val="black"/>
                  </a:solidFill>
                  <a:latin typeface="Arial" panose="020B0604020202020204" pitchFamily="34" charset="0"/>
                  <a:cs typeface="Arial" panose="020B0604020202020204" pitchFamily="34" charset="0"/>
                </a:rPr>
                <a:t>DIFICULTAD PARA IMPULSAR LOS CAMBIOS NECESARIOS PARA SOLUCIONAR PROBLEMAS</a:t>
              </a:r>
              <a:endParaRPr lang="es-MX">
                <a:solidFill>
                  <a:prstClr val="black"/>
                </a:solidFill>
                <a:latin typeface="Arial" panose="020B0604020202020204" pitchFamily="34" charset="0"/>
                <a:cs typeface="Arial" panose="020B0604020202020204" pitchFamily="34" charset="0"/>
              </a:endParaRPr>
            </a:p>
          </p:txBody>
        </p:sp>
        <p:sp>
          <p:nvSpPr>
            <p:cNvPr id="361" name="Text Placeholder 14"/>
            <p:cNvSpPr txBox="1">
              <a:spLocks/>
            </p:cNvSpPr>
            <p:nvPr/>
          </p:nvSpPr>
          <p:spPr>
            <a:xfrm flipH="1">
              <a:off x="139469" y="1406585"/>
              <a:ext cx="2183678" cy="607243"/>
            </a:xfrm>
            <a:prstGeom prst="rect">
              <a:avLst/>
            </a:prstGeom>
            <a:solidFill>
              <a:srgbClr val="971550"/>
            </a:solidFill>
            <a:ln>
              <a:noFill/>
            </a:ln>
          </p:spPr>
          <p:txBody>
            <a:bodyPr vert="horz" wrap="square" lIns="91440" tIns="45720" rIns="91440" bIns="45720" rtlCol="0" anchor="ctr">
              <a:noAutofit/>
            </a:bodyPr>
            <a:lstStyle>
              <a:lvl1pPr marL="228600" indent="-228600" algn="ctr" defTabSz="914400" rtl="0" eaLnBrk="1" latinLnBrk="0" hangingPunct="1">
                <a:lnSpc>
                  <a:spcPct val="90000"/>
                </a:lnSpc>
                <a:spcBef>
                  <a:spcPts val="1000"/>
                </a:spcBef>
                <a:buFont typeface="Arial" panose="020B0604020202020204" pitchFamily="34" charset="0"/>
                <a:buNone/>
                <a:defRPr lang="en-US" sz="220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z="1800" smtClean="0">
                  <a:solidFill>
                    <a:sysClr val="window" lastClr="FFFFFF"/>
                  </a:solidFill>
                  <a:latin typeface="Arial" panose="020B0604020202020204" pitchFamily="34" charset="0"/>
                  <a:cs typeface="Arial" panose="020B0604020202020204" pitchFamily="34" charset="0"/>
                </a:rPr>
                <a:t>CORRUPCIÓN</a:t>
              </a:r>
              <a:endParaRPr lang="es-MX" sz="1800">
                <a:solidFill>
                  <a:sysClr val="window" lastClr="FFFFFF"/>
                </a:solidFill>
                <a:latin typeface="Arial" panose="020B0604020202020204" pitchFamily="34" charset="0"/>
                <a:cs typeface="Arial" panose="020B0604020202020204" pitchFamily="34" charset="0"/>
              </a:endParaRPr>
            </a:p>
          </p:txBody>
        </p:sp>
        <p:sp>
          <p:nvSpPr>
            <p:cNvPr id="362" name="Isosceles Triangle 29"/>
            <p:cNvSpPr/>
            <p:nvPr/>
          </p:nvSpPr>
          <p:spPr>
            <a:xfrm rot="10800000" flipH="1">
              <a:off x="1080001" y="2004683"/>
              <a:ext cx="307160" cy="175811"/>
            </a:xfrm>
            <a:prstGeom prst="triangle">
              <a:avLst/>
            </a:prstGeom>
            <a:solidFill>
              <a:srgbClr val="971550"/>
            </a:solidFill>
            <a:ln w="12700" cap="flat" cmpd="sng" algn="ctr">
              <a:noFill/>
              <a:prstDash val="solid"/>
              <a:miter lim="800000"/>
            </a:ln>
            <a:effectLst/>
          </p:spPr>
          <p:txBody>
            <a:bodyPr rtlCol="0" anchor="ctr"/>
            <a:lstStyle/>
            <a:p>
              <a:pPr algn="ctr">
                <a:defRPr/>
              </a:pPr>
              <a:endParaRPr lang="en-US" sz="1600" kern="0">
                <a:solidFill>
                  <a:prstClr val="white"/>
                </a:solidFill>
                <a:latin typeface="Arial" panose="020B0604020202020204" pitchFamily="34" charset="0"/>
                <a:cs typeface="Arial" panose="020B0604020202020204" pitchFamily="34" charset="0"/>
              </a:endParaRPr>
            </a:p>
          </p:txBody>
        </p:sp>
        <p:grpSp>
          <p:nvGrpSpPr>
            <p:cNvPr id="363" name="Grupo 362"/>
            <p:cNvGrpSpPr/>
            <p:nvPr/>
          </p:nvGrpSpPr>
          <p:grpSpPr>
            <a:xfrm>
              <a:off x="175321" y="4365102"/>
              <a:ext cx="2094940" cy="1212190"/>
              <a:chOff x="135332" y="4221085"/>
              <a:chExt cx="2206442" cy="1276708"/>
            </a:xfrm>
          </p:grpSpPr>
          <p:grpSp>
            <p:nvGrpSpPr>
              <p:cNvPr id="364" name="Grupo 363"/>
              <p:cNvGrpSpPr/>
              <p:nvPr/>
            </p:nvGrpSpPr>
            <p:grpSpPr>
              <a:xfrm rot="5400000">
                <a:off x="600199" y="3756218"/>
                <a:ext cx="1276708" cy="2206442"/>
                <a:chOff x="6783680" y="128484"/>
                <a:chExt cx="1276707" cy="4554180"/>
              </a:xfrm>
            </p:grpSpPr>
            <p:grpSp>
              <p:nvGrpSpPr>
                <p:cNvPr id="367" name="Cylinder"/>
                <p:cNvGrpSpPr/>
                <p:nvPr/>
              </p:nvGrpSpPr>
              <p:grpSpPr>
                <a:xfrm>
                  <a:off x="6784470" y="1193817"/>
                  <a:ext cx="585287" cy="3488847"/>
                  <a:chOff x="1606490" y="1950447"/>
                  <a:chExt cx="337316" cy="1421319"/>
                </a:xfrm>
              </p:grpSpPr>
              <p:sp>
                <p:nvSpPr>
                  <p:cNvPr id="381" name="Database"/>
                  <p:cNvSpPr/>
                  <p:nvPr/>
                </p:nvSpPr>
                <p:spPr>
                  <a:xfrm>
                    <a:off x="1609406" y="1989635"/>
                    <a:ext cx="334400" cy="1382131"/>
                  </a:xfrm>
                  <a:custGeom>
                    <a:avLst/>
                    <a:gdLst/>
                    <a:ahLst/>
                    <a:cxnLst/>
                    <a:rect l="0" t="0" r="0" b="0"/>
                    <a:pathLst>
                      <a:path w="334400" h="1246400">
                        <a:moveTo>
                          <a:pt x="0" y="0"/>
                        </a:moveTo>
                        <a:lnTo>
                          <a:pt x="0" y="1185608"/>
                        </a:lnTo>
                        <a:arcTo wR="167200" hR="60792" stAng="10800000" swAng="-10800000"/>
                        <a:lnTo>
                          <a:pt x="334400" y="0"/>
                        </a:lnTo>
                        <a:arcTo wR="167200" hR="60792" stAng="0" swAng="10800000"/>
                        <a:close/>
                      </a:path>
                    </a:pathLst>
                  </a:custGeom>
                  <a:solidFill>
                    <a:srgbClr val="E18787"/>
                  </a:solidFill>
                  <a:ln w="7600" cap="flat">
                    <a:solidFill>
                      <a:srgbClr val="C00000"/>
                    </a:solidFill>
                    <a:bevel/>
                  </a:ln>
                </p:spPr>
              </p:sp>
              <p:sp>
                <p:nvSpPr>
                  <p:cNvPr id="382" name="Forma libre 381"/>
                  <p:cNvSpPr/>
                  <p:nvPr/>
                </p:nvSpPr>
                <p:spPr>
                  <a:xfrm>
                    <a:off x="1606490" y="1950447"/>
                    <a:ext cx="336946" cy="107348"/>
                  </a:xfrm>
                  <a:custGeom>
                    <a:avLst/>
                    <a:gdLst/>
                    <a:ahLst/>
                    <a:cxnLst/>
                    <a:rect l="0" t="0" r="0" b="0"/>
                    <a:pathLst>
                      <a:path w="334400" h="121584">
                        <a:moveTo>
                          <a:pt x="0" y="60792"/>
                        </a:moveTo>
                        <a:arcTo wR="167200" hR="60792" stAng="10800000" swAng="10800000"/>
                        <a:arcTo wR="167200" hR="60792" stAng="0" swAng="10800000"/>
                        <a:close/>
                      </a:path>
                    </a:pathLst>
                  </a:custGeom>
                  <a:solidFill>
                    <a:srgbClr val="FF2525"/>
                  </a:solidFill>
                  <a:ln w="7600" cap="flat">
                    <a:solidFill>
                      <a:srgbClr val="C00000"/>
                    </a:solidFill>
                    <a:bevel/>
                  </a:ln>
                </p:spPr>
              </p:sp>
            </p:grpSp>
            <p:grpSp>
              <p:nvGrpSpPr>
                <p:cNvPr id="368" name="Cylinder"/>
                <p:cNvGrpSpPr/>
                <p:nvPr/>
              </p:nvGrpSpPr>
              <p:grpSpPr>
                <a:xfrm>
                  <a:off x="7450292" y="1694567"/>
                  <a:ext cx="581527" cy="2988097"/>
                  <a:chOff x="1968426" y="1649146"/>
                  <a:chExt cx="335149" cy="1722116"/>
                </a:xfrm>
              </p:grpSpPr>
              <p:sp>
                <p:nvSpPr>
                  <p:cNvPr id="379" name="Database"/>
                  <p:cNvSpPr/>
                  <p:nvPr/>
                </p:nvSpPr>
                <p:spPr>
                  <a:xfrm>
                    <a:off x="1969175" y="1697312"/>
                    <a:ext cx="334400" cy="1673950"/>
                  </a:xfrm>
                  <a:custGeom>
                    <a:avLst/>
                    <a:gdLst/>
                    <a:ahLst/>
                    <a:cxnLst/>
                    <a:rect l="0" t="0" r="0" b="0"/>
                    <a:pathLst>
                      <a:path w="334400" h="1368000">
                        <a:moveTo>
                          <a:pt x="0" y="0"/>
                        </a:moveTo>
                        <a:lnTo>
                          <a:pt x="0" y="1307208"/>
                        </a:lnTo>
                        <a:arcTo wR="167200" hR="60792" stAng="10800000" swAng="-10800000"/>
                        <a:lnTo>
                          <a:pt x="334400" y="0"/>
                        </a:lnTo>
                        <a:arcTo wR="167200" hR="60792" stAng="0" swAng="10800000"/>
                        <a:close/>
                      </a:path>
                    </a:pathLst>
                  </a:custGeom>
                  <a:solidFill>
                    <a:srgbClr val="CF7567"/>
                  </a:solidFill>
                  <a:ln w="7600" cap="flat">
                    <a:solidFill>
                      <a:srgbClr val="C00000"/>
                    </a:solidFill>
                    <a:bevel/>
                  </a:ln>
                </p:spPr>
              </p:sp>
              <p:sp>
                <p:nvSpPr>
                  <p:cNvPr id="380" name="Forma libre 379"/>
                  <p:cNvSpPr/>
                  <p:nvPr/>
                </p:nvSpPr>
                <p:spPr>
                  <a:xfrm>
                    <a:off x="1968426" y="1649146"/>
                    <a:ext cx="334400" cy="121584"/>
                  </a:xfrm>
                  <a:custGeom>
                    <a:avLst/>
                    <a:gdLst/>
                    <a:ahLst/>
                    <a:cxnLst/>
                    <a:rect l="0" t="0" r="0" b="0"/>
                    <a:pathLst>
                      <a:path w="334400" h="121584">
                        <a:moveTo>
                          <a:pt x="0" y="60792"/>
                        </a:moveTo>
                        <a:arcTo wR="167200" hR="60792" stAng="10800000" swAng="10800000"/>
                        <a:arcTo wR="167200" hR="60792" stAng="0" swAng="10800000"/>
                        <a:close/>
                      </a:path>
                    </a:pathLst>
                  </a:custGeom>
                  <a:solidFill>
                    <a:srgbClr val="F04F34"/>
                  </a:solidFill>
                  <a:ln w="7600" cap="flat">
                    <a:solidFill>
                      <a:srgbClr val="C00000"/>
                    </a:solidFill>
                    <a:bevel/>
                  </a:ln>
                </p:spPr>
              </p:sp>
            </p:grpSp>
            <p:grpSp>
              <p:nvGrpSpPr>
                <p:cNvPr id="369" name="Ball"/>
                <p:cNvGrpSpPr/>
                <p:nvPr/>
              </p:nvGrpSpPr>
              <p:grpSpPr>
                <a:xfrm>
                  <a:off x="6783680" y="166227"/>
                  <a:ext cx="593723" cy="1252495"/>
                  <a:chOff x="3030102" y="3344892"/>
                  <a:chExt cx="758240" cy="1599552"/>
                </a:xfrm>
              </p:grpSpPr>
              <p:sp>
                <p:nvSpPr>
                  <p:cNvPr id="376" name="Forma libre 375"/>
                  <p:cNvSpPr/>
                  <p:nvPr/>
                </p:nvSpPr>
                <p:spPr>
                  <a:xfrm>
                    <a:off x="3030102" y="3556325"/>
                    <a:ext cx="747657" cy="1388119"/>
                  </a:xfrm>
                  <a:custGeom>
                    <a:avLst/>
                    <a:gdLst/>
                    <a:ahLst/>
                    <a:cxnLst/>
                    <a:rect l="0" t="0" r="0" b="0"/>
                    <a:pathLst>
                      <a:path w="747657" h="747657">
                        <a:moveTo>
                          <a:pt x="0" y="373828"/>
                        </a:moveTo>
                        <a:cubicBezTo>
                          <a:pt x="0" y="167188"/>
                          <a:pt x="167341" y="0"/>
                          <a:pt x="373828" y="0"/>
                        </a:cubicBezTo>
                        <a:cubicBezTo>
                          <a:pt x="580260" y="0"/>
                          <a:pt x="747657" y="167188"/>
                          <a:pt x="747657" y="373828"/>
                        </a:cubicBezTo>
                        <a:cubicBezTo>
                          <a:pt x="747657" y="580134"/>
                          <a:pt x="580260" y="747657"/>
                          <a:pt x="373828" y="747657"/>
                        </a:cubicBezTo>
                        <a:cubicBezTo>
                          <a:pt x="167341" y="747657"/>
                          <a:pt x="0" y="580134"/>
                          <a:pt x="0" y="373828"/>
                        </a:cubicBezTo>
                        <a:close/>
                      </a:path>
                    </a:pathLst>
                  </a:custGeom>
                  <a:solidFill>
                    <a:srgbClr val="C00000"/>
                  </a:solidFill>
                  <a:ln w="7600" cap="flat">
                    <a:noFill/>
                    <a:bevel/>
                  </a:ln>
                </p:spPr>
              </p:sp>
              <p:sp>
                <p:nvSpPr>
                  <p:cNvPr id="377" name="Forma libre 376"/>
                  <p:cNvSpPr/>
                  <p:nvPr/>
                </p:nvSpPr>
                <p:spPr>
                  <a:xfrm>
                    <a:off x="3075818" y="3344892"/>
                    <a:ext cx="712524" cy="1435185"/>
                  </a:xfrm>
                  <a:custGeom>
                    <a:avLst/>
                    <a:gdLst/>
                    <a:ahLst/>
                    <a:cxnLst/>
                    <a:rect l="0" t="0" r="0" b="0"/>
                    <a:pathLst>
                      <a:path w="712523" h="672035">
                        <a:moveTo>
                          <a:pt x="0" y="355973"/>
                        </a:moveTo>
                        <a:cubicBezTo>
                          <a:pt x="0" y="159203"/>
                          <a:pt x="159441" y="0"/>
                          <a:pt x="356261" y="0"/>
                        </a:cubicBezTo>
                        <a:cubicBezTo>
                          <a:pt x="552870" y="0"/>
                          <a:pt x="712523" y="159203"/>
                          <a:pt x="712523" y="355973"/>
                        </a:cubicBezTo>
                        <a:cubicBezTo>
                          <a:pt x="712523" y="552424"/>
                          <a:pt x="550016" y="672035"/>
                          <a:pt x="353329" y="672035"/>
                        </a:cubicBezTo>
                        <a:cubicBezTo>
                          <a:pt x="156587" y="672035"/>
                          <a:pt x="0" y="552424"/>
                          <a:pt x="0" y="355973"/>
                        </a:cubicBezTo>
                        <a:close/>
                      </a:path>
                    </a:pathLst>
                  </a:custGeom>
                  <a:gradFill>
                    <a:gsLst>
                      <a:gs pos="100000">
                        <a:srgbClr val="FFFFFF">
                          <a:alpha val="4000"/>
                        </a:srgbClr>
                      </a:gs>
                      <a:gs pos="72455">
                        <a:srgbClr val="FFFFFF">
                          <a:alpha val="4000"/>
                        </a:srgbClr>
                      </a:gs>
                      <a:gs pos="0">
                        <a:srgbClr val="FFFFFF">
                          <a:alpha val="40000"/>
                        </a:srgbClr>
                      </a:gs>
                    </a:gsLst>
                    <a:path path="circle">
                      <a:fillToRect l="50000" t="50000" r="50000" b="50000"/>
                    </a:path>
                  </a:gradFill>
                  <a:ln w="7600" cap="flat">
                    <a:noFill/>
                    <a:bevel/>
                  </a:ln>
                </p:spPr>
              </p:sp>
              <p:sp>
                <p:nvSpPr>
                  <p:cNvPr id="378" name="Forma libre 377"/>
                  <p:cNvSpPr/>
                  <p:nvPr/>
                </p:nvSpPr>
                <p:spPr>
                  <a:xfrm>
                    <a:off x="3141391" y="3357764"/>
                    <a:ext cx="525072" cy="770609"/>
                  </a:xfrm>
                  <a:custGeom>
                    <a:avLst/>
                    <a:gdLst/>
                    <a:ahLst/>
                    <a:cxnLst/>
                    <a:rect l="0" t="0" r="0" b="0"/>
                    <a:pathLst>
                      <a:path w="525072" h="360844">
                        <a:moveTo>
                          <a:pt x="0" y="180422"/>
                        </a:moveTo>
                        <a:cubicBezTo>
                          <a:pt x="0" y="80778"/>
                          <a:pt x="117542" y="0"/>
                          <a:pt x="262536" y="0"/>
                        </a:cubicBezTo>
                        <a:cubicBezTo>
                          <a:pt x="407530" y="0"/>
                          <a:pt x="525072" y="80778"/>
                          <a:pt x="525072" y="180422"/>
                        </a:cubicBezTo>
                        <a:cubicBezTo>
                          <a:pt x="525072" y="280067"/>
                          <a:pt x="407530" y="360844"/>
                          <a:pt x="262536" y="360844"/>
                        </a:cubicBezTo>
                        <a:cubicBezTo>
                          <a:pt x="117542" y="360844"/>
                          <a:pt x="0" y="280067"/>
                          <a:pt x="0" y="180422"/>
                        </a:cubicBezTo>
                        <a:close/>
                      </a:path>
                    </a:pathLst>
                  </a:custGeom>
                  <a:gradFill>
                    <a:gsLst>
                      <a:gs pos="0">
                        <a:srgbClr val="FFFFFF"/>
                      </a:gs>
                      <a:gs pos="60000">
                        <a:srgbClr val="FFFFFF">
                          <a:alpha val="20000"/>
                        </a:srgbClr>
                      </a:gs>
                      <a:gs pos="100000">
                        <a:srgbClr val="FFFFFF">
                          <a:alpha val="0"/>
                        </a:srgbClr>
                      </a:gs>
                    </a:gsLst>
                    <a:lin ang="5400000" scaled="0"/>
                  </a:gradFill>
                  <a:ln w="7600" cap="flat">
                    <a:noFill/>
                    <a:bevel/>
                  </a:ln>
                </p:spPr>
              </p:sp>
            </p:grpSp>
            <p:sp>
              <p:nvSpPr>
                <p:cNvPr id="370" name="Rectángulo 369"/>
                <p:cNvSpPr/>
                <p:nvPr/>
              </p:nvSpPr>
              <p:spPr>
                <a:xfrm rot="16200000">
                  <a:off x="6423245" y="596969"/>
                  <a:ext cx="1293543" cy="356573"/>
                </a:xfrm>
                <a:prstGeom prst="rect">
                  <a:avLst/>
                </a:prstGeom>
              </p:spPr>
              <p:txBody>
                <a:bodyPr wrap="none">
                  <a:spAutoFit/>
                </a:bodyPr>
                <a:lstStyle/>
                <a:p>
                  <a:pPr algn="just"/>
                  <a:r>
                    <a:rPr lang="es-ES" sz="1600" b="1">
                      <a:solidFill>
                        <a:prstClr val="black"/>
                      </a:solidFill>
                      <a:latin typeface="Arial" panose="020B0604020202020204" pitchFamily="34" charset="0"/>
                      <a:cs typeface="Arial" panose="020B0604020202020204" pitchFamily="34" charset="0"/>
                    </a:rPr>
                    <a:t>69%</a:t>
                  </a:r>
                </a:p>
              </p:txBody>
            </p:sp>
            <p:grpSp>
              <p:nvGrpSpPr>
                <p:cNvPr id="371" name="Ball"/>
                <p:cNvGrpSpPr/>
                <p:nvPr/>
              </p:nvGrpSpPr>
              <p:grpSpPr>
                <a:xfrm>
                  <a:off x="7462047" y="596558"/>
                  <a:ext cx="598340" cy="1195350"/>
                  <a:chOff x="3074205" y="3360682"/>
                  <a:chExt cx="764136" cy="1526573"/>
                </a:xfrm>
              </p:grpSpPr>
              <p:sp>
                <p:nvSpPr>
                  <p:cNvPr id="373" name="Forma libre 372"/>
                  <p:cNvSpPr/>
                  <p:nvPr/>
                </p:nvSpPr>
                <p:spPr>
                  <a:xfrm>
                    <a:off x="3074205" y="3369784"/>
                    <a:ext cx="747656" cy="1517471"/>
                  </a:xfrm>
                  <a:custGeom>
                    <a:avLst/>
                    <a:gdLst/>
                    <a:ahLst/>
                    <a:cxnLst/>
                    <a:rect l="0" t="0" r="0" b="0"/>
                    <a:pathLst>
                      <a:path w="747657" h="747657">
                        <a:moveTo>
                          <a:pt x="0" y="373828"/>
                        </a:moveTo>
                        <a:cubicBezTo>
                          <a:pt x="0" y="167188"/>
                          <a:pt x="167341" y="0"/>
                          <a:pt x="373828" y="0"/>
                        </a:cubicBezTo>
                        <a:cubicBezTo>
                          <a:pt x="580260" y="0"/>
                          <a:pt x="747657" y="167188"/>
                          <a:pt x="747657" y="373828"/>
                        </a:cubicBezTo>
                        <a:cubicBezTo>
                          <a:pt x="747657" y="580134"/>
                          <a:pt x="580260" y="747657"/>
                          <a:pt x="373828" y="747657"/>
                        </a:cubicBezTo>
                        <a:cubicBezTo>
                          <a:pt x="167341" y="747657"/>
                          <a:pt x="0" y="580134"/>
                          <a:pt x="0" y="373828"/>
                        </a:cubicBezTo>
                        <a:close/>
                      </a:path>
                    </a:pathLst>
                  </a:custGeom>
                  <a:solidFill>
                    <a:srgbClr val="B3250D"/>
                  </a:solidFill>
                  <a:ln w="7600" cap="flat">
                    <a:noFill/>
                    <a:bevel/>
                  </a:ln>
                </p:spPr>
              </p:sp>
              <p:sp>
                <p:nvSpPr>
                  <p:cNvPr id="374" name="Forma libre 373"/>
                  <p:cNvSpPr/>
                  <p:nvPr/>
                </p:nvSpPr>
                <p:spPr>
                  <a:xfrm>
                    <a:off x="3125817" y="3369784"/>
                    <a:ext cx="712524" cy="1458001"/>
                  </a:xfrm>
                  <a:custGeom>
                    <a:avLst/>
                    <a:gdLst/>
                    <a:ahLst/>
                    <a:cxnLst/>
                    <a:rect l="0" t="0" r="0" b="0"/>
                    <a:pathLst>
                      <a:path w="712523" h="672035">
                        <a:moveTo>
                          <a:pt x="0" y="355973"/>
                        </a:moveTo>
                        <a:cubicBezTo>
                          <a:pt x="0" y="159203"/>
                          <a:pt x="159441" y="0"/>
                          <a:pt x="356261" y="0"/>
                        </a:cubicBezTo>
                        <a:cubicBezTo>
                          <a:pt x="552870" y="0"/>
                          <a:pt x="712523" y="159203"/>
                          <a:pt x="712523" y="355973"/>
                        </a:cubicBezTo>
                        <a:cubicBezTo>
                          <a:pt x="712523" y="552424"/>
                          <a:pt x="550016" y="672035"/>
                          <a:pt x="353329" y="672035"/>
                        </a:cubicBezTo>
                        <a:cubicBezTo>
                          <a:pt x="156587" y="672035"/>
                          <a:pt x="0" y="552424"/>
                          <a:pt x="0" y="355973"/>
                        </a:cubicBezTo>
                        <a:close/>
                      </a:path>
                    </a:pathLst>
                  </a:custGeom>
                  <a:gradFill>
                    <a:gsLst>
                      <a:gs pos="100000">
                        <a:srgbClr val="FFFFFF">
                          <a:alpha val="4000"/>
                        </a:srgbClr>
                      </a:gs>
                      <a:gs pos="72455">
                        <a:srgbClr val="FFFFFF">
                          <a:alpha val="4000"/>
                        </a:srgbClr>
                      </a:gs>
                      <a:gs pos="0">
                        <a:srgbClr val="FFFFFF">
                          <a:alpha val="40000"/>
                        </a:srgbClr>
                      </a:gs>
                    </a:gsLst>
                    <a:path path="circle">
                      <a:fillToRect l="50000" t="50000" r="50000" b="50000"/>
                    </a:path>
                  </a:gradFill>
                  <a:ln w="7600" cap="flat">
                    <a:noFill/>
                    <a:bevel/>
                  </a:ln>
                </p:spPr>
              </p:sp>
              <p:sp>
                <p:nvSpPr>
                  <p:cNvPr id="375" name="Forma libre 374"/>
                  <p:cNvSpPr/>
                  <p:nvPr/>
                </p:nvSpPr>
                <p:spPr>
                  <a:xfrm>
                    <a:off x="3176128" y="3360682"/>
                    <a:ext cx="525072" cy="782860"/>
                  </a:xfrm>
                  <a:custGeom>
                    <a:avLst/>
                    <a:gdLst/>
                    <a:ahLst/>
                    <a:cxnLst/>
                    <a:rect l="0" t="0" r="0" b="0"/>
                    <a:pathLst>
                      <a:path w="525072" h="360844">
                        <a:moveTo>
                          <a:pt x="0" y="180422"/>
                        </a:moveTo>
                        <a:cubicBezTo>
                          <a:pt x="0" y="80778"/>
                          <a:pt x="117542" y="0"/>
                          <a:pt x="262536" y="0"/>
                        </a:cubicBezTo>
                        <a:cubicBezTo>
                          <a:pt x="407530" y="0"/>
                          <a:pt x="525072" y="80778"/>
                          <a:pt x="525072" y="180422"/>
                        </a:cubicBezTo>
                        <a:cubicBezTo>
                          <a:pt x="525072" y="280067"/>
                          <a:pt x="407530" y="360844"/>
                          <a:pt x="262536" y="360844"/>
                        </a:cubicBezTo>
                        <a:cubicBezTo>
                          <a:pt x="117542" y="360844"/>
                          <a:pt x="0" y="280067"/>
                          <a:pt x="0" y="180422"/>
                        </a:cubicBezTo>
                        <a:close/>
                      </a:path>
                    </a:pathLst>
                  </a:custGeom>
                  <a:gradFill>
                    <a:gsLst>
                      <a:gs pos="0">
                        <a:srgbClr val="FFFFFF"/>
                      </a:gs>
                      <a:gs pos="60000">
                        <a:srgbClr val="FFFFFF">
                          <a:alpha val="20000"/>
                        </a:srgbClr>
                      </a:gs>
                      <a:gs pos="100000">
                        <a:srgbClr val="FFFFFF">
                          <a:alpha val="0"/>
                        </a:srgbClr>
                      </a:gs>
                    </a:gsLst>
                    <a:lin ang="5400000" scaled="0"/>
                  </a:gradFill>
                  <a:ln w="7600" cap="flat">
                    <a:noFill/>
                    <a:bevel/>
                  </a:ln>
                </p:spPr>
              </p:sp>
            </p:grpSp>
            <p:sp>
              <p:nvSpPr>
                <p:cNvPr id="372" name="Rectángulo 371"/>
                <p:cNvSpPr/>
                <p:nvPr/>
              </p:nvSpPr>
              <p:spPr>
                <a:xfrm rot="16200000">
                  <a:off x="7110813" y="977876"/>
                  <a:ext cx="1293544" cy="356573"/>
                </a:xfrm>
                <a:prstGeom prst="rect">
                  <a:avLst/>
                </a:prstGeom>
              </p:spPr>
              <p:txBody>
                <a:bodyPr wrap="none">
                  <a:spAutoFit/>
                </a:bodyPr>
                <a:lstStyle/>
                <a:p>
                  <a:pPr algn="just"/>
                  <a:r>
                    <a:rPr lang="es-MX" sz="1600" b="1">
                      <a:solidFill>
                        <a:prstClr val="black"/>
                      </a:solidFill>
                      <a:latin typeface="Arial" panose="020B0604020202020204" pitchFamily="34" charset="0"/>
                      <a:cs typeface="Arial" panose="020B0604020202020204" pitchFamily="34" charset="0"/>
                    </a:rPr>
                    <a:t>40%</a:t>
                  </a:r>
                  <a:endParaRPr lang="es-ES" sz="1600" b="1">
                    <a:solidFill>
                      <a:prstClr val="black"/>
                    </a:solidFill>
                    <a:latin typeface="Arial" panose="020B0604020202020204" pitchFamily="34" charset="0"/>
                    <a:cs typeface="Arial" panose="020B0604020202020204" pitchFamily="34" charset="0"/>
                  </a:endParaRPr>
                </a:p>
              </p:txBody>
            </p:sp>
          </p:grpSp>
          <p:sp>
            <p:nvSpPr>
              <p:cNvPr id="365" name="Rectángulo 364"/>
              <p:cNvSpPr/>
              <p:nvPr/>
            </p:nvSpPr>
            <p:spPr>
              <a:xfrm>
                <a:off x="231066" y="4324944"/>
                <a:ext cx="1450403" cy="291742"/>
              </a:xfrm>
              <a:prstGeom prst="rect">
                <a:avLst/>
              </a:prstGeom>
            </p:spPr>
            <p:txBody>
              <a:bodyPr wrap="none">
                <a:spAutoFit/>
              </a:bodyPr>
              <a:lstStyle/>
              <a:p>
                <a:pPr algn="just"/>
                <a:r>
                  <a:rPr lang="es-ES" sz="1200" b="1">
                    <a:solidFill>
                      <a:prstClr val="black"/>
                    </a:solidFill>
                    <a:latin typeface="Arial" panose="020B0604020202020204" pitchFamily="34" charset="0"/>
                    <a:cs typeface="Arial" panose="020B0604020202020204" pitchFamily="34" charset="0"/>
                  </a:rPr>
                  <a:t>PREOCUPADOS</a:t>
                </a:r>
              </a:p>
            </p:txBody>
          </p:sp>
          <p:sp>
            <p:nvSpPr>
              <p:cNvPr id="366" name="Rectángulo 365"/>
              <p:cNvSpPr/>
              <p:nvPr/>
            </p:nvSpPr>
            <p:spPr>
              <a:xfrm>
                <a:off x="177198" y="4994037"/>
                <a:ext cx="1231124" cy="291742"/>
              </a:xfrm>
              <a:prstGeom prst="rect">
                <a:avLst/>
              </a:prstGeom>
            </p:spPr>
            <p:txBody>
              <a:bodyPr wrap="none">
                <a:spAutoFit/>
              </a:bodyPr>
              <a:lstStyle/>
              <a:p>
                <a:pPr algn="just"/>
                <a:r>
                  <a:rPr lang="es-ES" sz="1200" b="1">
                    <a:solidFill>
                      <a:prstClr val="black"/>
                    </a:solidFill>
                    <a:latin typeface="Arial" panose="020B0604020202020204" pitchFamily="34" charset="0"/>
                    <a:cs typeface="Arial" panose="020B0604020202020204" pitchFamily="34" charset="0"/>
                  </a:rPr>
                  <a:t>TEMEROSOS</a:t>
                </a:r>
              </a:p>
            </p:txBody>
          </p:sp>
        </p:grpSp>
      </p:grpSp>
    </p:spTree>
    <p:extLst>
      <p:ext uri="{BB962C8B-B14F-4D97-AF65-F5344CB8AC3E}">
        <p14:creationId xmlns:p14="http://schemas.microsoft.com/office/powerpoint/2010/main" xmlns="" val="19636084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13</a:t>
            </a:r>
            <a:endParaRPr lang="es-MX" sz="2000" b="1" dirty="0">
              <a:latin typeface="Arial" panose="020B0604020202020204" pitchFamily="34" charset="0"/>
              <a:cs typeface="Arial" panose="020B0604020202020204" pitchFamily="34" charset="0"/>
            </a:endParaRPr>
          </a:p>
        </p:txBody>
      </p:sp>
      <p:sp>
        <p:nvSpPr>
          <p:cNvPr id="14" name="Rectángulo 13"/>
          <p:cNvSpPr/>
          <p:nvPr/>
        </p:nvSpPr>
        <p:spPr>
          <a:xfrm>
            <a:off x="8356" y="-2110"/>
            <a:ext cx="9264352" cy="400110"/>
          </a:xfrm>
          <a:prstGeom prst="rect">
            <a:avLst/>
          </a:prstGeom>
        </p:spPr>
        <p:txBody>
          <a:bodyPr wrap="square" anchor="ctr">
            <a:spAutoFit/>
          </a:bodyPr>
          <a:lstStyle/>
          <a:p>
            <a:r>
              <a:rPr lang="es-MX" sz="2000" b="1" dirty="0" smtClean="0">
                <a:latin typeface="Arial" pitchFamily="34" charset="0"/>
                <a:cs typeface="Arial" pitchFamily="34" charset="0"/>
              </a:rPr>
              <a:t>VII. </a:t>
            </a:r>
            <a:r>
              <a:rPr lang="es-MX" sz="2000" b="1" dirty="0">
                <a:latin typeface="Arial" pitchFamily="34" charset="0"/>
                <a:cs typeface="Arial" pitchFamily="34" charset="0"/>
              </a:rPr>
              <a:t>ÉTICA</a:t>
            </a:r>
          </a:p>
        </p:txBody>
      </p:sp>
      <p:grpSp>
        <p:nvGrpSpPr>
          <p:cNvPr id="19" name="Grupo 18"/>
          <p:cNvGrpSpPr/>
          <p:nvPr/>
        </p:nvGrpSpPr>
        <p:grpSpPr>
          <a:xfrm flipV="1">
            <a:off x="119334" y="620685"/>
            <a:ext cx="11953329" cy="1639826"/>
            <a:chOff x="-108939" y="2782903"/>
            <a:chExt cx="7416428" cy="1409452"/>
          </a:xfrm>
        </p:grpSpPr>
        <p:sp>
          <p:nvSpPr>
            <p:cNvPr id="20" name="Rectángulo 19"/>
            <p:cNvSpPr/>
            <p:nvPr/>
          </p:nvSpPr>
          <p:spPr>
            <a:xfrm>
              <a:off x="-17378" y="2782903"/>
              <a:ext cx="7233306" cy="1409452"/>
            </a:xfrm>
            <a:prstGeom prst="rect">
              <a:avLst/>
            </a:prstGeom>
            <a:solidFill>
              <a:srgbClr val="29153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solidFill>
                  <a:schemeClr val="tx1"/>
                </a:solidFill>
              </a:endParaRPr>
            </a:p>
          </p:txBody>
        </p:sp>
        <p:sp>
          <p:nvSpPr>
            <p:cNvPr id="22" name="Rectángulo 21"/>
            <p:cNvSpPr/>
            <p:nvPr/>
          </p:nvSpPr>
          <p:spPr>
            <a:xfrm>
              <a:off x="-108939" y="2917836"/>
              <a:ext cx="7416428" cy="906735"/>
            </a:xfrm>
            <a:prstGeom prst="rect">
              <a:avLst/>
            </a:prstGeom>
            <a:solidFill>
              <a:schemeClr val="bg1"/>
            </a:solidFill>
            <a:ln w="76200">
              <a:solidFill>
                <a:srgbClr val="EFAD3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solidFill>
                  <a:schemeClr val="tx1"/>
                </a:solidFill>
              </a:endParaRPr>
            </a:p>
          </p:txBody>
        </p:sp>
      </p:grpSp>
      <p:grpSp>
        <p:nvGrpSpPr>
          <p:cNvPr id="23" name="Grupo 22"/>
          <p:cNvGrpSpPr/>
          <p:nvPr/>
        </p:nvGrpSpPr>
        <p:grpSpPr>
          <a:xfrm>
            <a:off x="0" y="2326208"/>
            <a:ext cx="12192000" cy="3994439"/>
            <a:chOff x="2154962" y="673627"/>
            <a:chExt cx="4797688" cy="4120973"/>
          </a:xfrm>
        </p:grpSpPr>
        <p:sp>
          <p:nvSpPr>
            <p:cNvPr id="24" name="Rectángulo 23"/>
            <p:cNvSpPr/>
            <p:nvPr/>
          </p:nvSpPr>
          <p:spPr>
            <a:xfrm>
              <a:off x="2549331" y="686429"/>
              <a:ext cx="4008950" cy="4108171"/>
            </a:xfrm>
            <a:prstGeom prst="rect">
              <a:avLst/>
            </a:prstGeom>
            <a:solidFill>
              <a:srgbClr val="F9EDD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heurón 24"/>
            <p:cNvSpPr/>
            <p:nvPr/>
          </p:nvSpPr>
          <p:spPr>
            <a:xfrm>
              <a:off x="2154962" y="673627"/>
              <a:ext cx="868703" cy="4120972"/>
            </a:xfrm>
            <a:prstGeom prst="chevron">
              <a:avLst>
                <a:gd name="adj" fmla="val 37886"/>
              </a:avLst>
            </a:prstGeom>
            <a:solidFill>
              <a:srgbClr val="EFA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6" name="Cheurón 25"/>
            <p:cNvSpPr/>
            <p:nvPr/>
          </p:nvSpPr>
          <p:spPr>
            <a:xfrm rot="10800000">
              <a:off x="6027275" y="686425"/>
              <a:ext cx="925375" cy="4108170"/>
            </a:xfrm>
            <a:prstGeom prst="chevron">
              <a:avLst>
                <a:gd name="adj" fmla="val 35986"/>
              </a:avLst>
            </a:prstGeom>
            <a:solidFill>
              <a:srgbClr val="EFA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34" name="1 Rectángulo"/>
          <p:cNvSpPr/>
          <p:nvPr/>
        </p:nvSpPr>
        <p:spPr>
          <a:xfrm>
            <a:off x="2050139" y="2433578"/>
            <a:ext cx="7947706" cy="4031873"/>
          </a:xfrm>
          <a:prstGeom prst="rect">
            <a:avLst/>
          </a:prstGeom>
        </p:spPr>
        <p:txBody>
          <a:bodyPr wrap="square">
            <a:spAutoFit/>
          </a:bodyPr>
          <a:lstStyle/>
          <a:p>
            <a:pPr algn="ctr"/>
            <a:r>
              <a:rPr lang="es-ES" sz="1600" b="1" dirty="0">
                <a:latin typeface="Arial" pitchFamily="34" charset="0"/>
                <a:cs typeface="Arial" pitchFamily="34" charset="0"/>
              </a:rPr>
              <a:t>EL SER HUMANO TIENE </a:t>
            </a:r>
            <a:r>
              <a:rPr lang="es-ES" sz="1600" b="1" dirty="0" smtClean="0">
                <a:latin typeface="Arial" pitchFamily="34" charset="0"/>
                <a:cs typeface="Arial" pitchFamily="34" charset="0"/>
              </a:rPr>
              <a:t>LIBERTAD POR SER DUEÑO </a:t>
            </a:r>
            <a:r>
              <a:rPr lang="es-ES" sz="1600" b="1" dirty="0">
                <a:latin typeface="Arial" pitchFamily="34" charset="0"/>
                <a:cs typeface="Arial" pitchFamily="34" charset="0"/>
              </a:rPr>
              <a:t>DE SUS </a:t>
            </a:r>
            <a:r>
              <a:rPr lang="es-ES" sz="1600" b="1" dirty="0" smtClean="0">
                <a:latin typeface="Arial" pitchFamily="34" charset="0"/>
                <a:cs typeface="Arial" pitchFamily="34" charset="0"/>
              </a:rPr>
              <a:t>ACCIONES, CONSECUENTEMENTE, PUEDE DECIDIR </a:t>
            </a:r>
            <a:r>
              <a:rPr lang="es-ES" sz="1600" b="1" dirty="0">
                <a:latin typeface="Arial" pitchFamily="34" charset="0"/>
                <a:cs typeface="Arial" pitchFamily="34" charset="0"/>
              </a:rPr>
              <a:t>ENTRE HACER EL BIEN O EL MAL; DERIVADO DE LO ANTERIOR, SURGE LA JUSTICIA </a:t>
            </a:r>
            <a:r>
              <a:rPr lang="es-ES" sz="1600" b="1" dirty="0" smtClean="0">
                <a:latin typeface="Arial" pitchFamily="34" charset="0"/>
                <a:cs typeface="Arial" pitchFamily="34" charset="0"/>
              </a:rPr>
              <a:t>COMO REGULADORA  DEL </a:t>
            </a:r>
            <a:r>
              <a:rPr lang="es-ES" sz="1600" b="1" dirty="0">
                <a:latin typeface="Arial" pitchFamily="34" charset="0"/>
                <a:cs typeface="Arial" pitchFamily="34" charset="0"/>
              </a:rPr>
              <a:t>ORDEN SOCIAL CON EL OBJETIVO DE CASTIGAR ESAS ACCIONES INJUSTAS (MALAS) QUE MERECEN UNA </a:t>
            </a:r>
            <a:r>
              <a:rPr lang="es-ES" sz="1600" b="1" dirty="0" smtClean="0">
                <a:latin typeface="Arial" pitchFamily="34" charset="0"/>
                <a:cs typeface="Arial" pitchFamily="34" charset="0"/>
              </a:rPr>
              <a:t>SANCIÓN </a:t>
            </a:r>
          </a:p>
          <a:p>
            <a:pPr algn="ctr"/>
            <a:endParaRPr lang="es-ES" sz="1600" b="1" dirty="0">
              <a:latin typeface="Arial" pitchFamily="34" charset="0"/>
              <a:cs typeface="Arial" pitchFamily="34" charset="0"/>
            </a:endParaRPr>
          </a:p>
          <a:p>
            <a:pPr algn="ctr"/>
            <a:r>
              <a:rPr lang="es-ES" sz="1600" b="1" dirty="0" smtClean="0">
                <a:latin typeface="Arial" pitchFamily="34" charset="0"/>
                <a:cs typeface="Arial" pitchFamily="34" charset="0"/>
              </a:rPr>
              <a:t>LA </a:t>
            </a:r>
            <a:r>
              <a:rPr lang="es-ES" sz="1600" b="1" dirty="0">
                <a:latin typeface="Arial" pitchFamily="34" charset="0"/>
                <a:cs typeface="Arial" pitchFamily="34" charset="0"/>
              </a:rPr>
              <a:t>ÉTICA ES UNA DISCIPLINA MARCADA POR NORMAS QUE SON LA BASE PARA DIFERENCIAR ENTRE EL BIEN Y EL </a:t>
            </a:r>
            <a:r>
              <a:rPr lang="es-ES" sz="1600" b="1" dirty="0" smtClean="0">
                <a:latin typeface="Arial" pitchFamily="34" charset="0"/>
                <a:cs typeface="Arial" pitchFamily="34" charset="0"/>
              </a:rPr>
              <a:t>MAL, POR LO QUE LA ÉTICA</a:t>
            </a:r>
            <a:r>
              <a:rPr lang="es-ES" sz="1600" b="1" dirty="0">
                <a:latin typeface="Arial" pitchFamily="34" charset="0"/>
                <a:cs typeface="Arial" pitchFamily="34" charset="0"/>
              </a:rPr>
              <a:t>, ESTÁ VINCULADA CON EL ACTUAR CORRECTAMENTE</a:t>
            </a:r>
          </a:p>
          <a:p>
            <a:pPr algn="ctr"/>
            <a:endParaRPr lang="es-ES" sz="1600" b="1" dirty="0">
              <a:latin typeface="Arial" pitchFamily="34" charset="0"/>
              <a:cs typeface="Arial" pitchFamily="34" charset="0"/>
            </a:endParaRPr>
          </a:p>
          <a:p>
            <a:pPr algn="ctr"/>
            <a:r>
              <a:rPr lang="es-ES" sz="1600" b="1" dirty="0" smtClean="0">
                <a:latin typeface="Arial" pitchFamily="34" charset="0"/>
                <a:cs typeface="Arial" pitchFamily="34" charset="0"/>
              </a:rPr>
              <a:t>LA ÉTICA ESTUDIA </a:t>
            </a:r>
            <a:r>
              <a:rPr lang="es-ES" sz="1600" b="1" dirty="0">
                <a:latin typeface="Arial" pitchFamily="34" charset="0"/>
                <a:cs typeface="Arial" pitchFamily="34" charset="0"/>
              </a:rPr>
              <a:t>EL COMPORTAMIENTO Y LAS ACTITUDES DEL SER </a:t>
            </a:r>
            <a:r>
              <a:rPr lang="es-ES" sz="1600" b="1" dirty="0" smtClean="0">
                <a:latin typeface="Arial" pitchFamily="34" charset="0"/>
                <a:cs typeface="Arial" pitchFamily="34" charset="0"/>
              </a:rPr>
              <a:t>HUMANO, CLASIFICÁNDOLAS EN </a:t>
            </a:r>
            <a:r>
              <a:rPr lang="es-ES" sz="1600" b="1" dirty="0">
                <a:latin typeface="Arial" pitchFamily="34" charset="0"/>
                <a:cs typeface="Arial" pitchFamily="34" charset="0"/>
              </a:rPr>
              <a:t>VIRTUDES Y VICIOS, EN ACCIONES DEBIDAS E INDEBIDAS, CONVENIENTES O NOCIVAS, CON </a:t>
            </a:r>
            <a:r>
              <a:rPr lang="es-ES" sz="1600" b="1" dirty="0" smtClean="0">
                <a:latin typeface="Arial" pitchFamily="34" charset="0"/>
                <a:cs typeface="Arial" pitchFamily="34" charset="0"/>
              </a:rPr>
              <a:t>LO QUE SE FORJA EL </a:t>
            </a:r>
            <a:r>
              <a:rPr lang="es-ES" sz="1600" b="1" dirty="0">
                <a:latin typeface="Arial" pitchFamily="34" charset="0"/>
                <a:cs typeface="Arial" pitchFamily="34" charset="0"/>
              </a:rPr>
              <a:t>CARÁCTER DE LAS </a:t>
            </a:r>
            <a:r>
              <a:rPr lang="es-ES" sz="1600" b="1" dirty="0" smtClean="0">
                <a:latin typeface="Arial" pitchFamily="34" charset="0"/>
                <a:cs typeface="Arial" pitchFamily="34" charset="0"/>
              </a:rPr>
              <a:t>PERSONAS, PREVALECIENDO AQUELLOS </a:t>
            </a:r>
            <a:r>
              <a:rPr lang="es-ES" sz="1600" b="1" dirty="0">
                <a:latin typeface="Arial" pitchFamily="34" charset="0"/>
                <a:cs typeface="Arial" pitchFamily="34" charset="0"/>
              </a:rPr>
              <a:t>HÁBITOS DIGNOS DE </a:t>
            </a:r>
            <a:r>
              <a:rPr lang="es-ES" sz="1600" b="1" dirty="0" smtClean="0">
                <a:latin typeface="Arial" pitchFamily="34" charset="0"/>
                <a:cs typeface="Arial" pitchFamily="34" charset="0"/>
              </a:rPr>
              <a:t>IMITAR</a:t>
            </a:r>
            <a:endParaRPr lang="es-ES" sz="1600" b="1" dirty="0">
              <a:latin typeface="Arial" pitchFamily="34" charset="0"/>
              <a:cs typeface="Arial" pitchFamily="34" charset="0"/>
            </a:endParaRPr>
          </a:p>
          <a:p>
            <a:pPr algn="ctr"/>
            <a:endParaRPr lang="es-ES" sz="1600" b="1" dirty="0">
              <a:latin typeface="Arial" pitchFamily="34" charset="0"/>
              <a:cs typeface="Arial" pitchFamily="34" charset="0"/>
            </a:endParaRPr>
          </a:p>
        </p:txBody>
      </p:sp>
      <p:sp>
        <p:nvSpPr>
          <p:cNvPr id="35" name="Rectángulo 34"/>
          <p:cNvSpPr/>
          <p:nvPr/>
        </p:nvSpPr>
        <p:spPr>
          <a:xfrm>
            <a:off x="266906" y="620688"/>
            <a:ext cx="11658188" cy="1323439"/>
          </a:xfrm>
          <a:prstGeom prst="rect">
            <a:avLst/>
          </a:prstGeom>
        </p:spPr>
        <p:txBody>
          <a:bodyPr wrap="square">
            <a:spAutoFit/>
          </a:bodyPr>
          <a:lstStyle/>
          <a:p>
            <a:pPr algn="ctr"/>
            <a:r>
              <a:rPr lang="es-MX" sz="2000" dirty="0" smtClean="0">
                <a:solidFill>
                  <a:schemeClr val="bg1"/>
                </a:solidFill>
                <a:latin typeface="Arial" panose="020B0604020202020204" pitchFamily="34" charset="0"/>
                <a:cs typeface="Arial" panose="020B0604020202020204" pitchFamily="34" charset="0"/>
              </a:rPr>
              <a:t>DISCIPLINA TEÓRICA QUE TRATA SOBRE LO PRÁCTICO, SOBRE LAS ACCIONES</a:t>
            </a:r>
          </a:p>
          <a:p>
            <a:pPr algn="ctr"/>
            <a:endParaRPr lang="es-MX" sz="600" dirty="0" smtClean="0">
              <a:solidFill>
                <a:schemeClr val="bg1"/>
              </a:solidFill>
              <a:latin typeface="Arial" panose="020B0604020202020204" pitchFamily="34" charset="0"/>
              <a:cs typeface="Arial" panose="020B0604020202020204" pitchFamily="34" charset="0"/>
            </a:endParaRPr>
          </a:p>
          <a:p>
            <a:pPr algn="ctr"/>
            <a:r>
              <a:rPr lang="es-MX" dirty="0" smtClean="0">
                <a:latin typeface="Arial" panose="020B0604020202020204" pitchFamily="34" charset="0"/>
                <a:cs typeface="Arial" panose="020B0604020202020204" pitchFamily="34" charset="0"/>
              </a:rPr>
              <a:t>ES UNA ORIENTACIÓN TEÓRICA, QUE SIRVE COMO UN MARCO DE REFERENCIA IDEAL PARA QUE TODO SER HUMANO TOME DECISIONES DE ACUERDO AL CRITERIO RACIONAL, DE AQUELLO QUE ES CORRECTO Y AQUELLO QUE ES JUSTO</a:t>
            </a:r>
            <a:endParaRPr lang="es-MX" b="1" dirty="0">
              <a:solidFill>
                <a:prstClr val="black"/>
              </a:solidFill>
              <a:latin typeface="Arial" pitchFamily="34" charset="0"/>
              <a:cs typeface="Arial" pitchFamily="34" charset="0"/>
            </a:endParaRPr>
          </a:p>
        </p:txBody>
      </p:sp>
      <p:sp>
        <p:nvSpPr>
          <p:cNvPr id="36" name="Elipse 35"/>
          <p:cNvSpPr/>
          <p:nvPr/>
        </p:nvSpPr>
        <p:spPr>
          <a:xfrm flipV="1">
            <a:off x="623392" y="3573016"/>
            <a:ext cx="1440000" cy="1440000"/>
          </a:xfrm>
          <a:prstGeom prst="ellipse">
            <a:avLst/>
          </a:prstGeom>
          <a:solidFill>
            <a:srgbClr val="29153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solidFill>
                <a:schemeClr val="tx1"/>
              </a:solidFill>
            </a:endParaRPr>
          </a:p>
        </p:txBody>
      </p:sp>
      <p:pic>
        <p:nvPicPr>
          <p:cNvPr id="37" name="Imagen 3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0139" y="3823176"/>
            <a:ext cx="939679" cy="939679"/>
          </a:xfrm>
          <a:prstGeom prst="rect">
            <a:avLst/>
          </a:prstGeom>
        </p:spPr>
      </p:pic>
      <p:sp>
        <p:nvSpPr>
          <p:cNvPr id="38" name="Elipse 37"/>
          <p:cNvSpPr/>
          <p:nvPr/>
        </p:nvSpPr>
        <p:spPr>
          <a:xfrm flipV="1">
            <a:off x="10001938" y="3603427"/>
            <a:ext cx="1440000" cy="1440000"/>
          </a:xfrm>
          <a:prstGeom prst="ellipse">
            <a:avLst/>
          </a:prstGeom>
          <a:solidFill>
            <a:srgbClr val="29153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solidFill>
                <a:schemeClr val="tx1"/>
              </a:solidFill>
            </a:endParaRPr>
          </a:p>
        </p:txBody>
      </p:sp>
      <p:pic>
        <p:nvPicPr>
          <p:cNvPr id="39" name="Imagen 3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38166" y="3823176"/>
            <a:ext cx="939600" cy="939600"/>
          </a:xfrm>
          <a:prstGeom prst="rect">
            <a:avLst/>
          </a:prstGeom>
        </p:spPr>
      </p:pic>
    </p:spTree>
    <p:extLst>
      <p:ext uri="{BB962C8B-B14F-4D97-AF65-F5344CB8AC3E}">
        <p14:creationId xmlns:p14="http://schemas.microsoft.com/office/powerpoint/2010/main" xmlns="" val="26898172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14</a:t>
            </a:r>
            <a:endParaRPr lang="es-MX" sz="2000" b="1" dirty="0">
              <a:latin typeface="Arial" panose="020B0604020202020204" pitchFamily="34" charset="0"/>
              <a:cs typeface="Arial" panose="020B0604020202020204" pitchFamily="34" charset="0"/>
            </a:endParaRPr>
          </a:p>
        </p:txBody>
      </p:sp>
      <p:grpSp>
        <p:nvGrpSpPr>
          <p:cNvPr id="18" name="Grupo 17"/>
          <p:cNvGrpSpPr/>
          <p:nvPr/>
        </p:nvGrpSpPr>
        <p:grpSpPr>
          <a:xfrm>
            <a:off x="191344" y="2848847"/>
            <a:ext cx="11795960" cy="3189863"/>
            <a:chOff x="11511408" y="4129314"/>
            <a:chExt cx="3165276" cy="2728686"/>
          </a:xfrm>
        </p:grpSpPr>
        <p:sp>
          <p:nvSpPr>
            <p:cNvPr id="19" name="Rectángulo redondeado 18"/>
            <p:cNvSpPr/>
            <p:nvPr/>
          </p:nvSpPr>
          <p:spPr>
            <a:xfrm>
              <a:off x="11511408" y="4129314"/>
              <a:ext cx="3165276" cy="2728686"/>
            </a:xfrm>
            <a:prstGeom prst="roundRect">
              <a:avLst/>
            </a:prstGeom>
            <a:solidFill>
              <a:srgbClr val="402785"/>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s-MX">
                <a:solidFill>
                  <a:prstClr val="white"/>
                </a:solidFill>
              </a:endParaRPr>
            </a:p>
          </p:txBody>
        </p:sp>
        <p:sp>
          <p:nvSpPr>
            <p:cNvPr id="20" name="Rectángulo redondeado 19"/>
            <p:cNvSpPr/>
            <p:nvPr/>
          </p:nvSpPr>
          <p:spPr>
            <a:xfrm>
              <a:off x="11594514" y="4200957"/>
              <a:ext cx="2999064" cy="2585400"/>
            </a:xfrm>
            <a:prstGeom prst="roundRect">
              <a:avLst/>
            </a:prstGeom>
            <a:solidFill>
              <a:sysClr val="window" lastClr="FFFFFF"/>
            </a:solidFill>
            <a:ln w="12700" cap="flat" cmpd="sng" algn="ctr">
              <a:noFill/>
              <a:prstDash val="solid"/>
              <a:miter lim="800000"/>
            </a:ln>
            <a:effectLst>
              <a:innerShdw blurRad="114300">
                <a:prstClr val="black"/>
              </a:innerShdw>
            </a:effectLst>
          </p:spPr>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s-MX">
                <a:solidFill>
                  <a:prstClr val="white"/>
                </a:solidFill>
              </a:endParaRPr>
            </a:p>
          </p:txBody>
        </p:sp>
      </p:grpSp>
      <p:sp>
        <p:nvSpPr>
          <p:cNvPr id="21" name="Rectángulo redondeado 20"/>
          <p:cNvSpPr/>
          <p:nvPr/>
        </p:nvSpPr>
        <p:spPr>
          <a:xfrm>
            <a:off x="191344" y="493812"/>
            <a:ext cx="11795960" cy="2023866"/>
          </a:xfrm>
          <a:prstGeom prst="roundRect">
            <a:avLst/>
          </a:prstGeom>
          <a:solidFill>
            <a:srgbClr val="00B0F0"/>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2" name="Rectángulo redondeado 21"/>
          <p:cNvSpPr/>
          <p:nvPr/>
        </p:nvSpPr>
        <p:spPr>
          <a:xfrm>
            <a:off x="679233" y="573460"/>
            <a:ext cx="10977550" cy="1872209"/>
          </a:xfrm>
          <a:prstGeom prst="round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5" name="Rectángulo 44"/>
          <p:cNvSpPr/>
          <p:nvPr/>
        </p:nvSpPr>
        <p:spPr>
          <a:xfrm>
            <a:off x="8842697" y="4635648"/>
            <a:ext cx="2238329" cy="369332"/>
          </a:xfrm>
          <a:prstGeom prst="rect">
            <a:avLst/>
          </a:prstGeom>
        </p:spPr>
        <p:txBody>
          <a:bodyPr wrap="square">
            <a:spAutoFit/>
          </a:bodyPr>
          <a:lstStyle/>
          <a:p>
            <a:pPr algn="just"/>
            <a:r>
              <a:rPr lang="es-MX">
                <a:solidFill>
                  <a:prstClr val="white"/>
                </a:solidFill>
                <a:latin typeface="Arial" panose="020B0604020202020204" pitchFamily="34" charset="0"/>
                <a:ea typeface="Calibri" panose="020F0502020204030204" pitchFamily="34" charset="0"/>
                <a:cs typeface="Arial" panose="020B0604020202020204" pitchFamily="34" charset="0"/>
              </a:rPr>
              <a:t>PENSAMIENTO </a:t>
            </a:r>
          </a:p>
        </p:txBody>
      </p:sp>
      <p:sp>
        <p:nvSpPr>
          <p:cNvPr id="46" name="Rectángulo 45"/>
          <p:cNvSpPr/>
          <p:nvPr/>
        </p:nvSpPr>
        <p:spPr>
          <a:xfrm>
            <a:off x="4933222" y="4476318"/>
            <a:ext cx="1787669" cy="369332"/>
          </a:xfrm>
          <a:prstGeom prst="rect">
            <a:avLst/>
          </a:prstGeom>
        </p:spPr>
        <p:txBody>
          <a:bodyPr wrap="none">
            <a:spAutoFit/>
          </a:bodyPr>
          <a:lstStyle/>
          <a:p>
            <a:r>
              <a:rPr lang="es-MX">
                <a:solidFill>
                  <a:prstClr val="white"/>
                </a:solidFill>
                <a:latin typeface="Arial" panose="020B0604020202020204" pitchFamily="34" charset="0"/>
                <a:ea typeface="Calibri" panose="020F0502020204030204" pitchFamily="34" charset="0"/>
                <a:cs typeface="Arial" panose="020B0604020202020204" pitchFamily="34" charset="0"/>
              </a:rPr>
              <a:t>INTELIGENCIA</a:t>
            </a:r>
            <a:endParaRPr lang="es-MX">
              <a:solidFill>
                <a:prstClr val="white"/>
              </a:solidFill>
            </a:endParaRPr>
          </a:p>
        </p:txBody>
      </p:sp>
      <p:sp>
        <p:nvSpPr>
          <p:cNvPr id="47" name="Rectángulo 46"/>
          <p:cNvSpPr/>
          <p:nvPr/>
        </p:nvSpPr>
        <p:spPr>
          <a:xfrm>
            <a:off x="1653966" y="4660984"/>
            <a:ext cx="1710725" cy="369332"/>
          </a:xfrm>
          <a:prstGeom prst="rect">
            <a:avLst/>
          </a:prstGeom>
        </p:spPr>
        <p:txBody>
          <a:bodyPr wrap="none">
            <a:spAutoFit/>
          </a:bodyPr>
          <a:lstStyle/>
          <a:p>
            <a:r>
              <a:rPr lang="es-MX">
                <a:solidFill>
                  <a:prstClr val="white"/>
                </a:solidFill>
                <a:latin typeface="Arial" panose="020B0604020202020204" pitchFamily="34" charset="0"/>
                <a:ea typeface="Calibri" panose="020F0502020204030204" pitchFamily="34" charset="0"/>
                <a:cs typeface="Arial" panose="020B0604020202020204" pitchFamily="34" charset="0"/>
              </a:rPr>
              <a:t>PERCEPCIÓN</a:t>
            </a:r>
            <a:endParaRPr lang="es-MX">
              <a:solidFill>
                <a:prstClr val="white"/>
              </a:solidFill>
            </a:endParaRPr>
          </a:p>
        </p:txBody>
      </p:sp>
      <p:sp>
        <p:nvSpPr>
          <p:cNvPr id="48" name="Rectángulo 47"/>
          <p:cNvSpPr/>
          <p:nvPr/>
        </p:nvSpPr>
        <p:spPr>
          <a:xfrm>
            <a:off x="635037" y="3128033"/>
            <a:ext cx="10908573" cy="2339102"/>
          </a:xfrm>
          <a:prstGeom prst="rect">
            <a:avLst/>
          </a:prstGeom>
        </p:spPr>
        <p:txBody>
          <a:bodyPr wrap="square">
            <a:spAutoFit/>
          </a:bodyPr>
          <a:lstStyle/>
          <a:p>
            <a:pPr algn="just"/>
            <a:r>
              <a:rPr lang="es-MX" dirty="0" smtClean="0">
                <a:solidFill>
                  <a:prstClr val="black"/>
                </a:solidFill>
                <a:latin typeface="Arial" panose="020B0604020202020204" pitchFamily="34" charset="0"/>
                <a:ea typeface="Calibri" panose="020F0502020204030204" pitchFamily="34" charset="0"/>
                <a:cs typeface="Arial" panose="020B0604020202020204" pitchFamily="34" charset="0"/>
              </a:rPr>
              <a:t>EN EL DESARROLLO DE LAS ACTIVIDADES PROFESIONALES LOS SERVIDORES PÚBLICOS DEBEN SER ÉTICOS. EL GOBIERNO MANDA OBEDECIENDO LA VOLUNTAD CIUDADANA Y ADQUIRIENDO UNA FILOSOFÍA DEL PODER VISTO COMO UN PODER </a:t>
            </a:r>
            <a:r>
              <a:rPr lang="es-MX" dirty="0" err="1" smtClean="0">
                <a:solidFill>
                  <a:prstClr val="black"/>
                </a:solidFill>
                <a:latin typeface="Arial" panose="020B0604020202020204" pitchFamily="34" charset="0"/>
                <a:ea typeface="Calibri" panose="020F0502020204030204" pitchFamily="34" charset="0"/>
                <a:cs typeface="Arial" panose="020B0604020202020204" pitchFamily="34" charset="0"/>
              </a:rPr>
              <a:t>OBEDENCIAL</a:t>
            </a:r>
            <a:endParaRPr lang="es-MX"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endParaRPr lang="es-MX" sz="10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r>
              <a:rPr lang="es-MX" dirty="0" smtClean="0">
                <a:solidFill>
                  <a:prstClr val="black"/>
                </a:solidFill>
                <a:latin typeface="Arial" panose="020B0604020202020204" pitchFamily="34" charset="0"/>
                <a:ea typeface="Calibri" panose="020F0502020204030204" pitchFamily="34" charset="0"/>
                <a:cs typeface="Arial" panose="020B0604020202020204" pitchFamily="34" charset="0"/>
              </a:rPr>
              <a:t>LA ÉTICA SE RELACIONA CON LA POLÍTICA, SIEMPRE Y CUANDO EL PODER SE EJERZA DE FORMA ÉTICA E INTEGRAL, TENIÉNDOSE UNA VISIÓN DE BENEFICIO SOCIAL Y COMUNITARIO</a:t>
            </a:r>
          </a:p>
          <a:p>
            <a:pPr algn="just"/>
            <a:endParaRPr lang="es-MX" sz="10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r>
              <a:rPr lang="es-MX" sz="1700" dirty="0" smtClean="0">
                <a:solidFill>
                  <a:prstClr val="black"/>
                </a:solidFill>
                <a:latin typeface="Arial" panose="020B0604020202020204" pitchFamily="34" charset="0"/>
                <a:ea typeface="Calibri" panose="020F0502020204030204" pitchFamily="34" charset="0"/>
                <a:cs typeface="Arial" panose="020B0604020202020204" pitchFamily="34" charset="0"/>
              </a:rPr>
              <a:t>LA NUEVA PERSPECTIVA PARA DIRIGIR ÉTICAMENTE UN GOBIERNO, SE BASA EN LA SENTENCIA DE:  </a:t>
            </a:r>
          </a:p>
          <a:p>
            <a:pPr algn="ctr"/>
            <a:r>
              <a:rPr lang="es-MX" b="1" dirty="0" smtClean="0">
                <a:solidFill>
                  <a:prstClr val="black"/>
                </a:solidFill>
                <a:latin typeface="Arial" panose="020B0604020202020204" pitchFamily="34" charset="0"/>
                <a:ea typeface="Calibri" panose="020F0502020204030204" pitchFamily="34" charset="0"/>
                <a:cs typeface="Arial" panose="020B0604020202020204" pitchFamily="34" charset="0"/>
              </a:rPr>
              <a:t>“MANDAR OBEDECIENDO” </a:t>
            </a:r>
          </a:p>
        </p:txBody>
      </p:sp>
      <p:sp>
        <p:nvSpPr>
          <p:cNvPr id="2" name="Rectángulo 1"/>
          <p:cNvSpPr/>
          <p:nvPr/>
        </p:nvSpPr>
        <p:spPr>
          <a:xfrm>
            <a:off x="1343472" y="904239"/>
            <a:ext cx="10081120" cy="1261884"/>
          </a:xfrm>
          <a:prstGeom prst="rect">
            <a:avLst/>
          </a:prstGeom>
        </p:spPr>
        <p:txBody>
          <a:bodyPr wrap="square">
            <a:spAutoFit/>
          </a:bodyPr>
          <a:lstStyle/>
          <a:p>
            <a:r>
              <a:rPr lang="es-MX" sz="1900" b="1" dirty="0" smtClean="0">
                <a:solidFill>
                  <a:srgbClr val="222222"/>
                </a:solidFill>
                <a:latin typeface="arial" panose="020B0604020202020204" pitchFamily="34" charset="0"/>
              </a:rPr>
              <a:t>LA </a:t>
            </a:r>
            <a:r>
              <a:rPr lang="es-MX" sz="1900" b="1" dirty="0">
                <a:solidFill>
                  <a:srgbClr val="222222"/>
                </a:solidFill>
                <a:latin typeface="arial" panose="020B0604020202020204" pitchFamily="34" charset="0"/>
              </a:rPr>
              <a:t>ÉTICA PÚBLICA ES UN PRERREQUISITO Y SOSTÉN DE LA CONFIANZA </a:t>
            </a:r>
            <a:r>
              <a:rPr lang="es-MX" sz="1900" b="1" dirty="0" smtClean="0">
                <a:solidFill>
                  <a:srgbClr val="222222"/>
                </a:solidFill>
                <a:latin typeface="arial" panose="020B0604020202020204" pitchFamily="34" charset="0"/>
              </a:rPr>
              <a:t>PÚBLICA </a:t>
            </a:r>
          </a:p>
          <a:p>
            <a:pPr marL="342900" indent="-342900">
              <a:buFont typeface="Arial" panose="020B0604020202020204" pitchFamily="34" charset="0"/>
              <a:buChar char="•"/>
            </a:pPr>
            <a:endParaRPr lang="es-MX" sz="1900" b="1" dirty="0" smtClean="0">
              <a:solidFill>
                <a:srgbClr val="222222"/>
              </a:solidFill>
              <a:latin typeface="arial" panose="020B0604020202020204" pitchFamily="34" charset="0"/>
            </a:endParaRPr>
          </a:p>
          <a:p>
            <a:r>
              <a:rPr lang="es-MX" sz="1900" b="1" dirty="0" smtClean="0">
                <a:solidFill>
                  <a:srgbClr val="222222"/>
                </a:solidFill>
                <a:latin typeface="arial" panose="020B0604020202020204" pitchFamily="34" charset="0"/>
              </a:rPr>
              <a:t>SON LAS</a:t>
            </a:r>
            <a:r>
              <a:rPr lang="es-MX" sz="1900" b="1" dirty="0" smtClean="0">
                <a:solidFill>
                  <a:srgbClr val="222222"/>
                </a:solidFill>
                <a:latin typeface="Arial" panose="020B0604020202020204" pitchFamily="34" charset="0"/>
              </a:rPr>
              <a:t> </a:t>
            </a:r>
            <a:r>
              <a:rPr lang="es-MX" sz="1900" b="1" dirty="0">
                <a:solidFill>
                  <a:srgbClr val="222222"/>
                </a:solidFill>
                <a:latin typeface="Arial" panose="020B0604020202020204" pitchFamily="34" charset="0"/>
              </a:rPr>
              <a:t>NORMAS QUE TRADUCEN IDEALES Y VALORES CARACTERÍSTICOS A LA PRÁCTICA DE TODOS LOS </a:t>
            </a:r>
            <a:r>
              <a:rPr lang="es-MX" sz="1900" b="1" dirty="0" smtClean="0">
                <a:solidFill>
                  <a:srgbClr val="222222"/>
                </a:solidFill>
                <a:latin typeface="Arial" panose="020B0604020202020204" pitchFamily="34" charset="0"/>
              </a:rPr>
              <a:t>DÍAS</a:t>
            </a:r>
            <a:endParaRPr lang="es-MX" sz="1900" b="1" dirty="0">
              <a:solidFill>
                <a:srgbClr val="222222"/>
              </a:solidFill>
              <a:latin typeface="arial" panose="020B0604020202020204" pitchFamily="34" charset="0"/>
            </a:endParaRPr>
          </a:p>
        </p:txBody>
      </p:sp>
      <p:sp>
        <p:nvSpPr>
          <p:cNvPr id="3" name="CuadroTexto 2"/>
          <p:cNvSpPr txBox="1"/>
          <p:nvPr/>
        </p:nvSpPr>
        <p:spPr>
          <a:xfrm>
            <a:off x="10897390" y="2194961"/>
            <a:ext cx="736554" cy="246221"/>
          </a:xfrm>
          <a:prstGeom prst="rect">
            <a:avLst/>
          </a:prstGeom>
          <a:noFill/>
        </p:spPr>
        <p:txBody>
          <a:bodyPr wrap="square" rtlCol="0">
            <a:spAutoFit/>
          </a:bodyPr>
          <a:lstStyle/>
          <a:p>
            <a:r>
              <a:rPr lang="es-MX" sz="1000" b="1" dirty="0" smtClean="0">
                <a:latin typeface="Arial" panose="020B0604020202020204" pitchFamily="34" charset="0"/>
                <a:cs typeface="Arial" panose="020B0604020202020204" pitchFamily="34" charset="0"/>
              </a:rPr>
              <a:t>*OCDE</a:t>
            </a:r>
            <a:endParaRPr lang="es-MX"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695529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adroTexto 83"/>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15</a:t>
            </a:r>
            <a:endParaRPr lang="es-MX" sz="2000" b="1" dirty="0">
              <a:latin typeface="Arial" panose="020B0604020202020204" pitchFamily="34" charset="0"/>
              <a:cs typeface="Arial" panose="020B0604020202020204" pitchFamily="34" charset="0"/>
            </a:endParaRPr>
          </a:p>
        </p:txBody>
      </p:sp>
      <p:sp>
        <p:nvSpPr>
          <p:cNvPr id="27" name="Rectángulo 26"/>
          <p:cNvSpPr/>
          <p:nvPr/>
        </p:nvSpPr>
        <p:spPr>
          <a:xfrm>
            <a:off x="8356" y="-2110"/>
            <a:ext cx="9264352" cy="400110"/>
          </a:xfrm>
          <a:prstGeom prst="rect">
            <a:avLst/>
          </a:prstGeom>
        </p:spPr>
        <p:txBody>
          <a:bodyPr wrap="square" anchor="ctr">
            <a:spAutoFit/>
          </a:bodyPr>
          <a:lstStyle/>
          <a:p>
            <a:r>
              <a:rPr lang="es-MX" sz="2000" b="1" dirty="0">
                <a:latin typeface="Arial" pitchFamily="34" charset="0"/>
                <a:cs typeface="Arial" pitchFamily="34" charset="0"/>
              </a:rPr>
              <a:t>V</a:t>
            </a:r>
            <a:r>
              <a:rPr lang="es-MX" sz="2000" b="1" dirty="0" smtClean="0">
                <a:latin typeface="Arial" pitchFamily="34" charset="0"/>
                <a:cs typeface="Arial" pitchFamily="34" charset="0"/>
              </a:rPr>
              <a:t>III</a:t>
            </a:r>
            <a:r>
              <a:rPr lang="es-MX" sz="2000" b="1" dirty="0">
                <a:latin typeface="Arial" pitchFamily="34" charset="0"/>
                <a:cs typeface="Arial" pitchFamily="34" charset="0"/>
              </a:rPr>
              <a:t>. INTEGRIDAD</a:t>
            </a:r>
          </a:p>
        </p:txBody>
      </p:sp>
      <p:grpSp>
        <p:nvGrpSpPr>
          <p:cNvPr id="53" name="Grupo 52"/>
          <p:cNvGrpSpPr/>
          <p:nvPr/>
        </p:nvGrpSpPr>
        <p:grpSpPr>
          <a:xfrm>
            <a:off x="0" y="3164459"/>
            <a:ext cx="12191207" cy="3178219"/>
            <a:chOff x="397" y="2956732"/>
            <a:chExt cx="12191207" cy="3400185"/>
          </a:xfrm>
        </p:grpSpPr>
        <p:sp>
          <p:nvSpPr>
            <p:cNvPr id="54" name="Rectangle 1"/>
            <p:cNvSpPr/>
            <p:nvPr/>
          </p:nvSpPr>
          <p:spPr>
            <a:xfrm>
              <a:off x="397" y="3432605"/>
              <a:ext cx="12191207" cy="2924312"/>
            </a:xfrm>
            <a:prstGeom prst="rect">
              <a:avLst/>
            </a:prstGeom>
            <a:solidFill>
              <a:srgbClr val="EAEAEA"/>
            </a:soli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algn="ctr" defTabSz="914354">
                <a:defRPr/>
              </a:pPr>
              <a:endParaRPr lang="en-US" sz="800" kern="0">
                <a:solidFill>
                  <a:prstClr val="white"/>
                </a:solidFill>
              </a:endParaRPr>
            </a:p>
          </p:txBody>
        </p:sp>
        <p:sp>
          <p:nvSpPr>
            <p:cNvPr id="55" name="Freeform 53"/>
            <p:cNvSpPr>
              <a:spLocks noChangeArrowheads="1"/>
            </p:cNvSpPr>
            <p:nvPr/>
          </p:nvSpPr>
          <p:spPr bwMode="auto">
            <a:xfrm>
              <a:off x="647108" y="2956732"/>
              <a:ext cx="2217370" cy="253745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rgbClr val="B688B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defTabSz="914354">
                <a:defRPr/>
              </a:pPr>
              <a:endParaRPr lang="en-US" sz="800" kern="0">
                <a:solidFill>
                  <a:srgbClr val="95A5A6"/>
                </a:solidFill>
              </a:endParaRPr>
            </a:p>
          </p:txBody>
        </p:sp>
        <p:sp>
          <p:nvSpPr>
            <p:cNvPr id="56" name="Freeform 54"/>
            <p:cNvSpPr>
              <a:spLocks noChangeArrowheads="1"/>
            </p:cNvSpPr>
            <p:nvPr/>
          </p:nvSpPr>
          <p:spPr bwMode="auto">
            <a:xfrm>
              <a:off x="2859413"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rgbClr val="4B2C50">
                <a:lumMod val="50000"/>
              </a:srgbClr>
            </a:solidFill>
            <a:ln>
              <a:noFill/>
            </a:ln>
            <a:effectLst/>
          </p:spPr>
          <p:txBody>
            <a:bodyPr wrap="none" anchor="ctr"/>
            <a:lstStyle/>
            <a:p>
              <a:pPr defTabSz="914354">
                <a:defRPr/>
              </a:pPr>
              <a:endParaRPr lang="en-US" sz="800" kern="0">
                <a:solidFill>
                  <a:srgbClr val="95A5A6"/>
                </a:solidFill>
              </a:endParaRPr>
            </a:p>
          </p:txBody>
        </p:sp>
        <p:sp>
          <p:nvSpPr>
            <p:cNvPr id="57" name="Freeform 53"/>
            <p:cNvSpPr>
              <a:spLocks noChangeArrowheads="1"/>
            </p:cNvSpPr>
            <p:nvPr/>
          </p:nvSpPr>
          <p:spPr bwMode="auto">
            <a:xfrm>
              <a:off x="3415705" y="2956732"/>
              <a:ext cx="2217370" cy="253745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rgbClr val="1BC3A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defTabSz="914354">
                <a:defRPr/>
              </a:pPr>
              <a:endParaRPr lang="en-US" sz="800" kern="0">
                <a:solidFill>
                  <a:srgbClr val="95A5A6"/>
                </a:solidFill>
              </a:endParaRPr>
            </a:p>
          </p:txBody>
        </p:sp>
        <p:sp>
          <p:nvSpPr>
            <p:cNvPr id="58" name="Freeform 54"/>
            <p:cNvSpPr>
              <a:spLocks noChangeArrowheads="1"/>
            </p:cNvSpPr>
            <p:nvPr/>
          </p:nvSpPr>
          <p:spPr bwMode="auto">
            <a:xfrm>
              <a:off x="5628010"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rgbClr val="16A085">
                <a:lumMod val="50000"/>
              </a:srgbClr>
            </a:solidFill>
            <a:ln>
              <a:noFill/>
            </a:ln>
            <a:effectLst/>
          </p:spPr>
          <p:txBody>
            <a:bodyPr wrap="none" anchor="ctr"/>
            <a:lstStyle/>
            <a:p>
              <a:pPr defTabSz="914354">
                <a:defRPr/>
              </a:pPr>
              <a:endParaRPr lang="en-US" sz="800" kern="0">
                <a:solidFill>
                  <a:srgbClr val="95A5A6"/>
                </a:solidFill>
              </a:endParaRPr>
            </a:p>
          </p:txBody>
        </p:sp>
        <p:sp>
          <p:nvSpPr>
            <p:cNvPr id="59" name="Freeform 53"/>
            <p:cNvSpPr>
              <a:spLocks noChangeArrowheads="1"/>
            </p:cNvSpPr>
            <p:nvPr/>
          </p:nvSpPr>
          <p:spPr bwMode="auto">
            <a:xfrm>
              <a:off x="6184302" y="2956732"/>
              <a:ext cx="2217370" cy="253745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rgbClr val="F5AD3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defTabSz="914354">
                <a:defRPr/>
              </a:pPr>
              <a:endParaRPr lang="en-US" sz="800" kern="0">
                <a:solidFill>
                  <a:srgbClr val="95A5A6"/>
                </a:solidFill>
              </a:endParaRPr>
            </a:p>
          </p:txBody>
        </p:sp>
        <p:sp>
          <p:nvSpPr>
            <p:cNvPr id="60" name="Freeform 54"/>
            <p:cNvSpPr>
              <a:spLocks noChangeArrowheads="1"/>
            </p:cNvSpPr>
            <p:nvPr/>
          </p:nvSpPr>
          <p:spPr bwMode="auto">
            <a:xfrm>
              <a:off x="8396607"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rgbClr val="F39C12">
                <a:lumMod val="50000"/>
              </a:srgbClr>
            </a:solidFill>
            <a:ln>
              <a:noFill/>
            </a:ln>
            <a:effectLst/>
          </p:spPr>
          <p:txBody>
            <a:bodyPr wrap="none" anchor="ctr"/>
            <a:lstStyle/>
            <a:p>
              <a:pPr defTabSz="914354">
                <a:defRPr/>
              </a:pPr>
              <a:endParaRPr lang="en-US" sz="800" kern="0">
                <a:solidFill>
                  <a:srgbClr val="95A5A6"/>
                </a:solidFill>
              </a:endParaRPr>
            </a:p>
          </p:txBody>
        </p:sp>
        <p:sp>
          <p:nvSpPr>
            <p:cNvPr id="61" name="Freeform 53"/>
            <p:cNvSpPr>
              <a:spLocks noChangeArrowheads="1"/>
            </p:cNvSpPr>
            <p:nvPr/>
          </p:nvSpPr>
          <p:spPr bwMode="auto">
            <a:xfrm>
              <a:off x="8952900" y="2956732"/>
              <a:ext cx="2217370" cy="253745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rgbClr val="58A5D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defTabSz="914354">
                <a:defRPr/>
              </a:pPr>
              <a:endParaRPr lang="en-US" sz="800" kern="0">
                <a:solidFill>
                  <a:srgbClr val="95A5A6"/>
                </a:solidFill>
              </a:endParaRPr>
            </a:p>
          </p:txBody>
        </p:sp>
        <p:sp>
          <p:nvSpPr>
            <p:cNvPr id="62" name="Freeform 54"/>
            <p:cNvSpPr>
              <a:spLocks noChangeArrowheads="1"/>
            </p:cNvSpPr>
            <p:nvPr/>
          </p:nvSpPr>
          <p:spPr bwMode="auto">
            <a:xfrm>
              <a:off x="11165205" y="2956732"/>
              <a:ext cx="379688" cy="475874"/>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rgbClr val="2980B9">
                <a:lumMod val="50000"/>
              </a:srgbClr>
            </a:solidFill>
            <a:ln>
              <a:noFill/>
            </a:ln>
            <a:effectLst/>
          </p:spPr>
          <p:txBody>
            <a:bodyPr wrap="none" anchor="ctr"/>
            <a:lstStyle/>
            <a:p>
              <a:pPr defTabSz="914354">
                <a:defRPr/>
              </a:pPr>
              <a:endParaRPr lang="en-US" sz="800" kern="0">
                <a:solidFill>
                  <a:srgbClr val="95A5A6"/>
                </a:solidFill>
              </a:endParaRPr>
            </a:p>
          </p:txBody>
        </p:sp>
      </p:grpSp>
      <p:grpSp>
        <p:nvGrpSpPr>
          <p:cNvPr id="63" name="Grupo 62"/>
          <p:cNvGrpSpPr/>
          <p:nvPr/>
        </p:nvGrpSpPr>
        <p:grpSpPr>
          <a:xfrm>
            <a:off x="6196263" y="454255"/>
            <a:ext cx="5555954" cy="2546765"/>
            <a:chOff x="407368" y="568589"/>
            <a:chExt cx="5167038" cy="1999473"/>
          </a:xfrm>
        </p:grpSpPr>
        <p:sp>
          <p:nvSpPr>
            <p:cNvPr id="64" name="Rectángulo redondeado 63"/>
            <p:cNvSpPr/>
            <p:nvPr/>
          </p:nvSpPr>
          <p:spPr>
            <a:xfrm>
              <a:off x="407368" y="568589"/>
              <a:ext cx="5167038" cy="1999473"/>
            </a:xfrm>
            <a:prstGeom prst="roundRect">
              <a:avLst/>
            </a:prstGeom>
            <a:solidFill>
              <a:srgbClr val="7030A0"/>
            </a:solidFill>
            <a:ln w="7600" cap="flat">
              <a:noFill/>
              <a:beve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lstStyle/>
            <a:p>
              <a:pPr algn="ctr" defTabSz="685800"/>
              <a:endParaRPr lang="es-MX" sz="570">
                <a:solidFill>
                  <a:srgbClr val="000000"/>
                </a:solidFill>
                <a:latin typeface="Arial"/>
              </a:endParaRPr>
            </a:p>
          </p:txBody>
        </p:sp>
        <p:sp>
          <p:nvSpPr>
            <p:cNvPr id="65" name="Rectángulo redondeado 64"/>
            <p:cNvSpPr/>
            <p:nvPr/>
          </p:nvSpPr>
          <p:spPr>
            <a:xfrm>
              <a:off x="571822" y="687846"/>
              <a:ext cx="4896544" cy="1754326"/>
            </a:xfrm>
            <a:prstGeom prst="roundRect">
              <a:avLst/>
            </a:prstGeom>
            <a:solidFill>
              <a:srgbClr val="EDE2F6"/>
            </a:solidFill>
            <a:ln w="7600" cap="flat">
              <a:noFill/>
              <a:bevel/>
            </a:ln>
            <a:effectLst>
              <a:outerShdw blurRad="44450" dist="27940" dir="5400000" algn="ctr">
                <a:srgbClr val="000000">
                  <a:alpha val="32000"/>
                </a:srgbClr>
              </a:outerShdw>
            </a:effectLst>
          </p:spPr>
          <p:txBody>
            <a:bodyPr wrap="square" rtlCol="0" anchor="ctr"/>
            <a:lstStyle/>
            <a:p>
              <a:pPr algn="ctr" defTabSz="685800"/>
              <a:endParaRPr lang="es-MX" sz="570">
                <a:solidFill>
                  <a:srgbClr val="000000"/>
                </a:solidFill>
                <a:latin typeface="Arial"/>
              </a:endParaRPr>
            </a:p>
          </p:txBody>
        </p:sp>
      </p:grpSp>
      <p:grpSp>
        <p:nvGrpSpPr>
          <p:cNvPr id="66" name="Grupo 65"/>
          <p:cNvGrpSpPr/>
          <p:nvPr/>
        </p:nvGrpSpPr>
        <p:grpSpPr>
          <a:xfrm>
            <a:off x="509256" y="419482"/>
            <a:ext cx="5484786" cy="2546765"/>
            <a:chOff x="407368" y="568589"/>
            <a:chExt cx="5167038" cy="1999473"/>
          </a:xfrm>
        </p:grpSpPr>
        <p:sp>
          <p:nvSpPr>
            <p:cNvPr id="67" name="Rectángulo redondeado 66"/>
            <p:cNvSpPr/>
            <p:nvPr/>
          </p:nvSpPr>
          <p:spPr>
            <a:xfrm>
              <a:off x="407368" y="568589"/>
              <a:ext cx="5167038" cy="1999473"/>
            </a:xfrm>
            <a:prstGeom prst="roundRect">
              <a:avLst/>
            </a:prstGeom>
            <a:solidFill>
              <a:srgbClr val="0070C0"/>
            </a:solidFill>
            <a:ln w="7600" cap="flat">
              <a:noFill/>
              <a:beve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lstStyle/>
            <a:p>
              <a:pPr algn="ctr" defTabSz="685800"/>
              <a:endParaRPr lang="es-MX" sz="500">
                <a:solidFill>
                  <a:srgbClr val="000000"/>
                </a:solidFill>
                <a:latin typeface="Arial"/>
              </a:endParaRPr>
            </a:p>
          </p:txBody>
        </p:sp>
        <p:sp>
          <p:nvSpPr>
            <p:cNvPr id="68" name="Rectángulo redondeado 67"/>
            <p:cNvSpPr/>
            <p:nvPr/>
          </p:nvSpPr>
          <p:spPr>
            <a:xfrm>
              <a:off x="571822" y="687846"/>
              <a:ext cx="4896544" cy="1754326"/>
            </a:xfrm>
            <a:prstGeom prst="roundRect">
              <a:avLst/>
            </a:prstGeom>
            <a:solidFill>
              <a:srgbClr val="E1F2FF"/>
            </a:solidFill>
            <a:ln w="7600" cap="flat">
              <a:noFill/>
              <a:bevel/>
            </a:ln>
            <a:effectLst>
              <a:outerShdw blurRad="44450" dist="27940" dir="5400000" algn="ctr">
                <a:srgbClr val="000000">
                  <a:alpha val="32000"/>
                </a:srgbClr>
              </a:outerShdw>
            </a:effectLst>
          </p:spPr>
          <p:txBody>
            <a:bodyPr wrap="square" rtlCol="0" anchor="ctr"/>
            <a:lstStyle/>
            <a:p>
              <a:pPr algn="ctr" defTabSz="685800"/>
              <a:endParaRPr lang="es-MX" sz="500">
                <a:solidFill>
                  <a:srgbClr val="000000"/>
                </a:solidFill>
                <a:latin typeface="Arial"/>
              </a:endParaRPr>
            </a:p>
          </p:txBody>
        </p:sp>
      </p:grpSp>
      <p:sp>
        <p:nvSpPr>
          <p:cNvPr id="70" name="Rectángulo 69"/>
          <p:cNvSpPr/>
          <p:nvPr/>
        </p:nvSpPr>
        <p:spPr>
          <a:xfrm>
            <a:off x="6528048" y="779220"/>
            <a:ext cx="5110147" cy="1569660"/>
          </a:xfrm>
          <a:prstGeom prst="rect">
            <a:avLst/>
          </a:prstGeom>
        </p:spPr>
        <p:txBody>
          <a:bodyPr wrap="square">
            <a:spAutoFit/>
          </a:bodyPr>
          <a:lstStyle/>
          <a:p>
            <a:pPr algn="just"/>
            <a:r>
              <a:rPr lang="es-MX" sz="1600" b="1" dirty="0" smtClean="0">
                <a:latin typeface="Arial" panose="020B0604020202020204" pitchFamily="34" charset="0"/>
                <a:ea typeface="Calibri" panose="020F0502020204030204" pitchFamily="34" charset="0"/>
                <a:cs typeface="Arial" panose="020B0604020202020204" pitchFamily="34" charset="0"/>
              </a:rPr>
              <a:t>*INTEGRIDAD PÚBLICA:</a:t>
            </a:r>
            <a:r>
              <a:rPr lang="es-MX" sz="1600" dirty="0" smtClean="0">
                <a:latin typeface="Arial" panose="020B0604020202020204" pitchFamily="34" charset="0"/>
                <a:ea typeface="Calibri" panose="020F0502020204030204" pitchFamily="34" charset="0"/>
                <a:cs typeface="Arial" panose="020B0604020202020204" pitchFamily="34" charset="0"/>
              </a:rPr>
              <a:t> ES </a:t>
            </a:r>
            <a:r>
              <a:rPr lang="es-MX" sz="1600" dirty="0">
                <a:latin typeface="Arial" panose="020B0604020202020204" pitchFamily="34" charset="0"/>
                <a:ea typeface="Calibri" panose="020F0502020204030204" pitchFamily="34" charset="0"/>
                <a:cs typeface="Arial" panose="020B0604020202020204" pitchFamily="34" charset="0"/>
              </a:rPr>
              <a:t>LA ALINEACIÓN CONSISTENTE </a:t>
            </a:r>
            <a:r>
              <a:rPr lang="es-MX" sz="1600" dirty="0" smtClean="0">
                <a:latin typeface="Arial" panose="020B0604020202020204" pitchFamily="34" charset="0"/>
                <a:ea typeface="Calibri" panose="020F0502020204030204" pitchFamily="34" charset="0"/>
                <a:cs typeface="Arial" panose="020B0604020202020204" pitchFamily="34" charset="0"/>
              </a:rPr>
              <a:t>EN </a:t>
            </a:r>
            <a:r>
              <a:rPr lang="es-MX" sz="1600" dirty="0">
                <a:latin typeface="Arial" panose="020B0604020202020204" pitchFamily="34" charset="0"/>
                <a:ea typeface="Calibri" panose="020F0502020204030204" pitchFamily="34" charset="0"/>
                <a:cs typeface="Arial" panose="020B0604020202020204" pitchFamily="34" charset="0"/>
              </a:rPr>
              <a:t>EL CUMPLIMIENTO </a:t>
            </a:r>
            <a:r>
              <a:rPr lang="es-MX" sz="1600" dirty="0" smtClean="0">
                <a:latin typeface="Arial" panose="020B0604020202020204" pitchFamily="34" charset="0"/>
                <a:ea typeface="Calibri" panose="020F0502020204030204" pitchFamily="34" charset="0"/>
                <a:cs typeface="Arial" panose="020B0604020202020204" pitchFamily="34" charset="0"/>
              </a:rPr>
              <a:t>DE </a:t>
            </a:r>
            <a:r>
              <a:rPr lang="es-MX" sz="1600" dirty="0">
                <a:latin typeface="Arial" panose="020B0604020202020204" pitchFamily="34" charset="0"/>
                <a:ea typeface="Calibri" panose="020F0502020204030204" pitchFamily="34" charset="0"/>
                <a:cs typeface="Arial" panose="020B0604020202020204" pitchFamily="34" charset="0"/>
              </a:rPr>
              <a:t>LOS VALORES, </a:t>
            </a:r>
            <a:r>
              <a:rPr lang="es-MX" sz="1600" dirty="0" smtClean="0">
                <a:latin typeface="Arial" panose="020B0604020202020204" pitchFamily="34" charset="0"/>
                <a:ea typeface="Calibri" panose="020F0502020204030204" pitchFamily="34" charset="0"/>
                <a:cs typeface="Arial" panose="020B0604020202020204" pitchFamily="34" charset="0"/>
              </a:rPr>
              <a:t>LOS PRINCIPIOS </a:t>
            </a:r>
            <a:r>
              <a:rPr lang="es-MX" sz="1600" dirty="0">
                <a:latin typeface="Arial" panose="020B0604020202020204" pitchFamily="34" charset="0"/>
                <a:ea typeface="Calibri" panose="020F0502020204030204" pitchFamily="34" charset="0"/>
                <a:cs typeface="Arial" panose="020B0604020202020204" pitchFamily="34" charset="0"/>
              </a:rPr>
              <a:t>Y </a:t>
            </a:r>
            <a:r>
              <a:rPr lang="es-MX" sz="1600" dirty="0" smtClean="0">
                <a:latin typeface="Arial" panose="020B0604020202020204" pitchFamily="34" charset="0"/>
                <a:ea typeface="Calibri" panose="020F0502020204030204" pitchFamily="34" charset="0"/>
                <a:cs typeface="Arial" panose="020B0604020202020204" pitchFamily="34" charset="0"/>
              </a:rPr>
              <a:t>VIRTUDES IMPLEMENTADOS EN EL SECTOR PÚBLICO, PARA </a:t>
            </a:r>
            <a:r>
              <a:rPr lang="es-MX" sz="1600" dirty="0">
                <a:latin typeface="Arial" panose="020B0604020202020204" pitchFamily="34" charset="0"/>
                <a:ea typeface="Calibri" panose="020F0502020204030204" pitchFamily="34" charset="0"/>
                <a:cs typeface="Arial" panose="020B0604020202020204" pitchFamily="34" charset="0"/>
              </a:rPr>
              <a:t>MANTENER Y DAR </a:t>
            </a:r>
            <a:r>
              <a:rPr lang="es-MX" sz="1600" dirty="0" smtClean="0">
                <a:latin typeface="Arial" panose="020B0604020202020204" pitchFamily="34" charset="0"/>
                <a:ea typeface="Calibri" panose="020F0502020204030204" pitchFamily="34" charset="0"/>
                <a:cs typeface="Arial" panose="020B0604020202020204" pitchFamily="34" charset="0"/>
              </a:rPr>
              <a:t>PREEMINENCIA AL ORDEN PÚBLICO E INTERÉS GENERAL </a:t>
            </a:r>
            <a:endParaRPr lang="es-MX" sz="1600" dirty="0">
              <a:latin typeface="Arial" panose="020B0604020202020204" pitchFamily="34" charset="0"/>
              <a:ea typeface="Calibri" panose="020F0502020204030204" pitchFamily="34" charset="0"/>
              <a:cs typeface="Arial" panose="020B0604020202020204" pitchFamily="34" charset="0"/>
            </a:endParaRPr>
          </a:p>
        </p:txBody>
      </p:sp>
      <p:sp>
        <p:nvSpPr>
          <p:cNvPr id="71" name="Rectángulo 70"/>
          <p:cNvSpPr/>
          <p:nvPr/>
        </p:nvSpPr>
        <p:spPr>
          <a:xfrm>
            <a:off x="653256" y="3257689"/>
            <a:ext cx="2195631" cy="2031325"/>
          </a:xfrm>
          <a:prstGeom prst="rect">
            <a:avLst/>
          </a:prstGeom>
        </p:spPr>
        <p:txBody>
          <a:bodyPr wrap="square">
            <a:spAutoFit/>
          </a:bodyPr>
          <a:lstStyle/>
          <a:p>
            <a:pPr algn="ctr"/>
            <a:r>
              <a:rPr lang="es-MX" sz="1400" b="1" dirty="0">
                <a:solidFill>
                  <a:prstClr val="black"/>
                </a:solidFill>
                <a:latin typeface="Arial" panose="020B0604020202020204" pitchFamily="34" charset="0"/>
                <a:ea typeface="Calibri" panose="020F0502020204030204" pitchFamily="34" charset="0"/>
                <a:cs typeface="Arial" panose="020B0604020202020204" pitchFamily="34" charset="0"/>
              </a:rPr>
              <a:t>LAS ACCIONES DEBEN </a:t>
            </a: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SER DE LOS 3 ÓRDENES: FEDERAL, ESTADUAL Y MUNICIPAL; Y DE LOS 3 PODERES: EJECUTIVO,  LEGISLATIVO </a:t>
            </a:r>
            <a:r>
              <a:rPr lang="es-MX" sz="1400" b="1" dirty="0">
                <a:solidFill>
                  <a:prstClr val="black"/>
                </a:solidFill>
                <a:latin typeface="Arial" panose="020B0604020202020204" pitchFamily="34" charset="0"/>
                <a:ea typeface="Calibri" panose="020F0502020204030204" pitchFamily="34" charset="0"/>
                <a:cs typeface="Arial" panose="020B0604020202020204" pitchFamily="34" charset="0"/>
              </a:rPr>
              <a:t>Y JUDICIAL</a:t>
            </a:r>
          </a:p>
        </p:txBody>
      </p:sp>
      <p:sp>
        <p:nvSpPr>
          <p:cNvPr id="72" name="Rectángulo 71"/>
          <p:cNvSpPr/>
          <p:nvPr/>
        </p:nvSpPr>
        <p:spPr>
          <a:xfrm>
            <a:off x="3400114" y="3206961"/>
            <a:ext cx="2210550" cy="1892826"/>
          </a:xfrm>
          <a:prstGeom prst="rect">
            <a:avLst/>
          </a:prstGeom>
        </p:spPr>
        <p:txBody>
          <a:bodyPr wrap="square">
            <a:spAutoFit/>
          </a:bodyPr>
          <a:lstStyle/>
          <a:p>
            <a:pPr algn="ctr"/>
            <a:r>
              <a:rPr lang="es-MX" sz="1300" b="1" dirty="0" smtClean="0">
                <a:solidFill>
                  <a:prstClr val="black"/>
                </a:solidFill>
                <a:latin typeface="Arial" panose="020B0604020202020204" pitchFamily="34" charset="0"/>
                <a:ea typeface="Calibri" panose="020F0502020204030204" pitchFamily="34" charset="0"/>
                <a:cs typeface="Arial" panose="020B0604020202020204" pitchFamily="34" charset="0"/>
              </a:rPr>
              <a:t>LAS POLÍTICAS DEBEN SER PARA LOS 5 SECTORES: SOCIAL, PRIVADO, CIVIL, ACADÉMICO Y PÚBLICO, Y CRUZAR TRANSVERSALMENTE TODAS </a:t>
            </a:r>
            <a:r>
              <a:rPr lang="es-MX" sz="1300" b="1" dirty="0">
                <a:solidFill>
                  <a:prstClr val="black"/>
                </a:solidFill>
                <a:latin typeface="Arial" panose="020B0604020202020204" pitchFamily="34" charset="0"/>
                <a:ea typeface="Calibri" panose="020F0502020204030204" pitchFamily="34" charset="0"/>
                <a:cs typeface="Arial" panose="020B0604020202020204" pitchFamily="34" charset="0"/>
              </a:rPr>
              <a:t>LAS FRONTERAS JURISDICCIONALES</a:t>
            </a:r>
          </a:p>
        </p:txBody>
      </p:sp>
      <p:sp>
        <p:nvSpPr>
          <p:cNvPr id="73" name="Rectángulo 72"/>
          <p:cNvSpPr/>
          <p:nvPr/>
        </p:nvSpPr>
        <p:spPr>
          <a:xfrm>
            <a:off x="6183904" y="3340149"/>
            <a:ext cx="2207241" cy="1384995"/>
          </a:xfrm>
          <a:prstGeom prst="rect">
            <a:avLst/>
          </a:prstGeom>
        </p:spPr>
        <p:txBody>
          <a:bodyPr wrap="square">
            <a:spAutoFit/>
          </a:bodyPr>
          <a:lstStyle/>
          <a:p>
            <a:pPr algn="ct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LA </a:t>
            </a:r>
            <a:r>
              <a:rPr lang="es-MX" sz="1400" b="1" dirty="0">
                <a:solidFill>
                  <a:prstClr val="black"/>
                </a:solidFill>
                <a:latin typeface="Arial" panose="020B0604020202020204" pitchFamily="34" charset="0"/>
                <a:ea typeface="Calibri" panose="020F0502020204030204" pitchFamily="34" charset="0"/>
                <a:cs typeface="Arial" panose="020B0604020202020204" pitchFamily="34" charset="0"/>
              </a:rPr>
              <a:t>CORRUPCIÓN DEBE SER ENTENDIDA EN TODA SU </a:t>
            </a: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COMPLEJIDAD, Y NO NECESARIAMENTE  ECONÓMICA</a:t>
            </a:r>
            <a:endParaRPr lang="es-MX" sz="14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74" name="Rectángulo 73"/>
          <p:cNvSpPr/>
          <p:nvPr/>
        </p:nvSpPr>
        <p:spPr>
          <a:xfrm>
            <a:off x="8920702" y="3284075"/>
            <a:ext cx="2306336" cy="2031325"/>
          </a:xfrm>
          <a:prstGeom prst="rect">
            <a:avLst/>
          </a:prstGeom>
        </p:spPr>
        <p:txBody>
          <a:bodyPr wrap="square">
            <a:spAutoFit/>
          </a:bodyPr>
          <a:lstStyle/>
          <a:p>
            <a:pPr algn="ctr"/>
            <a:r>
              <a:rPr lang="es-MX" sz="1400" b="1" dirty="0">
                <a:solidFill>
                  <a:prstClr val="black"/>
                </a:solidFill>
                <a:latin typeface="Arial" panose="020B0604020202020204" pitchFamily="34" charset="0"/>
                <a:ea typeface="Calibri" panose="020F0502020204030204" pitchFamily="34" charset="0"/>
                <a:cs typeface="Arial" panose="020B0604020202020204" pitchFamily="34" charset="0"/>
              </a:rPr>
              <a:t>LA TRANSPARENCIA </a:t>
            </a: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SOLA NO </a:t>
            </a:r>
            <a:r>
              <a:rPr lang="es-MX" sz="1400" b="1" dirty="0">
                <a:solidFill>
                  <a:prstClr val="black"/>
                </a:solidFill>
                <a:latin typeface="Arial" panose="020B0604020202020204" pitchFamily="34" charset="0"/>
                <a:ea typeface="Calibri" panose="020F0502020204030204" pitchFamily="34" charset="0"/>
                <a:cs typeface="Arial" panose="020B0604020202020204" pitchFamily="34" charset="0"/>
              </a:rPr>
              <a:t>ES SUFICIENTE, DEBE IR </a:t>
            </a: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ACOMPAÑADA DE MECANISMOS </a:t>
            </a:r>
            <a:r>
              <a:rPr lang="es-MX" sz="1400" b="1" dirty="0">
                <a:solidFill>
                  <a:prstClr val="black"/>
                </a:solidFill>
                <a:latin typeface="Arial" panose="020B0604020202020204" pitchFamily="34" charset="0"/>
                <a:ea typeface="Calibri" panose="020F0502020204030204" pitchFamily="34" charset="0"/>
                <a:cs typeface="Arial" panose="020B0604020202020204" pitchFamily="34" charset="0"/>
              </a:rPr>
              <a:t>EFICACES DE </a:t>
            </a:r>
            <a:r>
              <a:rPr lang="es-MX"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ESCRUTINIO, REVISIÓN Y RENDICIÓN </a:t>
            </a:r>
            <a:r>
              <a:rPr lang="es-MX" sz="1400" b="1" dirty="0">
                <a:solidFill>
                  <a:prstClr val="black"/>
                </a:solidFill>
                <a:latin typeface="Arial" panose="020B0604020202020204" pitchFamily="34" charset="0"/>
                <a:ea typeface="Calibri" panose="020F0502020204030204" pitchFamily="34" charset="0"/>
                <a:cs typeface="Arial" panose="020B0604020202020204" pitchFamily="34" charset="0"/>
              </a:rPr>
              <a:t>DE CUENTAS</a:t>
            </a:r>
          </a:p>
        </p:txBody>
      </p:sp>
      <p:sp>
        <p:nvSpPr>
          <p:cNvPr id="75" name="Rectángulo redondeado 74"/>
          <p:cNvSpPr/>
          <p:nvPr/>
        </p:nvSpPr>
        <p:spPr>
          <a:xfrm>
            <a:off x="3378334" y="5652284"/>
            <a:ext cx="5832000" cy="735747"/>
          </a:xfrm>
          <a:prstGeom prst="roundRect">
            <a:avLst>
              <a:gd name="adj" fmla="val 50000"/>
            </a:avLst>
          </a:prstGeom>
          <a:solidFill>
            <a:srgbClr val="585858"/>
          </a:solidFill>
          <a:ln>
            <a:noFill/>
          </a:ln>
          <a:effectLst>
            <a:outerShdw blurRad="63500" sx="102000" sy="102000" algn="ctr" rotWithShape="0">
              <a:prstClr val="black">
                <a:alpha val="40000"/>
              </a:prstClr>
            </a:outerShdw>
          </a:effectLst>
        </p:spPr>
        <p:txBody>
          <a:bodyPr wrap="square" anchor="ctr">
            <a:spAutoFit/>
          </a:bodyPr>
          <a:lstStyle/>
          <a:p>
            <a:pPr algn="ctr"/>
            <a:r>
              <a:rPr lang="es-MX" sz="28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PROCESO DE CAMBIO</a:t>
            </a:r>
            <a:endParaRPr lang="es-MX" sz="2800" b="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76" name="Freeform 54"/>
          <p:cNvSpPr>
            <a:spLocks noChangeArrowheads="1"/>
          </p:cNvSpPr>
          <p:nvPr/>
        </p:nvSpPr>
        <p:spPr bwMode="auto">
          <a:xfrm>
            <a:off x="8356" y="5952631"/>
            <a:ext cx="3234590" cy="108313"/>
          </a:xfrm>
          <a:prstGeom prst="rect">
            <a:avLst/>
          </a:prstGeom>
          <a:solidFill>
            <a:srgbClr val="585858"/>
          </a:solidFill>
          <a:ln>
            <a:noFill/>
          </a:ln>
          <a:effectLst/>
        </p:spPr>
        <p:txBody>
          <a:bodyPr wrap="none" anchor="ctr"/>
          <a:lstStyle/>
          <a:p>
            <a:pPr defTabSz="914354">
              <a:defRPr/>
            </a:pPr>
            <a:endParaRPr lang="en-US" sz="800" kern="0">
              <a:solidFill>
                <a:srgbClr val="95A5A6"/>
              </a:solidFill>
            </a:endParaRPr>
          </a:p>
        </p:txBody>
      </p:sp>
      <p:sp>
        <p:nvSpPr>
          <p:cNvPr id="77" name="Freeform 54"/>
          <p:cNvSpPr>
            <a:spLocks noChangeArrowheads="1"/>
          </p:cNvSpPr>
          <p:nvPr/>
        </p:nvSpPr>
        <p:spPr bwMode="auto">
          <a:xfrm>
            <a:off x="9352355" y="5952631"/>
            <a:ext cx="2839645" cy="108313"/>
          </a:xfrm>
          <a:prstGeom prst="rect">
            <a:avLst/>
          </a:prstGeom>
          <a:solidFill>
            <a:srgbClr val="585858"/>
          </a:solidFill>
          <a:ln>
            <a:noFill/>
          </a:ln>
          <a:effectLst/>
        </p:spPr>
        <p:txBody>
          <a:bodyPr wrap="none" anchor="ctr"/>
          <a:lstStyle/>
          <a:p>
            <a:pPr defTabSz="914354">
              <a:defRPr/>
            </a:pPr>
            <a:endParaRPr lang="en-US" sz="800" kern="0">
              <a:solidFill>
                <a:srgbClr val="95A5A6"/>
              </a:solidFill>
            </a:endParaRPr>
          </a:p>
        </p:txBody>
      </p:sp>
      <p:sp>
        <p:nvSpPr>
          <p:cNvPr id="78" name="CuadroTexto 77"/>
          <p:cNvSpPr txBox="1"/>
          <p:nvPr/>
        </p:nvSpPr>
        <p:spPr>
          <a:xfrm>
            <a:off x="7751616" y="2519500"/>
            <a:ext cx="4440384" cy="369332"/>
          </a:xfrm>
          <a:prstGeom prst="rect">
            <a:avLst/>
          </a:prstGeom>
          <a:noFill/>
        </p:spPr>
        <p:txBody>
          <a:bodyPr wrap="square" rtlCol="0">
            <a:spAutoFit/>
          </a:bodyPr>
          <a:lstStyle/>
          <a:p>
            <a:r>
              <a:rPr lang="es-MX" dirty="0"/>
              <a:t>* http://www.oecd.org/GOV/ETHICS/</a:t>
            </a:r>
          </a:p>
        </p:txBody>
      </p:sp>
      <p:sp>
        <p:nvSpPr>
          <p:cNvPr id="3" name="Rectángulo 2"/>
          <p:cNvSpPr/>
          <p:nvPr/>
        </p:nvSpPr>
        <p:spPr>
          <a:xfrm>
            <a:off x="761619" y="627861"/>
            <a:ext cx="5042065" cy="1600438"/>
          </a:xfrm>
          <a:prstGeom prst="rect">
            <a:avLst/>
          </a:prstGeom>
        </p:spPr>
        <p:txBody>
          <a:bodyPr wrap="square">
            <a:spAutoFit/>
          </a:bodyPr>
          <a:lstStyle/>
          <a:p>
            <a:pPr algn="just"/>
            <a:r>
              <a:rPr lang="es-MX" sz="1400" dirty="0" smtClean="0">
                <a:latin typeface="Arial" panose="020B0604020202020204" pitchFamily="34" charset="0"/>
                <a:cs typeface="Arial" panose="020B0604020202020204" pitchFamily="34" charset="0"/>
              </a:rPr>
              <a:t>SE </a:t>
            </a:r>
            <a:r>
              <a:rPr lang="es-MX" sz="1400" dirty="0">
                <a:latin typeface="Arial" panose="020B0604020202020204" pitchFamily="34" charset="0"/>
                <a:cs typeface="Arial" panose="020B0604020202020204" pitchFamily="34" charset="0"/>
              </a:rPr>
              <a:t>TRADUCE COMO HONRADEZ, HONESTIDAD, RESPETO POR LOS </a:t>
            </a:r>
            <a:r>
              <a:rPr lang="es-MX" sz="1400" dirty="0" smtClean="0">
                <a:latin typeface="Arial" panose="020B0604020202020204" pitchFamily="34" charset="0"/>
                <a:cs typeface="Arial" panose="020B0604020202020204" pitchFamily="34" charset="0"/>
              </a:rPr>
              <a:t>DEMÁS, </a:t>
            </a:r>
            <a:r>
              <a:rPr lang="es-MX" sz="1400" dirty="0">
                <a:latin typeface="Arial" panose="020B0604020202020204" pitchFamily="34" charset="0"/>
                <a:cs typeface="Arial" panose="020B0604020202020204" pitchFamily="34" charset="0"/>
              </a:rPr>
              <a:t>RESPONSABILIDAD, CONTROL EMOCIONAL, RESPETO POR SÍ MISMO, PUNTUALIDAD, LEALTAD, PULCRITUD, DISCIPLINA, CONGRUENCIA Y FIRMEZA EN SUS </a:t>
            </a:r>
            <a:r>
              <a:rPr lang="es-MX" sz="1400" dirty="0" smtClean="0">
                <a:latin typeface="Arial" panose="020B0604020202020204" pitchFamily="34" charset="0"/>
                <a:cs typeface="Arial" panose="020B0604020202020204" pitchFamily="34" charset="0"/>
              </a:rPr>
              <a:t>ACCIONES, PARA HACER LO CORRECTO POR LAS RAZONES CORRECTAS DEL MODO CORRECTO</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014394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11640616" y="6453336"/>
            <a:ext cx="551384" cy="400110"/>
          </a:xfrm>
          <a:prstGeom prst="rect">
            <a:avLst/>
          </a:prstGeom>
          <a:noFill/>
        </p:spPr>
        <p:txBody>
          <a:bodyPr wrap="square" rtlCol="0">
            <a:spAutoFit/>
          </a:bodyPr>
          <a:lstStyle/>
          <a:p>
            <a:pPr algn="ctr"/>
            <a:r>
              <a:rPr lang="es-MX" sz="2000" b="1" smtClean="0">
                <a:latin typeface="Arial" panose="020B0604020202020204" pitchFamily="34" charset="0"/>
                <a:cs typeface="Arial" panose="020B0604020202020204" pitchFamily="34" charset="0"/>
              </a:rPr>
              <a:t>16</a:t>
            </a:r>
            <a:endParaRPr lang="es-MX" sz="2000" b="1">
              <a:latin typeface="Arial" panose="020B0604020202020204" pitchFamily="34" charset="0"/>
              <a:cs typeface="Arial" panose="020B0604020202020204" pitchFamily="34" charset="0"/>
            </a:endParaRPr>
          </a:p>
        </p:txBody>
      </p:sp>
      <p:grpSp>
        <p:nvGrpSpPr>
          <p:cNvPr id="34" name="Grupo 33"/>
          <p:cNvGrpSpPr/>
          <p:nvPr/>
        </p:nvGrpSpPr>
        <p:grpSpPr>
          <a:xfrm rot="16200000">
            <a:off x="-226551" y="1460499"/>
            <a:ext cx="5290159" cy="4474627"/>
            <a:chOff x="1431926" y="1574800"/>
            <a:chExt cx="2263087" cy="4238625"/>
          </a:xfrm>
        </p:grpSpPr>
        <p:sp>
          <p:nvSpPr>
            <p:cNvPr id="35" name="Rectángulo redondeado 5"/>
            <p:cNvSpPr/>
            <p:nvPr/>
          </p:nvSpPr>
          <p:spPr>
            <a:xfrm>
              <a:off x="1431926" y="1574800"/>
              <a:ext cx="2263087" cy="4238625"/>
            </a:xfrm>
            <a:prstGeom prst="roundRect">
              <a:avLst/>
            </a:prstGeom>
            <a:gradFill flip="none" rotWithShape="1">
              <a:gsLst>
                <a:gs pos="93000">
                  <a:srgbClr val="5988CC"/>
                </a:gs>
                <a:gs pos="99000">
                  <a:srgbClr val="0A3172"/>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6" name="Rectángulo redondeado 5"/>
            <p:cNvSpPr/>
            <p:nvPr/>
          </p:nvSpPr>
          <p:spPr>
            <a:xfrm>
              <a:off x="1440246" y="1698625"/>
              <a:ext cx="2168275" cy="3990974"/>
            </a:xfrm>
            <a:prstGeom prst="roundRect">
              <a:avLst/>
            </a:prstGeom>
            <a:solidFill>
              <a:schemeClr val="bg1"/>
            </a:solidFill>
            <a:ln w="146050">
              <a:solidFill>
                <a:srgbClr val="0A317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37" name="Grupo 36"/>
          <p:cNvGrpSpPr/>
          <p:nvPr/>
        </p:nvGrpSpPr>
        <p:grpSpPr>
          <a:xfrm>
            <a:off x="47328" y="436773"/>
            <a:ext cx="12097344" cy="543956"/>
            <a:chOff x="47328" y="436772"/>
            <a:chExt cx="12097344" cy="648725"/>
          </a:xfrm>
        </p:grpSpPr>
        <p:sp>
          <p:nvSpPr>
            <p:cNvPr id="38" name="Bisel 37"/>
            <p:cNvSpPr/>
            <p:nvPr/>
          </p:nvSpPr>
          <p:spPr>
            <a:xfrm>
              <a:off x="47328" y="436772"/>
              <a:ext cx="12097344" cy="648725"/>
            </a:xfrm>
            <a:prstGeom prst="bevel">
              <a:avLst>
                <a:gd name="adj" fmla="val 50000"/>
              </a:avLst>
            </a:prstGeom>
            <a:solidFill>
              <a:srgbClr val="A5CF3D"/>
            </a:solidFill>
            <a:ln>
              <a:solidFill>
                <a:srgbClr val="84A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9" name="Title 2"/>
            <p:cNvSpPr txBox="1">
              <a:spLocks/>
            </p:cNvSpPr>
            <p:nvPr/>
          </p:nvSpPr>
          <p:spPr>
            <a:xfrm>
              <a:off x="407368" y="512243"/>
              <a:ext cx="11305256" cy="486967"/>
            </a:xfrm>
            <a:prstGeom prst="rect">
              <a:avLst/>
            </a:prstGeom>
            <a:solidFill>
              <a:schemeClr val="bg1"/>
            </a:solidFill>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400" b="1" smtClean="0">
                  <a:solidFill>
                    <a:prstClr val="black"/>
                  </a:solidFill>
                  <a:latin typeface="Arial" panose="020B0604020202020204" pitchFamily="34" charset="0"/>
                  <a:cs typeface="Arial" panose="020B0604020202020204" pitchFamily="34" charset="0"/>
                </a:rPr>
                <a:t>RECOMENDACIONES SOBRE INTEGRIDAD PÚBLICA (OCDE)</a:t>
              </a:r>
              <a:endParaRPr lang="es-CO" sz="2400" b="1">
                <a:solidFill>
                  <a:prstClr val="black"/>
                </a:solidFill>
                <a:latin typeface="Arial" panose="020B0604020202020204" pitchFamily="34" charset="0"/>
                <a:cs typeface="Arial" panose="020B0604020202020204" pitchFamily="34" charset="0"/>
              </a:endParaRPr>
            </a:p>
          </p:txBody>
        </p:sp>
      </p:grpSp>
      <p:sp>
        <p:nvSpPr>
          <p:cNvPr id="40" name="CuadroTexto 39"/>
          <p:cNvSpPr txBox="1"/>
          <p:nvPr/>
        </p:nvSpPr>
        <p:spPr>
          <a:xfrm>
            <a:off x="693550" y="6054010"/>
            <a:ext cx="3449956"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https://www.oecd.org/gov/ethics/estudio-integridad-mexico-aspectos-claves.pdf</a:t>
            </a:r>
          </a:p>
        </p:txBody>
      </p:sp>
      <p:sp>
        <p:nvSpPr>
          <p:cNvPr id="41" name="Rectángulo 40"/>
          <p:cNvSpPr/>
          <p:nvPr/>
        </p:nvSpPr>
        <p:spPr>
          <a:xfrm>
            <a:off x="479377" y="1506483"/>
            <a:ext cx="3664130" cy="4278094"/>
          </a:xfrm>
          <a:prstGeom prst="rect">
            <a:avLst/>
          </a:prstGeom>
        </p:spPr>
        <p:txBody>
          <a:bodyPr wrap="square">
            <a:spAutoFit/>
          </a:bodyPr>
          <a:lstStyle/>
          <a:p>
            <a:pPr algn="ctr"/>
            <a:r>
              <a:rPr lang="es-MX" sz="1700" dirty="0" smtClean="0">
                <a:latin typeface="Arial" panose="020B0604020202020204" pitchFamily="34" charset="0"/>
                <a:cs typeface="Arial" panose="020B0604020202020204" pitchFamily="34" charset="0"/>
              </a:rPr>
              <a:t>CON EL FIN DE RESPALDAR EL DISEÑO Y LA IMPLEMENTACIÓN DE LAS NUEVAS REFORMAS ANTICORRUPCIÓN Y DE INTEGRIDAD EN MÉXICO, EN CONSONANCIA CON LAS MEJORES PRÁCTICAS, EXPERIENCIAS EXITOSAS Y ACCIONES RELEVANTES  INTERNACIONALES, LA OCDE CONSIDERA PARA MÉXICO TRES RECOMENDACIONES</a:t>
            </a:r>
            <a:r>
              <a:rPr lang="es-MX" sz="1700" dirty="0">
                <a:latin typeface="Arial" panose="020B0604020202020204" pitchFamily="34" charset="0"/>
                <a:cs typeface="Arial" panose="020B0604020202020204" pitchFamily="34" charset="0"/>
              </a:rPr>
              <a:t> </a:t>
            </a:r>
            <a:r>
              <a:rPr lang="es-MX" sz="1700" dirty="0" smtClean="0">
                <a:latin typeface="Arial" panose="020B0604020202020204" pitchFamily="34" charset="0"/>
                <a:cs typeface="Arial" panose="020B0604020202020204" pitchFamily="34" charset="0"/>
              </a:rPr>
              <a:t>PRINCIPALES Y CONCRETAS PARA REFORZAR EL SISTEMA ANTICORRUPCIÓN E INTEGRIDAD GUBERNAMENTAL:</a:t>
            </a:r>
            <a:endParaRPr lang="es-MX" sz="1700" dirty="0">
              <a:latin typeface="Arial" panose="020B0604020202020204" pitchFamily="34" charset="0"/>
              <a:cs typeface="Arial" panose="020B0604020202020204" pitchFamily="34" charset="0"/>
            </a:endParaRPr>
          </a:p>
        </p:txBody>
      </p:sp>
      <p:sp>
        <p:nvSpPr>
          <p:cNvPr id="42" name="Llamada ovalada 41"/>
          <p:cNvSpPr/>
          <p:nvPr/>
        </p:nvSpPr>
        <p:spPr>
          <a:xfrm rot="1667925">
            <a:off x="10386552" y="4059283"/>
            <a:ext cx="1750931" cy="1785857"/>
          </a:xfrm>
          <a:prstGeom prst="wedgeEllipseCallout">
            <a:avLst>
              <a:gd name="adj1" fmla="val -111016"/>
              <a:gd name="adj2" fmla="val 36977"/>
            </a:avLst>
          </a:prstGeom>
          <a:solidFill>
            <a:srgbClr val="69A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Llamada ovalada 42"/>
          <p:cNvSpPr/>
          <p:nvPr/>
        </p:nvSpPr>
        <p:spPr>
          <a:xfrm rot="21248603">
            <a:off x="10145278" y="1000188"/>
            <a:ext cx="1750931" cy="1785857"/>
          </a:xfrm>
          <a:prstGeom prst="wedgeEllipseCallout">
            <a:avLst>
              <a:gd name="adj1" fmla="val -93695"/>
              <a:gd name="adj2" fmla="val 16551"/>
            </a:avLst>
          </a:prstGeom>
          <a:solidFill>
            <a:srgbClr val="303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Llamada ovalada 43"/>
          <p:cNvSpPr/>
          <p:nvPr/>
        </p:nvSpPr>
        <p:spPr>
          <a:xfrm flipH="1">
            <a:off x="4786562" y="1142994"/>
            <a:ext cx="1888299" cy="1925966"/>
          </a:xfrm>
          <a:prstGeom prst="wedgeEllipseCallout">
            <a:avLst>
              <a:gd name="adj1" fmla="val -63934"/>
              <a:gd name="adj2" fmla="val 69963"/>
            </a:avLst>
          </a:prstGeom>
          <a:solidFill>
            <a:srgbClr val="508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728007" y="1335544"/>
            <a:ext cx="4879720" cy="4724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6" name="CuadroTexto 45"/>
          <p:cNvSpPr txBox="1"/>
          <p:nvPr/>
        </p:nvSpPr>
        <p:spPr>
          <a:xfrm>
            <a:off x="4931884" y="1444257"/>
            <a:ext cx="1653187" cy="1323439"/>
          </a:xfrm>
          <a:prstGeom prst="rect">
            <a:avLst/>
          </a:prstGeom>
          <a:noFill/>
        </p:spPr>
        <p:txBody>
          <a:bodyPr wrap="square" rtlCol="0">
            <a:spAutoFit/>
          </a:bodyPr>
          <a:lstStyle/>
          <a:p>
            <a:pPr algn="ctr"/>
            <a:r>
              <a:rPr lang="es-MX" sz="1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 SISTEMA DE INTEGRIDAD COHERENTE Y COMPLETO</a:t>
            </a:r>
          </a:p>
        </p:txBody>
      </p:sp>
      <p:sp>
        <p:nvSpPr>
          <p:cNvPr id="47" name="CuadroTexto 46"/>
          <p:cNvSpPr txBox="1"/>
          <p:nvPr/>
        </p:nvSpPr>
        <p:spPr>
          <a:xfrm>
            <a:off x="10516070" y="4536712"/>
            <a:ext cx="1558341" cy="830997"/>
          </a:xfrm>
          <a:prstGeom prst="rect">
            <a:avLst/>
          </a:prstGeom>
          <a:noFill/>
        </p:spPr>
        <p:txBody>
          <a:bodyPr wrap="square" rtlCol="0">
            <a:spAutoFit/>
          </a:bodyPr>
          <a:lstStyle>
            <a:defPPr>
              <a:defRPr lang="es-MX"/>
            </a:defPPr>
            <a:lvl1pPr algn="ctr">
              <a:defRPr sz="1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MX"/>
              <a:t>RENDICIÓN DE CUENTAS EFICAZ</a:t>
            </a:r>
          </a:p>
        </p:txBody>
      </p:sp>
      <p:sp>
        <p:nvSpPr>
          <p:cNvPr id="48" name="CuadroTexto 47"/>
          <p:cNvSpPr txBox="1"/>
          <p:nvPr/>
        </p:nvSpPr>
        <p:spPr>
          <a:xfrm>
            <a:off x="10133558" y="1425840"/>
            <a:ext cx="1782750" cy="1077218"/>
          </a:xfrm>
          <a:prstGeom prst="rect">
            <a:avLst/>
          </a:prstGeom>
          <a:noFill/>
        </p:spPr>
        <p:txBody>
          <a:bodyPr wrap="square" rtlCol="0">
            <a:spAutoFit/>
          </a:bodyPr>
          <a:lstStyle>
            <a:defPPr>
              <a:defRPr lang="es-MX"/>
            </a:defPPr>
            <a:lvl1pPr algn="ctr">
              <a:defRPr sz="1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MX"/>
              <a:t>UNA CULTURA DE INTEGRIDAD PÚBLICA</a:t>
            </a:r>
          </a:p>
        </p:txBody>
      </p:sp>
      <p:sp>
        <p:nvSpPr>
          <p:cNvPr id="2" name="CuadroTexto 1"/>
          <p:cNvSpPr txBox="1"/>
          <p:nvPr/>
        </p:nvSpPr>
        <p:spPr>
          <a:xfrm>
            <a:off x="7371214" y="3340773"/>
            <a:ext cx="138402" cy="523220"/>
          </a:xfrm>
          <a:prstGeom prst="rect">
            <a:avLst/>
          </a:prstGeom>
          <a:noFill/>
        </p:spPr>
        <p:txBody>
          <a:bodyPr wrap="square" rtlCol="0">
            <a:spAutoFit/>
          </a:bodyPr>
          <a:lstStyle/>
          <a:p>
            <a:r>
              <a:rPr lang="es-MX" sz="2800" b="1" dirty="0" smtClean="0">
                <a:solidFill>
                  <a:schemeClr val="bg1"/>
                </a:solidFill>
                <a:latin typeface="Arial" panose="020B0604020202020204" pitchFamily="34" charset="0"/>
                <a:cs typeface="Arial" panose="020B0604020202020204" pitchFamily="34" charset="0"/>
              </a:rPr>
              <a:t>1</a:t>
            </a:r>
            <a:endParaRPr lang="es-MX" b="1" dirty="0">
              <a:solidFill>
                <a:schemeClr val="bg1"/>
              </a:solidFill>
              <a:latin typeface="Arial" panose="020B0604020202020204" pitchFamily="34" charset="0"/>
              <a:cs typeface="Arial" panose="020B0604020202020204" pitchFamily="34" charset="0"/>
            </a:endParaRPr>
          </a:p>
        </p:txBody>
      </p:sp>
      <p:sp>
        <p:nvSpPr>
          <p:cNvPr id="19" name="CuadroTexto 18"/>
          <p:cNvSpPr txBox="1"/>
          <p:nvPr/>
        </p:nvSpPr>
        <p:spPr>
          <a:xfrm>
            <a:off x="8427398" y="2469806"/>
            <a:ext cx="289567" cy="523220"/>
          </a:xfrm>
          <a:prstGeom prst="rect">
            <a:avLst/>
          </a:prstGeom>
          <a:noFill/>
        </p:spPr>
        <p:txBody>
          <a:bodyPr wrap="square" rtlCol="0">
            <a:spAutoFit/>
          </a:bodyPr>
          <a:lstStyle/>
          <a:p>
            <a:r>
              <a:rPr lang="es-MX" sz="2800" b="1" dirty="0" smtClean="0">
                <a:solidFill>
                  <a:schemeClr val="bg1"/>
                </a:solidFill>
                <a:latin typeface="Arial" panose="020B0604020202020204" pitchFamily="34" charset="0"/>
                <a:cs typeface="Arial" panose="020B0604020202020204" pitchFamily="34" charset="0"/>
              </a:rPr>
              <a:t>2</a:t>
            </a:r>
            <a:endParaRPr lang="es-MX" sz="2800" b="1" dirty="0">
              <a:solidFill>
                <a:schemeClr val="bg1"/>
              </a:solidFill>
              <a:latin typeface="Arial" panose="020B0604020202020204" pitchFamily="34" charset="0"/>
              <a:cs typeface="Arial" panose="020B0604020202020204" pitchFamily="34" charset="0"/>
            </a:endParaRPr>
          </a:p>
        </p:txBody>
      </p:sp>
      <p:sp>
        <p:nvSpPr>
          <p:cNvPr id="20" name="CuadroTexto 19"/>
          <p:cNvSpPr txBox="1"/>
          <p:nvPr/>
        </p:nvSpPr>
        <p:spPr>
          <a:xfrm>
            <a:off x="8551344" y="4221088"/>
            <a:ext cx="289567" cy="523220"/>
          </a:xfrm>
          <a:prstGeom prst="rect">
            <a:avLst/>
          </a:prstGeom>
          <a:noFill/>
        </p:spPr>
        <p:txBody>
          <a:bodyPr wrap="square" rtlCol="0">
            <a:spAutoFit/>
          </a:bodyPr>
          <a:lstStyle/>
          <a:p>
            <a:r>
              <a:rPr lang="es-MX" sz="2800" b="1"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xmlns="" val="32110334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17</a:t>
            </a:r>
            <a:endParaRPr lang="es-MX" sz="2000" b="1" dirty="0">
              <a:latin typeface="Arial" panose="020B0604020202020204" pitchFamily="34" charset="0"/>
              <a:cs typeface="Arial" panose="020B0604020202020204" pitchFamily="34" charset="0"/>
            </a:endParaRPr>
          </a:p>
        </p:txBody>
      </p:sp>
      <p:sp>
        <p:nvSpPr>
          <p:cNvPr id="13" name="Rectángulo 12"/>
          <p:cNvSpPr/>
          <p:nvPr/>
        </p:nvSpPr>
        <p:spPr>
          <a:xfrm>
            <a:off x="8356" y="-2110"/>
            <a:ext cx="9264352" cy="400110"/>
          </a:xfrm>
          <a:prstGeom prst="rect">
            <a:avLst/>
          </a:prstGeom>
        </p:spPr>
        <p:txBody>
          <a:bodyPr wrap="square" anchor="ctr">
            <a:spAutoFit/>
          </a:bodyPr>
          <a:lstStyle/>
          <a:p>
            <a:r>
              <a:rPr lang="es-MX" sz="2000" b="1" dirty="0" smtClean="0">
                <a:latin typeface="Arial" pitchFamily="34" charset="0"/>
                <a:cs typeface="Arial" pitchFamily="34" charset="0"/>
              </a:rPr>
              <a:t>IX. </a:t>
            </a:r>
            <a:r>
              <a:rPr lang="es-MX" sz="2000" b="1" dirty="0">
                <a:latin typeface="Arial" pitchFamily="34" charset="0"/>
                <a:cs typeface="Arial" pitchFamily="34" charset="0"/>
              </a:rPr>
              <a:t>MORAL</a:t>
            </a:r>
          </a:p>
        </p:txBody>
      </p:sp>
      <p:grpSp>
        <p:nvGrpSpPr>
          <p:cNvPr id="35" name="Grupo 34"/>
          <p:cNvGrpSpPr/>
          <p:nvPr/>
        </p:nvGrpSpPr>
        <p:grpSpPr>
          <a:xfrm>
            <a:off x="119336" y="476672"/>
            <a:ext cx="11953328" cy="5544616"/>
            <a:chOff x="709683" y="1060674"/>
            <a:chExt cx="9594376" cy="3060948"/>
          </a:xfrm>
        </p:grpSpPr>
        <p:grpSp>
          <p:nvGrpSpPr>
            <p:cNvPr id="36" name="Grupo 35"/>
            <p:cNvGrpSpPr/>
            <p:nvPr/>
          </p:nvGrpSpPr>
          <p:grpSpPr>
            <a:xfrm>
              <a:off x="709683" y="1060674"/>
              <a:ext cx="9594376" cy="3060948"/>
              <a:chOff x="709683" y="1060674"/>
              <a:chExt cx="9594376" cy="3060948"/>
            </a:xfrm>
          </p:grpSpPr>
          <p:sp>
            <p:nvSpPr>
              <p:cNvPr id="39" name="Rectángulo 38"/>
              <p:cNvSpPr/>
              <p:nvPr/>
            </p:nvSpPr>
            <p:spPr>
              <a:xfrm>
                <a:off x="709683" y="1060674"/>
                <a:ext cx="9594376" cy="3060948"/>
              </a:xfrm>
              <a:prstGeom prst="rect">
                <a:avLst/>
              </a:prstGeom>
              <a:solidFill>
                <a:srgbClr val="64003C"/>
              </a:solidFill>
              <a:ln>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0" name="Rectángulo 39"/>
              <p:cNvSpPr/>
              <p:nvPr/>
            </p:nvSpPr>
            <p:spPr>
              <a:xfrm>
                <a:off x="877137" y="1197151"/>
                <a:ext cx="9263150" cy="2801641"/>
              </a:xfrm>
              <a:prstGeom prst="rect">
                <a:avLst/>
              </a:prstGeom>
              <a:solidFill>
                <a:srgbClr val="A20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1" name="Rectángulo 40"/>
              <p:cNvSpPr/>
              <p:nvPr/>
            </p:nvSpPr>
            <p:spPr>
              <a:xfrm>
                <a:off x="1029537" y="1376848"/>
                <a:ext cx="8960623" cy="247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sp>
          <p:nvSpPr>
            <p:cNvPr id="37" name="Rectángulo 36"/>
            <p:cNvSpPr/>
            <p:nvPr/>
          </p:nvSpPr>
          <p:spPr>
            <a:xfrm>
              <a:off x="3047999" y="1598500"/>
              <a:ext cx="6942161" cy="186901"/>
            </a:xfrm>
            <a:prstGeom prst="rect">
              <a:avLst/>
            </a:prstGeom>
          </p:spPr>
          <p:txBody>
            <a:bodyPr wrap="square">
              <a:spAutoFit/>
            </a:bodyPr>
            <a:lstStyle/>
            <a:p>
              <a:pPr algn="just"/>
              <a:endParaRPr lang="es-MX" sz="16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38" name="Rectángulo 37"/>
            <p:cNvSpPr/>
            <p:nvPr/>
          </p:nvSpPr>
          <p:spPr>
            <a:xfrm>
              <a:off x="924902" y="1265388"/>
              <a:ext cx="9144000" cy="2664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sp>
        <p:nvSpPr>
          <p:cNvPr id="42" name="1 Rectángulo"/>
          <p:cNvSpPr/>
          <p:nvPr/>
        </p:nvSpPr>
        <p:spPr>
          <a:xfrm>
            <a:off x="538964" y="1049391"/>
            <a:ext cx="11089232" cy="3293209"/>
          </a:xfrm>
          <a:prstGeom prst="rect">
            <a:avLst/>
          </a:prstGeom>
        </p:spPr>
        <p:txBody>
          <a:bodyPr wrap="square">
            <a:spAutoFit/>
          </a:bodyPr>
          <a:lstStyle/>
          <a:p>
            <a:pPr algn="ctr"/>
            <a:r>
              <a:rPr lang="es-MX" sz="3600" b="1" dirty="0">
                <a:solidFill>
                  <a:prstClr val="black"/>
                </a:solidFill>
                <a:latin typeface="Arial" panose="020B0604020202020204" pitchFamily="34" charset="0"/>
                <a:cs typeface="Arial" panose="020B0604020202020204" pitchFamily="34" charset="0"/>
              </a:rPr>
              <a:t>MORAL</a:t>
            </a:r>
          </a:p>
          <a:p>
            <a:pPr algn="ctr"/>
            <a:endParaRPr lang="es-MX" sz="1600" b="1" dirty="0">
              <a:solidFill>
                <a:prstClr val="black"/>
              </a:solidFill>
              <a:latin typeface="Arial" panose="020B0604020202020204" pitchFamily="34" charset="0"/>
              <a:cs typeface="Arial" panose="020B0604020202020204" pitchFamily="34" charset="0"/>
            </a:endParaRPr>
          </a:p>
          <a:p>
            <a:pPr algn="just"/>
            <a:r>
              <a:rPr lang="es-MX" sz="2600" dirty="0" smtClean="0">
                <a:solidFill>
                  <a:prstClr val="black"/>
                </a:solidFill>
                <a:latin typeface="Arial" panose="020B0604020202020204" pitchFamily="34" charset="0"/>
                <a:cs typeface="Arial" panose="020B0604020202020204" pitchFamily="34" charset="0"/>
              </a:rPr>
              <a:t>ETIMOLÓGICAMENTE ES </a:t>
            </a:r>
            <a:r>
              <a:rPr lang="es-MX" sz="2600" dirty="0">
                <a:solidFill>
                  <a:prstClr val="black"/>
                </a:solidFill>
                <a:latin typeface="Arial" panose="020B0604020202020204" pitchFamily="34" charset="0"/>
                <a:cs typeface="Arial" panose="020B0604020202020204" pitchFamily="34" charset="0"/>
              </a:rPr>
              <a:t>UNA PALABRA DE ORIGEN </a:t>
            </a:r>
            <a:r>
              <a:rPr lang="es-MX" sz="2600" dirty="0" smtClean="0">
                <a:solidFill>
                  <a:prstClr val="black"/>
                </a:solidFill>
                <a:latin typeface="Arial" panose="020B0604020202020204" pitchFamily="34" charset="0"/>
                <a:cs typeface="Arial" panose="020B0604020202020204" pitchFamily="34" charset="0"/>
              </a:rPr>
              <a:t>LATÍN, </a:t>
            </a:r>
            <a:r>
              <a:rPr lang="es-MX" sz="2600" dirty="0">
                <a:solidFill>
                  <a:prstClr val="black"/>
                </a:solidFill>
                <a:latin typeface="Arial" panose="020B0604020202020204" pitchFamily="34" charset="0"/>
                <a:cs typeface="Arial" panose="020B0604020202020204" pitchFamily="34" charset="0"/>
              </a:rPr>
              <a:t>QUE PROVIENE DEL TÉRMINO </a:t>
            </a:r>
            <a:r>
              <a:rPr lang="es-MX" sz="2600" i="1" dirty="0">
                <a:solidFill>
                  <a:prstClr val="black"/>
                </a:solidFill>
                <a:latin typeface="Arial" panose="020B0604020202020204" pitchFamily="34" charset="0"/>
                <a:cs typeface="Arial" panose="020B0604020202020204" pitchFamily="34" charset="0"/>
              </a:rPr>
              <a:t>MORÍS</a:t>
            </a:r>
            <a:r>
              <a:rPr lang="es-MX" sz="2600" dirty="0">
                <a:solidFill>
                  <a:prstClr val="black"/>
                </a:solidFill>
                <a:latin typeface="Arial" panose="020B0604020202020204" pitchFamily="34" charset="0"/>
                <a:cs typeface="Arial" panose="020B0604020202020204" pitchFamily="34" charset="0"/>
              </a:rPr>
              <a:t> ("COSTUMBRE"). </a:t>
            </a:r>
            <a:r>
              <a:rPr lang="es-MX" sz="2600" dirty="0" smtClean="0">
                <a:solidFill>
                  <a:prstClr val="black"/>
                </a:solidFill>
                <a:latin typeface="Arial" panose="020B0604020202020204" pitchFamily="34" charset="0"/>
                <a:cs typeface="Arial" panose="020B0604020202020204" pitchFamily="34" charset="0"/>
              </a:rPr>
              <a:t>ES UN  </a:t>
            </a:r>
            <a:r>
              <a:rPr lang="es-MX" sz="2600" dirty="0">
                <a:solidFill>
                  <a:prstClr val="black"/>
                </a:solidFill>
                <a:latin typeface="Arial" panose="020B0604020202020204" pitchFamily="34" charset="0"/>
                <a:cs typeface="Arial" panose="020B0604020202020204" pitchFamily="34" charset="0"/>
              </a:rPr>
              <a:t>CONJUNTO DE CREENCIAS, COSTUMBRES, VALORES Y NORMAS DE UNA PERSONA O </a:t>
            </a:r>
            <a:r>
              <a:rPr lang="es-MX" sz="2600" dirty="0" smtClean="0">
                <a:solidFill>
                  <a:prstClr val="black"/>
                </a:solidFill>
                <a:latin typeface="Arial" panose="020B0604020202020204" pitchFamily="34" charset="0"/>
                <a:cs typeface="Arial" panose="020B0604020202020204" pitchFamily="34" charset="0"/>
              </a:rPr>
              <a:t>GRUPO </a:t>
            </a:r>
            <a:r>
              <a:rPr lang="es-MX" sz="2600" dirty="0">
                <a:solidFill>
                  <a:prstClr val="black"/>
                </a:solidFill>
                <a:latin typeface="Arial" panose="020B0604020202020204" pitchFamily="34" charset="0"/>
                <a:cs typeface="Arial" panose="020B0604020202020204" pitchFamily="34" charset="0"/>
              </a:rPr>
              <a:t>SOCIAL, QUE FUNCIONA COMO UNA </a:t>
            </a:r>
            <a:r>
              <a:rPr lang="es-MX" sz="2600" b="1" dirty="0">
                <a:solidFill>
                  <a:prstClr val="black"/>
                </a:solidFill>
                <a:latin typeface="Arial" panose="020B0604020202020204" pitchFamily="34" charset="0"/>
                <a:cs typeface="Arial" panose="020B0604020202020204" pitchFamily="34" charset="0"/>
              </a:rPr>
              <a:t>GUÍA PARA OBRAR</a:t>
            </a:r>
            <a:r>
              <a:rPr lang="es-MX" sz="2600" dirty="0">
                <a:solidFill>
                  <a:prstClr val="black"/>
                </a:solidFill>
                <a:latin typeface="Arial" panose="020B0604020202020204" pitchFamily="34" charset="0"/>
                <a:cs typeface="Arial" panose="020B0604020202020204" pitchFamily="34" charset="0"/>
              </a:rPr>
              <a:t>, ORIENTANDO ACERCA DE QUÉ ACCIONES SON CORRECTAS (BUENAS) Y CU</a:t>
            </a:r>
            <a:r>
              <a:rPr lang="es-MX" sz="2600" dirty="0">
                <a:latin typeface="Arial" panose="020B0604020202020204" pitchFamily="34" charset="0"/>
                <a:cs typeface="Arial" panose="020B0604020202020204" pitchFamily="34" charset="0"/>
              </a:rPr>
              <a:t>Á</a:t>
            </a:r>
            <a:r>
              <a:rPr lang="es-MX" sz="2600" dirty="0">
                <a:solidFill>
                  <a:prstClr val="black"/>
                </a:solidFill>
                <a:latin typeface="Arial" panose="020B0604020202020204" pitchFamily="34" charset="0"/>
                <a:cs typeface="Arial" panose="020B0604020202020204" pitchFamily="34" charset="0"/>
              </a:rPr>
              <a:t>LES SON INCORRECTAS (MALAS)</a:t>
            </a:r>
          </a:p>
        </p:txBody>
      </p:sp>
      <p:pic>
        <p:nvPicPr>
          <p:cNvPr id="43" name="Imagen 4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90170" y="4545954"/>
            <a:ext cx="1080000" cy="1080000"/>
          </a:xfrm>
          <a:prstGeom prst="rect">
            <a:avLst/>
          </a:prstGeom>
        </p:spPr>
      </p:pic>
      <p:pic>
        <p:nvPicPr>
          <p:cNvPr id="44" name="Imagen 4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306132" y="4545954"/>
            <a:ext cx="1080000" cy="1080000"/>
          </a:xfrm>
          <a:prstGeom prst="rect">
            <a:avLst/>
          </a:prstGeom>
        </p:spPr>
      </p:pic>
      <p:pic>
        <p:nvPicPr>
          <p:cNvPr id="45" name="Imagen 4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22094" y="4576096"/>
            <a:ext cx="1080000" cy="1080000"/>
          </a:xfrm>
          <a:prstGeom prst="rect">
            <a:avLst/>
          </a:prstGeom>
        </p:spPr>
      </p:pic>
      <p:pic>
        <p:nvPicPr>
          <p:cNvPr id="46" name="Imagen 4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15062" y="4565702"/>
            <a:ext cx="1080000" cy="1080000"/>
          </a:xfrm>
          <a:prstGeom prst="rect">
            <a:avLst/>
          </a:prstGeom>
        </p:spPr>
      </p:pic>
    </p:spTree>
    <p:extLst>
      <p:ext uri="{BB962C8B-B14F-4D97-AF65-F5344CB8AC3E}">
        <p14:creationId xmlns:p14="http://schemas.microsoft.com/office/powerpoint/2010/main" xmlns="" val="41108376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ángulo 85"/>
          <p:cNvSpPr/>
          <p:nvPr/>
        </p:nvSpPr>
        <p:spPr>
          <a:xfrm>
            <a:off x="8356" y="-2110"/>
            <a:ext cx="9264352" cy="400110"/>
          </a:xfrm>
          <a:prstGeom prst="rect">
            <a:avLst/>
          </a:prstGeom>
        </p:spPr>
        <p:txBody>
          <a:bodyPr wrap="square" anchor="ctr">
            <a:spAutoFit/>
          </a:bodyPr>
          <a:lstStyle/>
          <a:p>
            <a:r>
              <a:rPr lang="es-MX" sz="2000" b="1" dirty="0">
                <a:solidFill>
                  <a:prstClr val="black"/>
                </a:solidFill>
                <a:latin typeface="Arial" pitchFamily="34" charset="0"/>
                <a:ea typeface="+mj-ea"/>
                <a:cs typeface="Arial" pitchFamily="34" charset="0"/>
              </a:rPr>
              <a:t>ÍNDICE</a:t>
            </a:r>
            <a:endParaRPr lang="es-MX" sz="2000" dirty="0"/>
          </a:p>
        </p:txBody>
      </p:sp>
      <p:grpSp>
        <p:nvGrpSpPr>
          <p:cNvPr id="123" name="Grupo 122"/>
          <p:cNvGrpSpPr/>
          <p:nvPr/>
        </p:nvGrpSpPr>
        <p:grpSpPr>
          <a:xfrm>
            <a:off x="1022188" y="894265"/>
            <a:ext cx="10171877" cy="309783"/>
            <a:chOff x="965430" y="1244800"/>
            <a:chExt cx="10261140" cy="307777"/>
          </a:xfrm>
        </p:grpSpPr>
        <p:grpSp>
          <p:nvGrpSpPr>
            <p:cNvPr id="124" name="Grupo 123"/>
            <p:cNvGrpSpPr/>
            <p:nvPr/>
          </p:nvGrpSpPr>
          <p:grpSpPr>
            <a:xfrm>
              <a:off x="965430" y="1279082"/>
              <a:ext cx="10261140" cy="239212"/>
              <a:chOff x="1024925" y="719245"/>
              <a:chExt cx="10488611" cy="234932"/>
            </a:xfrm>
          </p:grpSpPr>
          <p:sp>
            <p:nvSpPr>
              <p:cNvPr id="128"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1A8C8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129" name="Recortar rectángulo de esquina diagonal 128"/>
              <p:cNvSpPr/>
              <p:nvPr/>
            </p:nvSpPr>
            <p:spPr>
              <a:xfrm>
                <a:off x="1024925" y="719245"/>
                <a:ext cx="816574" cy="234932"/>
              </a:xfrm>
              <a:prstGeom prst="snip2DiagRect">
                <a:avLst>
                  <a:gd name="adj1" fmla="val 0"/>
                  <a:gd name="adj2" fmla="val 50000"/>
                </a:avLst>
              </a:prstGeom>
              <a:solidFill>
                <a:srgbClr val="1A8C84"/>
              </a:solidFill>
              <a:ln w="28575">
                <a:solidFill>
                  <a:srgbClr val="1A8C8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125" name="Rectángulo 124"/>
            <p:cNvSpPr/>
            <p:nvPr/>
          </p:nvSpPr>
          <p:spPr>
            <a:xfrm>
              <a:off x="2033829" y="1244800"/>
              <a:ext cx="8064896" cy="307777"/>
            </a:xfrm>
            <a:prstGeom prst="rect">
              <a:avLst/>
            </a:prstGeom>
          </p:spPr>
          <p:txBody>
            <a:bodyPr wrap="square">
              <a:spAutoFit/>
            </a:bodyPr>
            <a:lstStyle/>
            <a:p>
              <a:r>
                <a:rPr lang="es-ES" sz="1400" b="1">
                  <a:solidFill>
                    <a:prstClr val="black"/>
                  </a:solidFill>
                  <a:latin typeface="Arial" pitchFamily="34" charset="0"/>
                  <a:cs typeface="Arial" pitchFamily="34" charset="0"/>
                </a:rPr>
                <a:t>OBJETIVO</a:t>
              </a:r>
              <a:endParaRPr lang="es-MX" sz="1400" b="1">
                <a:solidFill>
                  <a:prstClr val="black"/>
                </a:solidFill>
              </a:endParaRPr>
            </a:p>
          </p:txBody>
        </p:sp>
        <p:sp>
          <p:nvSpPr>
            <p:cNvPr id="126" name="Rectángulo 76"/>
            <p:cNvSpPr/>
            <p:nvPr/>
          </p:nvSpPr>
          <p:spPr>
            <a:xfrm>
              <a:off x="10630184" y="1244800"/>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03</a:t>
              </a:r>
              <a:endParaRPr lang="es-MX" sz="1400" b="1">
                <a:solidFill>
                  <a:sysClr val="windowText" lastClr="000000"/>
                </a:solidFill>
                <a:latin typeface="Arial" panose="020B0604020202020204" pitchFamily="34" charset="0"/>
                <a:cs typeface="Arial" panose="020B0604020202020204" pitchFamily="34" charset="0"/>
              </a:endParaRPr>
            </a:p>
          </p:txBody>
        </p:sp>
        <p:sp>
          <p:nvSpPr>
            <p:cNvPr id="127" name="Rectángulo 76"/>
            <p:cNvSpPr/>
            <p:nvPr/>
          </p:nvSpPr>
          <p:spPr>
            <a:xfrm>
              <a:off x="1157561" y="1254522"/>
              <a:ext cx="333746" cy="288332"/>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II.</a:t>
              </a:r>
              <a:endParaRPr lang="es-MX" sz="1400" b="1">
                <a:solidFill>
                  <a:sysClr val="windowText" lastClr="000000"/>
                </a:solidFill>
              </a:endParaRPr>
            </a:p>
          </p:txBody>
        </p:sp>
      </p:grpSp>
      <p:grpSp>
        <p:nvGrpSpPr>
          <p:cNvPr id="130" name="Grupo 129"/>
          <p:cNvGrpSpPr/>
          <p:nvPr/>
        </p:nvGrpSpPr>
        <p:grpSpPr>
          <a:xfrm>
            <a:off x="1022188" y="548681"/>
            <a:ext cx="10171877" cy="309783"/>
            <a:chOff x="965430" y="924949"/>
            <a:chExt cx="10261140" cy="307777"/>
          </a:xfrm>
        </p:grpSpPr>
        <p:grpSp>
          <p:nvGrpSpPr>
            <p:cNvPr id="131" name="Grupo 130"/>
            <p:cNvGrpSpPr/>
            <p:nvPr/>
          </p:nvGrpSpPr>
          <p:grpSpPr>
            <a:xfrm>
              <a:off x="965430" y="959231"/>
              <a:ext cx="10261140" cy="239212"/>
              <a:chOff x="1024925" y="719245"/>
              <a:chExt cx="10488611" cy="234932"/>
            </a:xfrm>
          </p:grpSpPr>
          <p:sp>
            <p:nvSpPr>
              <p:cNvPr id="135"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EAB2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136" name="Recortar rectángulo de esquina diagonal 135"/>
              <p:cNvSpPr/>
              <p:nvPr/>
            </p:nvSpPr>
            <p:spPr>
              <a:xfrm>
                <a:off x="1024925" y="719245"/>
                <a:ext cx="816574" cy="234932"/>
              </a:xfrm>
              <a:prstGeom prst="snip2DiagRect">
                <a:avLst>
                  <a:gd name="adj1" fmla="val 0"/>
                  <a:gd name="adj2" fmla="val 50000"/>
                </a:avLst>
              </a:prstGeom>
              <a:solidFill>
                <a:srgbClr val="FDC249"/>
              </a:solidFill>
              <a:ln w="28575">
                <a:solidFill>
                  <a:srgbClr val="EAB2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132" name="Rectángulo 76"/>
            <p:cNvSpPr/>
            <p:nvPr/>
          </p:nvSpPr>
          <p:spPr>
            <a:xfrm>
              <a:off x="1182408" y="934671"/>
              <a:ext cx="284053" cy="288332"/>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I.</a:t>
              </a:r>
              <a:endParaRPr lang="es-MX" sz="1400" b="1">
                <a:solidFill>
                  <a:sysClr val="windowText" lastClr="000000"/>
                </a:solidFill>
              </a:endParaRPr>
            </a:p>
          </p:txBody>
        </p:sp>
        <p:sp>
          <p:nvSpPr>
            <p:cNvPr id="133" name="Rectángulo 132"/>
            <p:cNvSpPr/>
            <p:nvPr/>
          </p:nvSpPr>
          <p:spPr>
            <a:xfrm>
              <a:off x="2033829" y="934671"/>
              <a:ext cx="8064896" cy="288332"/>
            </a:xfrm>
            <a:prstGeom prst="rect">
              <a:avLst/>
            </a:prstGeom>
          </p:spPr>
          <p:txBody>
            <a:bodyPr wrap="square">
              <a:spAutoFit/>
            </a:bodyPr>
            <a:lstStyle/>
            <a:p>
              <a:r>
                <a:rPr lang="es-ES" sz="1400" b="1">
                  <a:solidFill>
                    <a:prstClr val="black"/>
                  </a:solidFill>
                  <a:latin typeface="Arial" pitchFamily="34" charset="0"/>
                  <a:cs typeface="Arial" pitchFamily="34" charset="0"/>
                </a:rPr>
                <a:t>INTRODUCCIÓN</a:t>
              </a:r>
              <a:endParaRPr lang="es-MX" sz="1400" b="1">
                <a:solidFill>
                  <a:prstClr val="black"/>
                </a:solidFill>
              </a:endParaRPr>
            </a:p>
          </p:txBody>
        </p:sp>
        <p:sp>
          <p:nvSpPr>
            <p:cNvPr id="134" name="Rectángulo 76"/>
            <p:cNvSpPr/>
            <p:nvPr/>
          </p:nvSpPr>
          <p:spPr>
            <a:xfrm>
              <a:off x="10630184" y="924949"/>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01</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137" name="Grupo 136"/>
          <p:cNvGrpSpPr/>
          <p:nvPr/>
        </p:nvGrpSpPr>
        <p:grpSpPr>
          <a:xfrm>
            <a:off x="1022188" y="1585432"/>
            <a:ext cx="10171877" cy="309783"/>
            <a:chOff x="965430" y="1894394"/>
            <a:chExt cx="10261140" cy="307777"/>
          </a:xfrm>
        </p:grpSpPr>
        <p:grpSp>
          <p:nvGrpSpPr>
            <p:cNvPr id="138" name="Grupo 137"/>
            <p:cNvGrpSpPr/>
            <p:nvPr/>
          </p:nvGrpSpPr>
          <p:grpSpPr>
            <a:xfrm>
              <a:off x="965430" y="1928676"/>
              <a:ext cx="10261140" cy="239212"/>
              <a:chOff x="1024925" y="719245"/>
              <a:chExt cx="10488611" cy="234932"/>
            </a:xfrm>
          </p:grpSpPr>
          <p:sp>
            <p:nvSpPr>
              <p:cNvPr id="142"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87740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143" name="Recortar rectángulo de esquina diagonal 142"/>
              <p:cNvSpPr/>
              <p:nvPr/>
            </p:nvSpPr>
            <p:spPr>
              <a:xfrm>
                <a:off x="1024925" y="719245"/>
                <a:ext cx="816574" cy="234932"/>
              </a:xfrm>
              <a:prstGeom prst="snip2DiagRect">
                <a:avLst>
                  <a:gd name="adj1" fmla="val 0"/>
                  <a:gd name="adj2" fmla="val 50000"/>
                </a:avLst>
              </a:prstGeom>
              <a:solidFill>
                <a:srgbClr val="857301"/>
              </a:solidFill>
              <a:ln w="28575">
                <a:solidFill>
                  <a:srgbClr val="87740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139" name="Rectángulo 76"/>
            <p:cNvSpPr/>
            <p:nvPr/>
          </p:nvSpPr>
          <p:spPr>
            <a:xfrm>
              <a:off x="1120117" y="1904116"/>
              <a:ext cx="387798" cy="288332"/>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IV.</a:t>
              </a:r>
              <a:endParaRPr lang="es-MX" sz="1400" b="1">
                <a:solidFill>
                  <a:sysClr val="windowText" lastClr="000000"/>
                </a:solidFill>
              </a:endParaRPr>
            </a:p>
          </p:txBody>
        </p:sp>
        <p:sp>
          <p:nvSpPr>
            <p:cNvPr id="140" name="15 Rectángulo"/>
            <p:cNvSpPr/>
            <p:nvPr/>
          </p:nvSpPr>
          <p:spPr>
            <a:xfrm>
              <a:off x="2033829" y="1894394"/>
              <a:ext cx="8064896" cy="307777"/>
            </a:xfrm>
            <a:prstGeom prst="rect">
              <a:avLst/>
            </a:prstGeom>
          </p:spPr>
          <p:txBody>
            <a:bodyPr wrap="square">
              <a:spAutoFit/>
            </a:bodyPr>
            <a:lstStyle/>
            <a:p>
              <a:r>
                <a:rPr lang="es-ES" sz="1400" b="1" smtClean="0">
                  <a:solidFill>
                    <a:prstClr val="black"/>
                  </a:solidFill>
                  <a:latin typeface="Arial" pitchFamily="34" charset="0"/>
                  <a:cs typeface="Arial" pitchFamily="34" charset="0"/>
                </a:rPr>
                <a:t>PERSPECTIVA</a:t>
              </a:r>
              <a:endParaRPr lang="es-MX" sz="1400">
                <a:solidFill>
                  <a:prstClr val="black"/>
                </a:solidFill>
              </a:endParaRPr>
            </a:p>
          </p:txBody>
        </p:sp>
        <p:sp>
          <p:nvSpPr>
            <p:cNvPr id="141" name="Rectángulo 76"/>
            <p:cNvSpPr/>
            <p:nvPr/>
          </p:nvSpPr>
          <p:spPr>
            <a:xfrm>
              <a:off x="10630184" y="1894394"/>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07</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144" name="Grupo 143"/>
          <p:cNvGrpSpPr/>
          <p:nvPr/>
        </p:nvGrpSpPr>
        <p:grpSpPr>
          <a:xfrm>
            <a:off x="1022188" y="1239848"/>
            <a:ext cx="10171877" cy="309783"/>
            <a:chOff x="953709" y="1551891"/>
            <a:chExt cx="10261140" cy="307777"/>
          </a:xfrm>
        </p:grpSpPr>
        <p:grpSp>
          <p:nvGrpSpPr>
            <p:cNvPr id="145" name="Grupo 144"/>
            <p:cNvGrpSpPr/>
            <p:nvPr/>
          </p:nvGrpSpPr>
          <p:grpSpPr>
            <a:xfrm>
              <a:off x="953709" y="1586173"/>
              <a:ext cx="10261140" cy="239212"/>
              <a:chOff x="1024925" y="719245"/>
              <a:chExt cx="10488611" cy="234932"/>
            </a:xfrm>
          </p:grpSpPr>
          <p:sp>
            <p:nvSpPr>
              <p:cNvPr id="149"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D69492"/>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150" name="Recortar rectángulo de esquina diagonal 149"/>
              <p:cNvSpPr/>
              <p:nvPr/>
            </p:nvSpPr>
            <p:spPr>
              <a:xfrm>
                <a:off x="1024925" y="719245"/>
                <a:ext cx="816574" cy="234932"/>
              </a:xfrm>
              <a:prstGeom prst="snip2DiagRect">
                <a:avLst>
                  <a:gd name="adj1" fmla="val 0"/>
                  <a:gd name="adj2" fmla="val 50000"/>
                </a:avLst>
              </a:prstGeom>
              <a:solidFill>
                <a:srgbClr val="D69492"/>
              </a:solidFill>
              <a:ln w="28575">
                <a:solidFill>
                  <a:srgbClr val="D69492"/>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146" name="Rectángulo 76"/>
            <p:cNvSpPr/>
            <p:nvPr/>
          </p:nvSpPr>
          <p:spPr>
            <a:xfrm>
              <a:off x="1122297" y="1561613"/>
              <a:ext cx="383439" cy="288332"/>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III.</a:t>
              </a:r>
              <a:endParaRPr lang="es-MX" sz="1400" b="1">
                <a:solidFill>
                  <a:sysClr val="windowText" lastClr="000000"/>
                </a:solidFill>
              </a:endParaRPr>
            </a:p>
          </p:txBody>
        </p:sp>
        <p:sp>
          <p:nvSpPr>
            <p:cNvPr id="147" name="Rectángulo 70"/>
            <p:cNvSpPr/>
            <p:nvPr/>
          </p:nvSpPr>
          <p:spPr>
            <a:xfrm>
              <a:off x="2033829" y="1551891"/>
              <a:ext cx="8064896" cy="307777"/>
            </a:xfrm>
            <a:prstGeom prst="rect">
              <a:avLst/>
            </a:prstGeom>
          </p:spPr>
          <p:txBody>
            <a:bodyPr wrap="square">
              <a:spAutoFit/>
            </a:bodyPr>
            <a:lstStyle/>
            <a:p>
              <a:r>
                <a:rPr lang="es-ES" sz="1400" b="1" smtClean="0">
                  <a:solidFill>
                    <a:prstClr val="black"/>
                  </a:solidFill>
                  <a:latin typeface="Arial" pitchFamily="34" charset="0"/>
                  <a:cs typeface="Arial" pitchFamily="34" charset="0"/>
                </a:rPr>
                <a:t>ANTECEDENTES</a:t>
              </a:r>
              <a:endParaRPr lang="es-MX" sz="1400" b="1">
                <a:solidFill>
                  <a:prstClr val="black"/>
                </a:solidFill>
              </a:endParaRPr>
            </a:p>
          </p:txBody>
        </p:sp>
        <p:sp>
          <p:nvSpPr>
            <p:cNvPr id="148" name="Rectángulo 76"/>
            <p:cNvSpPr/>
            <p:nvPr/>
          </p:nvSpPr>
          <p:spPr>
            <a:xfrm>
              <a:off x="10630184" y="1551891"/>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05</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151" name="Grupo 150"/>
          <p:cNvGrpSpPr/>
          <p:nvPr/>
        </p:nvGrpSpPr>
        <p:grpSpPr>
          <a:xfrm>
            <a:off x="1022188" y="1931016"/>
            <a:ext cx="10171877" cy="309783"/>
            <a:chOff x="965430" y="2248512"/>
            <a:chExt cx="10261140" cy="307777"/>
          </a:xfrm>
        </p:grpSpPr>
        <p:grpSp>
          <p:nvGrpSpPr>
            <p:cNvPr id="152" name="Grupo 151"/>
            <p:cNvGrpSpPr/>
            <p:nvPr/>
          </p:nvGrpSpPr>
          <p:grpSpPr>
            <a:xfrm>
              <a:off x="965430" y="2282794"/>
              <a:ext cx="10261140" cy="239212"/>
              <a:chOff x="1024925" y="719245"/>
              <a:chExt cx="10488611" cy="234932"/>
            </a:xfrm>
          </p:grpSpPr>
          <p:sp>
            <p:nvSpPr>
              <p:cNvPr id="168"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5B91D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169" name="Recortar rectángulo de esquina diagonal 168"/>
              <p:cNvSpPr/>
              <p:nvPr/>
            </p:nvSpPr>
            <p:spPr>
              <a:xfrm>
                <a:off x="1024925" y="719245"/>
                <a:ext cx="816574" cy="234932"/>
              </a:xfrm>
              <a:prstGeom prst="snip2DiagRect">
                <a:avLst>
                  <a:gd name="adj1" fmla="val 0"/>
                  <a:gd name="adj2" fmla="val 50000"/>
                </a:avLst>
              </a:prstGeom>
              <a:solidFill>
                <a:srgbClr val="5B91D4"/>
              </a:solidFill>
              <a:ln w="28575">
                <a:solidFill>
                  <a:srgbClr val="5B91D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153" name="Rectángulo 76"/>
            <p:cNvSpPr/>
            <p:nvPr/>
          </p:nvSpPr>
          <p:spPr>
            <a:xfrm>
              <a:off x="1128355" y="2258234"/>
              <a:ext cx="338106" cy="288332"/>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V.</a:t>
              </a:r>
              <a:endParaRPr lang="es-MX" sz="1400" b="1">
                <a:solidFill>
                  <a:sysClr val="windowText" lastClr="000000"/>
                </a:solidFill>
              </a:endParaRPr>
            </a:p>
          </p:txBody>
        </p:sp>
        <p:sp>
          <p:nvSpPr>
            <p:cNvPr id="154" name="18 Rectángulo"/>
            <p:cNvSpPr/>
            <p:nvPr/>
          </p:nvSpPr>
          <p:spPr>
            <a:xfrm>
              <a:off x="2033829" y="2248512"/>
              <a:ext cx="8064896" cy="307777"/>
            </a:xfrm>
            <a:prstGeom prst="rect">
              <a:avLst/>
            </a:prstGeom>
          </p:spPr>
          <p:txBody>
            <a:bodyPr wrap="square">
              <a:spAutoFit/>
            </a:bodyPr>
            <a:lstStyle/>
            <a:p>
              <a:r>
                <a:rPr lang="es-MX" sz="1400" b="1">
                  <a:solidFill>
                    <a:prstClr val="black"/>
                  </a:solidFill>
                  <a:latin typeface="Arial" pitchFamily="34" charset="0"/>
                  <a:cs typeface="Arial" pitchFamily="34" charset="0"/>
                </a:rPr>
                <a:t>PREMISAS</a:t>
              </a:r>
            </a:p>
          </p:txBody>
        </p:sp>
        <p:sp>
          <p:nvSpPr>
            <p:cNvPr id="155" name="Rectángulo 76"/>
            <p:cNvSpPr/>
            <p:nvPr/>
          </p:nvSpPr>
          <p:spPr>
            <a:xfrm>
              <a:off x="10630184" y="2248512"/>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09</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170" name="Grupo 169"/>
          <p:cNvGrpSpPr/>
          <p:nvPr/>
        </p:nvGrpSpPr>
        <p:grpSpPr>
          <a:xfrm>
            <a:off x="1022188" y="2276599"/>
            <a:ext cx="10171877" cy="309783"/>
            <a:chOff x="965430" y="2615052"/>
            <a:chExt cx="10261140" cy="307777"/>
          </a:xfrm>
        </p:grpSpPr>
        <p:grpSp>
          <p:nvGrpSpPr>
            <p:cNvPr id="171" name="Grupo 170"/>
            <p:cNvGrpSpPr/>
            <p:nvPr/>
          </p:nvGrpSpPr>
          <p:grpSpPr>
            <a:xfrm>
              <a:off x="965430" y="2649334"/>
              <a:ext cx="10261140" cy="239212"/>
              <a:chOff x="1024925" y="719245"/>
              <a:chExt cx="10488611" cy="234932"/>
            </a:xfrm>
          </p:grpSpPr>
          <p:sp>
            <p:nvSpPr>
              <p:cNvPr id="175"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03AC5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176" name="Recortar rectángulo de esquina diagonal 175"/>
              <p:cNvSpPr/>
              <p:nvPr/>
            </p:nvSpPr>
            <p:spPr>
              <a:xfrm>
                <a:off x="1024925" y="719245"/>
                <a:ext cx="816574" cy="234932"/>
              </a:xfrm>
              <a:prstGeom prst="snip2DiagRect">
                <a:avLst>
                  <a:gd name="adj1" fmla="val 0"/>
                  <a:gd name="adj2" fmla="val 50000"/>
                </a:avLst>
              </a:prstGeom>
              <a:solidFill>
                <a:srgbClr val="03AC50"/>
              </a:solidFill>
              <a:ln w="28575">
                <a:solidFill>
                  <a:srgbClr val="03AC5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172" name="Rectángulo 76"/>
            <p:cNvSpPr/>
            <p:nvPr/>
          </p:nvSpPr>
          <p:spPr>
            <a:xfrm>
              <a:off x="1091870" y="2624774"/>
              <a:ext cx="404278" cy="288332"/>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VI.</a:t>
              </a:r>
              <a:endParaRPr lang="es-MX" sz="1400" b="1">
                <a:solidFill>
                  <a:sysClr val="windowText" lastClr="000000"/>
                </a:solidFill>
              </a:endParaRPr>
            </a:p>
          </p:txBody>
        </p:sp>
        <p:sp>
          <p:nvSpPr>
            <p:cNvPr id="173" name="Rectángulo 72"/>
            <p:cNvSpPr/>
            <p:nvPr/>
          </p:nvSpPr>
          <p:spPr>
            <a:xfrm>
              <a:off x="2033829" y="2615052"/>
              <a:ext cx="8064896" cy="307777"/>
            </a:xfrm>
            <a:prstGeom prst="rect">
              <a:avLst/>
            </a:prstGeom>
          </p:spPr>
          <p:txBody>
            <a:bodyPr wrap="square">
              <a:spAutoFit/>
            </a:bodyPr>
            <a:lstStyle/>
            <a:p>
              <a:r>
                <a:rPr lang="es-ES" sz="1400" b="1" smtClean="0">
                  <a:solidFill>
                    <a:prstClr val="black"/>
                  </a:solidFill>
                  <a:latin typeface="Arial" pitchFamily="34" charset="0"/>
                  <a:cs typeface="Arial" pitchFamily="34" charset="0"/>
                </a:rPr>
                <a:t>CORRUPCIÓN</a:t>
              </a:r>
              <a:endParaRPr lang="es-MX" sz="1400" b="1">
                <a:solidFill>
                  <a:prstClr val="black"/>
                </a:solidFill>
              </a:endParaRPr>
            </a:p>
          </p:txBody>
        </p:sp>
        <p:sp>
          <p:nvSpPr>
            <p:cNvPr id="174" name="Rectángulo 76"/>
            <p:cNvSpPr/>
            <p:nvPr/>
          </p:nvSpPr>
          <p:spPr>
            <a:xfrm>
              <a:off x="10630184" y="2615052"/>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11</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177" name="Grupo 176"/>
          <p:cNvGrpSpPr/>
          <p:nvPr/>
        </p:nvGrpSpPr>
        <p:grpSpPr>
          <a:xfrm>
            <a:off x="1022188" y="2967766"/>
            <a:ext cx="10171877" cy="309783"/>
            <a:chOff x="965430" y="3273741"/>
            <a:chExt cx="10261140" cy="307777"/>
          </a:xfrm>
        </p:grpSpPr>
        <p:grpSp>
          <p:nvGrpSpPr>
            <p:cNvPr id="178" name="Grupo 177"/>
            <p:cNvGrpSpPr/>
            <p:nvPr/>
          </p:nvGrpSpPr>
          <p:grpSpPr>
            <a:xfrm>
              <a:off x="965430" y="3308023"/>
              <a:ext cx="10261140" cy="239212"/>
              <a:chOff x="1024925" y="719245"/>
              <a:chExt cx="10488611" cy="234932"/>
            </a:xfrm>
          </p:grpSpPr>
          <p:sp>
            <p:nvSpPr>
              <p:cNvPr id="183"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E3DE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184" name="Recortar rectángulo de esquina diagonal 183"/>
              <p:cNvSpPr/>
              <p:nvPr/>
            </p:nvSpPr>
            <p:spPr>
              <a:xfrm>
                <a:off x="1024925" y="719245"/>
                <a:ext cx="816574" cy="234932"/>
              </a:xfrm>
              <a:prstGeom prst="snip2DiagRect">
                <a:avLst>
                  <a:gd name="adj1" fmla="val 0"/>
                  <a:gd name="adj2" fmla="val 50000"/>
                </a:avLst>
              </a:prstGeom>
              <a:solidFill>
                <a:srgbClr val="E3DE00"/>
              </a:solidFill>
              <a:ln w="2857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179" name="Rectángulo 76"/>
            <p:cNvSpPr/>
            <p:nvPr/>
          </p:nvSpPr>
          <p:spPr>
            <a:xfrm>
              <a:off x="1046971" y="3283463"/>
              <a:ext cx="503664" cy="288332"/>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VIII.</a:t>
              </a:r>
              <a:endParaRPr lang="es-MX" sz="1400" b="1">
                <a:solidFill>
                  <a:sysClr val="windowText" lastClr="000000"/>
                </a:solidFill>
              </a:endParaRPr>
            </a:p>
          </p:txBody>
        </p:sp>
        <p:sp>
          <p:nvSpPr>
            <p:cNvPr id="180" name="Rectángulo 71"/>
            <p:cNvSpPr/>
            <p:nvPr/>
          </p:nvSpPr>
          <p:spPr>
            <a:xfrm>
              <a:off x="2033829" y="3273741"/>
              <a:ext cx="8064896" cy="307777"/>
            </a:xfrm>
            <a:prstGeom prst="rect">
              <a:avLst/>
            </a:prstGeom>
          </p:spPr>
          <p:txBody>
            <a:bodyPr wrap="square">
              <a:spAutoFit/>
            </a:bodyPr>
            <a:lstStyle/>
            <a:p>
              <a:r>
                <a:rPr lang="es-ES" sz="1400" b="1" smtClean="0">
                  <a:solidFill>
                    <a:prstClr val="black"/>
                  </a:solidFill>
                  <a:latin typeface="Arial" pitchFamily="34" charset="0"/>
                  <a:cs typeface="Arial" pitchFamily="34" charset="0"/>
                </a:rPr>
                <a:t>INTEGRIDAD</a:t>
              </a:r>
              <a:endParaRPr lang="es-MX" sz="1400" b="1">
                <a:solidFill>
                  <a:prstClr val="black"/>
                </a:solidFill>
              </a:endParaRPr>
            </a:p>
          </p:txBody>
        </p:sp>
        <p:sp>
          <p:nvSpPr>
            <p:cNvPr id="181" name="Rectángulo 76"/>
            <p:cNvSpPr/>
            <p:nvPr/>
          </p:nvSpPr>
          <p:spPr>
            <a:xfrm>
              <a:off x="10630184" y="3273741"/>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15</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185" name="Grupo 184"/>
          <p:cNvGrpSpPr/>
          <p:nvPr/>
        </p:nvGrpSpPr>
        <p:grpSpPr>
          <a:xfrm>
            <a:off x="1022188" y="3313349"/>
            <a:ext cx="10171877" cy="309783"/>
            <a:chOff x="965430" y="3616687"/>
            <a:chExt cx="10261140" cy="307777"/>
          </a:xfrm>
        </p:grpSpPr>
        <p:grpSp>
          <p:nvGrpSpPr>
            <p:cNvPr id="186" name="Grupo 185"/>
            <p:cNvGrpSpPr/>
            <p:nvPr/>
          </p:nvGrpSpPr>
          <p:grpSpPr>
            <a:xfrm>
              <a:off x="965430" y="3650969"/>
              <a:ext cx="10261140" cy="239212"/>
              <a:chOff x="1024925" y="719245"/>
              <a:chExt cx="10488611" cy="234932"/>
            </a:xfrm>
          </p:grpSpPr>
          <p:sp>
            <p:nvSpPr>
              <p:cNvPr id="190"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026DBB"/>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191" name="Recortar rectángulo de esquina diagonal 190"/>
              <p:cNvSpPr/>
              <p:nvPr/>
            </p:nvSpPr>
            <p:spPr>
              <a:xfrm>
                <a:off x="1024925" y="719245"/>
                <a:ext cx="816574" cy="234932"/>
              </a:xfrm>
              <a:prstGeom prst="snip2DiagRect">
                <a:avLst>
                  <a:gd name="adj1" fmla="val 0"/>
                  <a:gd name="adj2" fmla="val 50000"/>
                </a:avLst>
              </a:prstGeom>
              <a:solidFill>
                <a:srgbClr val="026DBB"/>
              </a:solidFill>
              <a:ln w="28575">
                <a:solidFill>
                  <a:srgbClr val="026DBB"/>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187" name="Rectángulo 76"/>
            <p:cNvSpPr/>
            <p:nvPr/>
          </p:nvSpPr>
          <p:spPr>
            <a:xfrm>
              <a:off x="1132264" y="3626409"/>
              <a:ext cx="404278" cy="288332"/>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IX.</a:t>
              </a:r>
              <a:endParaRPr lang="es-MX" sz="1400" b="1">
                <a:solidFill>
                  <a:sysClr val="windowText" lastClr="000000"/>
                </a:solidFill>
              </a:endParaRPr>
            </a:p>
          </p:txBody>
        </p:sp>
        <p:sp>
          <p:nvSpPr>
            <p:cNvPr id="188" name="Rectángulo 71"/>
            <p:cNvSpPr/>
            <p:nvPr/>
          </p:nvSpPr>
          <p:spPr>
            <a:xfrm>
              <a:off x="2033829" y="3616687"/>
              <a:ext cx="8064896" cy="307777"/>
            </a:xfrm>
            <a:prstGeom prst="rect">
              <a:avLst/>
            </a:prstGeom>
          </p:spPr>
          <p:txBody>
            <a:bodyPr wrap="square">
              <a:spAutoFit/>
            </a:bodyPr>
            <a:lstStyle/>
            <a:p>
              <a:r>
                <a:rPr lang="es-ES" sz="1400" b="1" smtClean="0">
                  <a:solidFill>
                    <a:prstClr val="black"/>
                  </a:solidFill>
                  <a:latin typeface="Arial" pitchFamily="34" charset="0"/>
                  <a:cs typeface="Arial" pitchFamily="34" charset="0"/>
                </a:rPr>
                <a:t>MORAL</a:t>
              </a:r>
              <a:endParaRPr lang="es-MX" sz="1400" b="1">
                <a:solidFill>
                  <a:prstClr val="black"/>
                </a:solidFill>
              </a:endParaRPr>
            </a:p>
          </p:txBody>
        </p:sp>
        <p:sp>
          <p:nvSpPr>
            <p:cNvPr id="189" name="Rectángulo 76"/>
            <p:cNvSpPr/>
            <p:nvPr/>
          </p:nvSpPr>
          <p:spPr>
            <a:xfrm>
              <a:off x="10630184" y="3616687"/>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17</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192" name="Grupo 191"/>
          <p:cNvGrpSpPr/>
          <p:nvPr/>
        </p:nvGrpSpPr>
        <p:grpSpPr>
          <a:xfrm>
            <a:off x="1022188" y="3658933"/>
            <a:ext cx="10171877" cy="309783"/>
            <a:chOff x="953709" y="3964412"/>
            <a:chExt cx="10261140" cy="307777"/>
          </a:xfrm>
        </p:grpSpPr>
        <p:grpSp>
          <p:nvGrpSpPr>
            <p:cNvPr id="193" name="Grupo 192"/>
            <p:cNvGrpSpPr/>
            <p:nvPr/>
          </p:nvGrpSpPr>
          <p:grpSpPr>
            <a:xfrm>
              <a:off x="953709" y="3998694"/>
              <a:ext cx="10261140" cy="239212"/>
              <a:chOff x="1024925" y="719245"/>
              <a:chExt cx="10488611" cy="234932"/>
            </a:xfrm>
          </p:grpSpPr>
          <p:sp>
            <p:nvSpPr>
              <p:cNvPr id="263"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B70E5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264" name="Recortar rectángulo de esquina diagonal 263"/>
              <p:cNvSpPr/>
              <p:nvPr/>
            </p:nvSpPr>
            <p:spPr>
              <a:xfrm>
                <a:off x="1024925" y="719245"/>
                <a:ext cx="816574" cy="234932"/>
              </a:xfrm>
              <a:prstGeom prst="snip2DiagRect">
                <a:avLst>
                  <a:gd name="adj1" fmla="val 0"/>
                  <a:gd name="adj2" fmla="val 50000"/>
                </a:avLst>
              </a:prstGeom>
              <a:solidFill>
                <a:srgbClr val="B70E50"/>
              </a:solidFill>
              <a:ln w="28575">
                <a:solidFill>
                  <a:srgbClr val="B70E5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194" name="Rectángulo 76"/>
            <p:cNvSpPr/>
            <p:nvPr/>
          </p:nvSpPr>
          <p:spPr>
            <a:xfrm>
              <a:off x="1124199" y="3964412"/>
              <a:ext cx="354584" cy="307777"/>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X.</a:t>
              </a:r>
              <a:endParaRPr lang="es-MX" sz="1400" b="1">
                <a:solidFill>
                  <a:sysClr val="windowText" lastClr="000000"/>
                </a:solidFill>
              </a:endParaRPr>
            </a:p>
          </p:txBody>
        </p:sp>
        <p:sp>
          <p:nvSpPr>
            <p:cNvPr id="195" name="Rectángulo 72"/>
            <p:cNvSpPr/>
            <p:nvPr/>
          </p:nvSpPr>
          <p:spPr>
            <a:xfrm>
              <a:off x="2033829" y="3964412"/>
              <a:ext cx="8064896" cy="307777"/>
            </a:xfrm>
            <a:prstGeom prst="rect">
              <a:avLst/>
            </a:prstGeom>
          </p:spPr>
          <p:txBody>
            <a:bodyPr wrap="square">
              <a:spAutoFit/>
            </a:bodyPr>
            <a:lstStyle/>
            <a:p>
              <a:r>
                <a:rPr lang="es-ES" sz="1400" b="1" smtClean="0">
                  <a:solidFill>
                    <a:prstClr val="black"/>
                  </a:solidFill>
                  <a:latin typeface="Arial" pitchFamily="34" charset="0"/>
                  <a:cs typeface="Arial" pitchFamily="34" charset="0"/>
                </a:rPr>
                <a:t>VALORES</a:t>
              </a:r>
              <a:endParaRPr lang="es-MX" sz="1400" b="1">
                <a:solidFill>
                  <a:prstClr val="black"/>
                </a:solidFill>
              </a:endParaRPr>
            </a:p>
          </p:txBody>
        </p:sp>
        <p:sp>
          <p:nvSpPr>
            <p:cNvPr id="196" name="Rectángulo 76"/>
            <p:cNvSpPr/>
            <p:nvPr/>
          </p:nvSpPr>
          <p:spPr>
            <a:xfrm>
              <a:off x="10630184" y="3964412"/>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19</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265" name="Grupo 264"/>
          <p:cNvGrpSpPr/>
          <p:nvPr/>
        </p:nvGrpSpPr>
        <p:grpSpPr>
          <a:xfrm>
            <a:off x="1022188" y="4004517"/>
            <a:ext cx="10171877" cy="309783"/>
            <a:chOff x="953709" y="4296018"/>
            <a:chExt cx="10261140" cy="307777"/>
          </a:xfrm>
        </p:grpSpPr>
        <p:grpSp>
          <p:nvGrpSpPr>
            <p:cNvPr id="266" name="Grupo 265"/>
            <p:cNvGrpSpPr/>
            <p:nvPr/>
          </p:nvGrpSpPr>
          <p:grpSpPr>
            <a:xfrm>
              <a:off x="953709" y="4330300"/>
              <a:ext cx="10261140" cy="239212"/>
              <a:chOff x="1024925" y="719245"/>
              <a:chExt cx="10488611" cy="234932"/>
            </a:xfrm>
          </p:grpSpPr>
          <p:sp>
            <p:nvSpPr>
              <p:cNvPr id="270" name="Pentágono 4"/>
              <p:cNvSpPr/>
              <p:nvPr/>
            </p:nvSpPr>
            <p:spPr>
              <a:xfrm>
                <a:off x="1919536" y="719407"/>
                <a:ext cx="9594000" cy="234611"/>
              </a:xfrm>
              <a:prstGeom prst="snip2DiagRect">
                <a:avLst>
                  <a:gd name="adj1" fmla="val 0"/>
                  <a:gd name="adj2" fmla="val 50000"/>
                </a:avLst>
              </a:prstGeom>
              <a:solidFill>
                <a:schemeClr val="bg1"/>
              </a:solidFill>
              <a:ln w="28575">
                <a:solidFill>
                  <a:srgbClr val="8FCD4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271" name="Recortar rectángulo de esquina diagonal 270"/>
              <p:cNvSpPr/>
              <p:nvPr/>
            </p:nvSpPr>
            <p:spPr>
              <a:xfrm>
                <a:off x="1024925" y="719245"/>
                <a:ext cx="816574" cy="234932"/>
              </a:xfrm>
              <a:prstGeom prst="snip2DiagRect">
                <a:avLst>
                  <a:gd name="adj1" fmla="val 0"/>
                  <a:gd name="adj2" fmla="val 50000"/>
                </a:avLst>
              </a:prstGeom>
              <a:solidFill>
                <a:srgbClr val="8FCD4E"/>
              </a:solidFill>
              <a:ln w="28575">
                <a:solidFill>
                  <a:srgbClr val="8FCD4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267" name="Rectángulo 76"/>
            <p:cNvSpPr/>
            <p:nvPr/>
          </p:nvSpPr>
          <p:spPr>
            <a:xfrm>
              <a:off x="1101459" y="4296018"/>
              <a:ext cx="404277" cy="307777"/>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XI.</a:t>
              </a:r>
              <a:endParaRPr lang="es-MX" sz="1400" b="1">
                <a:solidFill>
                  <a:sysClr val="windowText" lastClr="000000"/>
                </a:solidFill>
              </a:endParaRPr>
            </a:p>
          </p:txBody>
        </p:sp>
        <p:sp>
          <p:nvSpPr>
            <p:cNvPr id="268" name="Rectángulo 74"/>
            <p:cNvSpPr/>
            <p:nvPr/>
          </p:nvSpPr>
          <p:spPr>
            <a:xfrm>
              <a:off x="2033163" y="4296018"/>
              <a:ext cx="8064896" cy="307777"/>
            </a:xfrm>
            <a:prstGeom prst="rect">
              <a:avLst/>
            </a:prstGeom>
          </p:spPr>
          <p:txBody>
            <a:bodyPr wrap="square">
              <a:spAutoFit/>
            </a:bodyPr>
            <a:lstStyle/>
            <a:p>
              <a:r>
                <a:rPr lang="es-ES" sz="1400" b="1" smtClean="0">
                  <a:solidFill>
                    <a:prstClr val="black"/>
                  </a:solidFill>
                  <a:latin typeface="Arial" pitchFamily="34" charset="0"/>
                  <a:cs typeface="Arial" pitchFamily="34" charset="0"/>
                </a:rPr>
                <a:t>PRINCIPIOS</a:t>
              </a:r>
              <a:endParaRPr lang="es-MX" sz="1400" b="1">
                <a:solidFill>
                  <a:prstClr val="black"/>
                </a:solidFill>
              </a:endParaRPr>
            </a:p>
          </p:txBody>
        </p:sp>
        <p:sp>
          <p:nvSpPr>
            <p:cNvPr id="269" name="Rectángulo 76"/>
            <p:cNvSpPr/>
            <p:nvPr/>
          </p:nvSpPr>
          <p:spPr>
            <a:xfrm>
              <a:off x="10630184" y="4296018"/>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21</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272" name="Grupo 271"/>
          <p:cNvGrpSpPr/>
          <p:nvPr/>
        </p:nvGrpSpPr>
        <p:grpSpPr>
          <a:xfrm>
            <a:off x="1022188" y="4350100"/>
            <a:ext cx="10171877" cy="309783"/>
            <a:chOff x="949101" y="4661771"/>
            <a:chExt cx="10261140" cy="307777"/>
          </a:xfrm>
        </p:grpSpPr>
        <p:grpSp>
          <p:nvGrpSpPr>
            <p:cNvPr id="273" name="Grupo 272"/>
            <p:cNvGrpSpPr/>
            <p:nvPr/>
          </p:nvGrpSpPr>
          <p:grpSpPr>
            <a:xfrm>
              <a:off x="949101" y="4696053"/>
              <a:ext cx="10261140" cy="239212"/>
              <a:chOff x="1024925" y="719245"/>
              <a:chExt cx="10488611" cy="234932"/>
            </a:xfrm>
          </p:grpSpPr>
          <p:sp>
            <p:nvSpPr>
              <p:cNvPr id="277"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296D7F"/>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278" name="Recortar rectángulo de esquina diagonal 277"/>
              <p:cNvSpPr/>
              <p:nvPr/>
            </p:nvSpPr>
            <p:spPr>
              <a:xfrm>
                <a:off x="1024925" y="719245"/>
                <a:ext cx="816574" cy="234932"/>
              </a:xfrm>
              <a:prstGeom prst="snip2DiagRect">
                <a:avLst>
                  <a:gd name="adj1" fmla="val 0"/>
                  <a:gd name="adj2" fmla="val 50000"/>
                </a:avLst>
              </a:prstGeom>
              <a:solidFill>
                <a:srgbClr val="296D7F"/>
              </a:solidFill>
              <a:ln w="28575">
                <a:solidFill>
                  <a:srgbClr val="296D7F"/>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274" name="Rectángulo 76"/>
            <p:cNvSpPr/>
            <p:nvPr/>
          </p:nvSpPr>
          <p:spPr>
            <a:xfrm>
              <a:off x="1067024" y="4661771"/>
              <a:ext cx="453970" cy="307777"/>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XII.</a:t>
              </a:r>
              <a:endParaRPr lang="es-MX" sz="1400" b="1">
                <a:solidFill>
                  <a:sysClr val="windowText" lastClr="000000"/>
                </a:solidFill>
              </a:endParaRPr>
            </a:p>
          </p:txBody>
        </p:sp>
        <p:sp>
          <p:nvSpPr>
            <p:cNvPr id="275" name="Rectángulo 73"/>
            <p:cNvSpPr/>
            <p:nvPr/>
          </p:nvSpPr>
          <p:spPr>
            <a:xfrm>
              <a:off x="2033163" y="4661771"/>
              <a:ext cx="8064896" cy="307777"/>
            </a:xfrm>
            <a:prstGeom prst="rect">
              <a:avLst/>
            </a:prstGeom>
          </p:spPr>
          <p:txBody>
            <a:bodyPr wrap="square">
              <a:spAutoFit/>
            </a:bodyPr>
            <a:lstStyle/>
            <a:p>
              <a:r>
                <a:rPr lang="es-ES" sz="1400" b="1" smtClean="0">
                  <a:solidFill>
                    <a:prstClr val="black"/>
                  </a:solidFill>
                  <a:latin typeface="Arial" pitchFamily="34" charset="0"/>
                  <a:cs typeface="Arial" pitchFamily="34" charset="0"/>
                </a:rPr>
                <a:t>CÓDIGO</a:t>
              </a:r>
              <a:endParaRPr lang="es-MX" sz="1400" b="1">
                <a:solidFill>
                  <a:prstClr val="black"/>
                </a:solidFill>
              </a:endParaRPr>
            </a:p>
          </p:txBody>
        </p:sp>
        <p:sp>
          <p:nvSpPr>
            <p:cNvPr id="276" name="Rectángulo 76"/>
            <p:cNvSpPr/>
            <p:nvPr/>
          </p:nvSpPr>
          <p:spPr>
            <a:xfrm>
              <a:off x="10630184" y="4661771"/>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23</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279" name="Grupo 278"/>
          <p:cNvGrpSpPr/>
          <p:nvPr/>
        </p:nvGrpSpPr>
        <p:grpSpPr>
          <a:xfrm>
            <a:off x="1022188" y="5034792"/>
            <a:ext cx="10171877" cy="309783"/>
            <a:chOff x="953709" y="5015325"/>
            <a:chExt cx="10261140" cy="307777"/>
          </a:xfrm>
        </p:grpSpPr>
        <p:grpSp>
          <p:nvGrpSpPr>
            <p:cNvPr id="280" name="Grupo 279"/>
            <p:cNvGrpSpPr/>
            <p:nvPr/>
          </p:nvGrpSpPr>
          <p:grpSpPr>
            <a:xfrm>
              <a:off x="953709" y="5049607"/>
              <a:ext cx="10261140" cy="239212"/>
              <a:chOff x="1024925" y="719245"/>
              <a:chExt cx="10488611" cy="234932"/>
            </a:xfrm>
          </p:grpSpPr>
          <p:sp>
            <p:nvSpPr>
              <p:cNvPr id="284"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6B568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285" name="Recortar rectángulo de esquina diagonal 284"/>
              <p:cNvSpPr/>
              <p:nvPr/>
            </p:nvSpPr>
            <p:spPr>
              <a:xfrm>
                <a:off x="1024925" y="719245"/>
                <a:ext cx="816574" cy="234932"/>
              </a:xfrm>
              <a:prstGeom prst="snip2DiagRect">
                <a:avLst>
                  <a:gd name="adj1" fmla="val 0"/>
                  <a:gd name="adj2" fmla="val 50000"/>
                </a:avLst>
              </a:prstGeom>
              <a:solidFill>
                <a:srgbClr val="6B5684"/>
              </a:solidFill>
              <a:ln w="28575">
                <a:solidFill>
                  <a:srgbClr val="6B568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281" name="Rectángulo 76"/>
            <p:cNvSpPr/>
            <p:nvPr/>
          </p:nvSpPr>
          <p:spPr>
            <a:xfrm>
              <a:off x="1069831" y="5015325"/>
              <a:ext cx="512482" cy="288006"/>
            </a:xfrm>
            <a:prstGeom prst="rect">
              <a:avLst/>
            </a:prstGeom>
          </p:spPr>
          <p:txBody>
            <a:bodyPr wrap="none">
              <a:spAutoFit/>
            </a:bodyPr>
            <a:lstStyle/>
            <a:p>
              <a:pPr algn="ctr"/>
              <a:r>
                <a:rPr lang="es-ES" sz="1400" b="1" dirty="0" smtClean="0">
                  <a:solidFill>
                    <a:sysClr val="windowText" lastClr="000000"/>
                  </a:solidFill>
                  <a:latin typeface="Arial" pitchFamily="34" charset="0"/>
                  <a:cs typeface="Arial" pitchFamily="34" charset="0"/>
                </a:rPr>
                <a:t>XIV.</a:t>
              </a:r>
              <a:endParaRPr lang="es-MX" sz="1400" b="1" dirty="0">
                <a:solidFill>
                  <a:sysClr val="windowText" lastClr="000000"/>
                </a:solidFill>
              </a:endParaRPr>
            </a:p>
          </p:txBody>
        </p:sp>
        <p:sp>
          <p:nvSpPr>
            <p:cNvPr id="282" name="Rectángulo 73"/>
            <p:cNvSpPr/>
            <p:nvPr/>
          </p:nvSpPr>
          <p:spPr>
            <a:xfrm>
              <a:off x="2051831" y="5015325"/>
              <a:ext cx="8064896" cy="307777"/>
            </a:xfrm>
            <a:prstGeom prst="rect">
              <a:avLst/>
            </a:prstGeom>
          </p:spPr>
          <p:txBody>
            <a:bodyPr wrap="square">
              <a:spAutoFit/>
            </a:bodyPr>
            <a:lstStyle/>
            <a:p>
              <a:r>
                <a:rPr lang="es-ES" sz="1400" b="1" dirty="0" smtClean="0">
                  <a:solidFill>
                    <a:prstClr val="black"/>
                  </a:solidFill>
                  <a:latin typeface="Arial" pitchFamily="34" charset="0"/>
                  <a:cs typeface="Arial" pitchFamily="34" charset="0"/>
                </a:rPr>
                <a:t>REVITALIZACIÓN</a:t>
              </a:r>
              <a:endParaRPr lang="es-MX" sz="1400" b="1" dirty="0">
                <a:solidFill>
                  <a:prstClr val="black"/>
                </a:solidFill>
              </a:endParaRPr>
            </a:p>
          </p:txBody>
        </p:sp>
        <p:sp>
          <p:nvSpPr>
            <p:cNvPr id="283" name="Rectángulo 76"/>
            <p:cNvSpPr/>
            <p:nvPr/>
          </p:nvSpPr>
          <p:spPr>
            <a:xfrm>
              <a:off x="10630184" y="5015325"/>
              <a:ext cx="466488" cy="288006"/>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27</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286" name="Grupo 285"/>
          <p:cNvGrpSpPr/>
          <p:nvPr/>
        </p:nvGrpSpPr>
        <p:grpSpPr>
          <a:xfrm>
            <a:off x="1022188" y="5380375"/>
            <a:ext cx="10171877" cy="309783"/>
            <a:chOff x="965430" y="5362818"/>
            <a:chExt cx="10261140" cy="307777"/>
          </a:xfrm>
        </p:grpSpPr>
        <p:grpSp>
          <p:nvGrpSpPr>
            <p:cNvPr id="287" name="Grupo 286"/>
            <p:cNvGrpSpPr/>
            <p:nvPr/>
          </p:nvGrpSpPr>
          <p:grpSpPr>
            <a:xfrm>
              <a:off x="965430" y="5397100"/>
              <a:ext cx="10261140" cy="239212"/>
              <a:chOff x="1024925" y="719245"/>
              <a:chExt cx="10488611" cy="234932"/>
            </a:xfrm>
          </p:grpSpPr>
          <p:sp>
            <p:nvSpPr>
              <p:cNvPr id="291"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8FC8D7"/>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292" name="Recortar rectángulo de esquina diagonal 291"/>
              <p:cNvSpPr/>
              <p:nvPr/>
            </p:nvSpPr>
            <p:spPr>
              <a:xfrm>
                <a:off x="1024925" y="719245"/>
                <a:ext cx="816574" cy="234932"/>
              </a:xfrm>
              <a:prstGeom prst="snip2DiagRect">
                <a:avLst>
                  <a:gd name="adj1" fmla="val 0"/>
                  <a:gd name="adj2" fmla="val 50000"/>
                </a:avLst>
              </a:prstGeom>
              <a:solidFill>
                <a:srgbClr val="8FC8D7"/>
              </a:solidFill>
              <a:ln w="28575">
                <a:solidFill>
                  <a:srgbClr val="8FC8D7"/>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288" name="Rectángulo 76"/>
            <p:cNvSpPr/>
            <p:nvPr/>
          </p:nvSpPr>
          <p:spPr>
            <a:xfrm>
              <a:off x="1082839" y="5362818"/>
              <a:ext cx="462353" cy="288006"/>
            </a:xfrm>
            <a:prstGeom prst="rect">
              <a:avLst/>
            </a:prstGeom>
          </p:spPr>
          <p:txBody>
            <a:bodyPr wrap="none">
              <a:spAutoFit/>
            </a:bodyPr>
            <a:lstStyle/>
            <a:p>
              <a:pPr algn="ctr"/>
              <a:r>
                <a:rPr lang="es-ES" sz="1400" b="1" smtClean="0">
                  <a:solidFill>
                    <a:sysClr val="windowText" lastClr="000000"/>
                  </a:solidFill>
                  <a:latin typeface="Arial" pitchFamily="34" charset="0"/>
                  <a:cs typeface="Arial" pitchFamily="34" charset="0"/>
                </a:rPr>
                <a:t>XV</a:t>
              </a:r>
              <a:r>
                <a:rPr lang="es-ES" sz="1400" b="1">
                  <a:solidFill>
                    <a:sysClr val="windowText" lastClr="000000"/>
                  </a:solidFill>
                  <a:latin typeface="Arial" pitchFamily="34" charset="0"/>
                  <a:cs typeface="Arial" pitchFamily="34" charset="0"/>
                </a:rPr>
                <a:t>.</a:t>
              </a:r>
              <a:endParaRPr lang="es-MX" sz="1400" b="1">
                <a:solidFill>
                  <a:sysClr val="windowText" lastClr="000000"/>
                </a:solidFill>
              </a:endParaRPr>
            </a:p>
          </p:txBody>
        </p:sp>
        <p:sp>
          <p:nvSpPr>
            <p:cNvPr id="289" name="4 Rectángulo"/>
            <p:cNvSpPr/>
            <p:nvPr/>
          </p:nvSpPr>
          <p:spPr>
            <a:xfrm>
              <a:off x="2033163" y="5362818"/>
              <a:ext cx="8064896" cy="307777"/>
            </a:xfrm>
            <a:prstGeom prst="rect">
              <a:avLst/>
            </a:prstGeom>
          </p:spPr>
          <p:txBody>
            <a:bodyPr wrap="square">
              <a:spAutoFit/>
            </a:bodyPr>
            <a:lstStyle/>
            <a:p>
              <a:r>
                <a:rPr lang="es-ES" sz="1400" b="1" dirty="0">
                  <a:solidFill>
                    <a:prstClr val="black"/>
                  </a:solidFill>
                  <a:latin typeface="Arial" pitchFamily="34" charset="0"/>
                  <a:cs typeface="Arial" pitchFamily="34" charset="0"/>
                </a:rPr>
                <a:t>SENSIBILIZACIÓN</a:t>
              </a:r>
            </a:p>
          </p:txBody>
        </p:sp>
        <p:sp>
          <p:nvSpPr>
            <p:cNvPr id="290" name="Rectángulo 76"/>
            <p:cNvSpPr/>
            <p:nvPr/>
          </p:nvSpPr>
          <p:spPr>
            <a:xfrm>
              <a:off x="10630184" y="5362818"/>
              <a:ext cx="466488" cy="288006"/>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29</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293" name="Grupo 292"/>
          <p:cNvGrpSpPr/>
          <p:nvPr/>
        </p:nvGrpSpPr>
        <p:grpSpPr>
          <a:xfrm>
            <a:off x="1022188" y="5725959"/>
            <a:ext cx="10171877" cy="309783"/>
            <a:chOff x="965430" y="5726772"/>
            <a:chExt cx="10261140" cy="307777"/>
          </a:xfrm>
        </p:grpSpPr>
        <p:grpSp>
          <p:nvGrpSpPr>
            <p:cNvPr id="294" name="Grupo 293"/>
            <p:cNvGrpSpPr/>
            <p:nvPr/>
          </p:nvGrpSpPr>
          <p:grpSpPr>
            <a:xfrm>
              <a:off x="965430" y="5761054"/>
              <a:ext cx="10261140" cy="239212"/>
              <a:chOff x="1024925" y="719245"/>
              <a:chExt cx="10488611" cy="234932"/>
            </a:xfrm>
          </p:grpSpPr>
          <p:sp>
            <p:nvSpPr>
              <p:cNvPr id="298"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E27B09"/>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299" name="Recortar rectángulo de esquina diagonal 298"/>
              <p:cNvSpPr/>
              <p:nvPr/>
            </p:nvSpPr>
            <p:spPr>
              <a:xfrm>
                <a:off x="1024925" y="719245"/>
                <a:ext cx="816574" cy="234932"/>
              </a:xfrm>
              <a:prstGeom prst="snip2DiagRect">
                <a:avLst>
                  <a:gd name="adj1" fmla="val 0"/>
                  <a:gd name="adj2" fmla="val 50000"/>
                </a:avLst>
              </a:prstGeom>
              <a:solidFill>
                <a:srgbClr val="E27B09"/>
              </a:solidFill>
              <a:ln w="28575">
                <a:solidFill>
                  <a:srgbClr val="E27B09"/>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295" name="Rectángulo 76"/>
            <p:cNvSpPr/>
            <p:nvPr/>
          </p:nvSpPr>
          <p:spPr>
            <a:xfrm>
              <a:off x="1059882" y="5726772"/>
              <a:ext cx="529106" cy="305784"/>
            </a:xfrm>
            <a:prstGeom prst="rect">
              <a:avLst/>
            </a:prstGeom>
          </p:spPr>
          <p:txBody>
            <a:bodyPr wrap="none">
              <a:spAutoFit/>
            </a:bodyPr>
            <a:lstStyle/>
            <a:p>
              <a:pPr algn="ctr"/>
              <a:r>
                <a:rPr lang="es-ES" sz="1400" b="1" dirty="0" smtClean="0">
                  <a:solidFill>
                    <a:sysClr val="windowText" lastClr="000000"/>
                  </a:solidFill>
                  <a:latin typeface="Arial" pitchFamily="34" charset="0"/>
                  <a:cs typeface="Arial" pitchFamily="34" charset="0"/>
                </a:rPr>
                <a:t>XVI.</a:t>
              </a:r>
              <a:endParaRPr lang="es-MX" sz="1400" b="1" dirty="0">
                <a:solidFill>
                  <a:sysClr val="windowText" lastClr="000000"/>
                </a:solidFill>
              </a:endParaRPr>
            </a:p>
          </p:txBody>
        </p:sp>
        <p:sp>
          <p:nvSpPr>
            <p:cNvPr id="296" name="Rectángulo 73"/>
            <p:cNvSpPr/>
            <p:nvPr/>
          </p:nvSpPr>
          <p:spPr>
            <a:xfrm>
              <a:off x="2033163" y="5726772"/>
              <a:ext cx="8064896" cy="307777"/>
            </a:xfrm>
            <a:prstGeom prst="rect">
              <a:avLst/>
            </a:prstGeom>
          </p:spPr>
          <p:txBody>
            <a:bodyPr wrap="square">
              <a:spAutoFit/>
            </a:bodyPr>
            <a:lstStyle/>
            <a:p>
              <a:r>
                <a:rPr lang="es-ES" sz="1400" b="1" dirty="0" smtClean="0">
                  <a:solidFill>
                    <a:prstClr val="black"/>
                  </a:solidFill>
                  <a:latin typeface="Arial" pitchFamily="34" charset="0"/>
                  <a:cs typeface="Arial" pitchFamily="34" charset="0"/>
                </a:rPr>
                <a:t>INTERACCIÓN</a:t>
              </a:r>
              <a:endParaRPr lang="es-ES" sz="1400" b="1" dirty="0">
                <a:solidFill>
                  <a:prstClr val="black"/>
                </a:solidFill>
                <a:latin typeface="Arial" pitchFamily="34" charset="0"/>
                <a:cs typeface="Arial" pitchFamily="34" charset="0"/>
              </a:endParaRPr>
            </a:p>
          </p:txBody>
        </p:sp>
        <p:sp>
          <p:nvSpPr>
            <p:cNvPr id="297" name="Rectángulo 76"/>
            <p:cNvSpPr/>
            <p:nvPr/>
          </p:nvSpPr>
          <p:spPr>
            <a:xfrm>
              <a:off x="10630184" y="5726772"/>
              <a:ext cx="466488" cy="288006"/>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31</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300" name="Grupo 299"/>
          <p:cNvGrpSpPr/>
          <p:nvPr/>
        </p:nvGrpSpPr>
        <p:grpSpPr>
          <a:xfrm>
            <a:off x="1022188" y="2622182"/>
            <a:ext cx="10172563" cy="309783"/>
            <a:chOff x="965430" y="2930210"/>
            <a:chExt cx="10261832" cy="307777"/>
          </a:xfrm>
        </p:grpSpPr>
        <p:grpSp>
          <p:nvGrpSpPr>
            <p:cNvPr id="301" name="Grupo 300"/>
            <p:cNvGrpSpPr/>
            <p:nvPr/>
          </p:nvGrpSpPr>
          <p:grpSpPr>
            <a:xfrm>
              <a:off x="965430" y="2964492"/>
              <a:ext cx="10261832" cy="239212"/>
              <a:chOff x="1024218" y="719245"/>
              <a:chExt cx="10489318" cy="234932"/>
            </a:xfrm>
          </p:grpSpPr>
          <p:sp>
            <p:nvSpPr>
              <p:cNvPr id="305"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BB010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306" name="Recortar rectángulo de esquina diagonal 305"/>
              <p:cNvSpPr/>
              <p:nvPr/>
            </p:nvSpPr>
            <p:spPr>
              <a:xfrm>
                <a:off x="1024218" y="719245"/>
                <a:ext cx="816574" cy="234932"/>
              </a:xfrm>
              <a:prstGeom prst="snip2DiagRect">
                <a:avLst>
                  <a:gd name="adj1" fmla="val 0"/>
                  <a:gd name="adj2" fmla="val 50000"/>
                </a:avLst>
              </a:prstGeom>
              <a:solidFill>
                <a:srgbClr val="BB0101"/>
              </a:solidFill>
              <a:ln w="28575">
                <a:solidFill>
                  <a:srgbClr val="BB010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302" name="Rectángulo 76"/>
            <p:cNvSpPr/>
            <p:nvPr/>
          </p:nvSpPr>
          <p:spPr>
            <a:xfrm>
              <a:off x="1087031" y="2939932"/>
              <a:ext cx="453970" cy="288332"/>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VII.</a:t>
              </a:r>
              <a:endParaRPr lang="es-MX" sz="1400" b="1">
                <a:solidFill>
                  <a:sysClr val="windowText" lastClr="000000"/>
                </a:solidFill>
              </a:endParaRPr>
            </a:p>
          </p:txBody>
        </p:sp>
        <p:sp>
          <p:nvSpPr>
            <p:cNvPr id="303" name="Rectángulo 72"/>
            <p:cNvSpPr/>
            <p:nvPr/>
          </p:nvSpPr>
          <p:spPr>
            <a:xfrm>
              <a:off x="2033829" y="2930210"/>
              <a:ext cx="8064896" cy="307777"/>
            </a:xfrm>
            <a:prstGeom prst="rect">
              <a:avLst/>
            </a:prstGeom>
          </p:spPr>
          <p:txBody>
            <a:bodyPr wrap="square">
              <a:spAutoFit/>
            </a:bodyPr>
            <a:lstStyle/>
            <a:p>
              <a:r>
                <a:rPr lang="es-ES" sz="1400" b="1" smtClean="0">
                  <a:solidFill>
                    <a:prstClr val="black"/>
                  </a:solidFill>
                  <a:latin typeface="Arial" pitchFamily="34" charset="0"/>
                  <a:cs typeface="Arial" pitchFamily="34" charset="0"/>
                </a:rPr>
                <a:t>ÉTICA</a:t>
              </a:r>
              <a:endParaRPr lang="es-MX" sz="1400" b="1">
                <a:solidFill>
                  <a:prstClr val="black"/>
                </a:solidFill>
              </a:endParaRPr>
            </a:p>
          </p:txBody>
        </p:sp>
        <p:sp>
          <p:nvSpPr>
            <p:cNvPr id="304" name="Rectángulo 76"/>
            <p:cNvSpPr/>
            <p:nvPr/>
          </p:nvSpPr>
          <p:spPr>
            <a:xfrm>
              <a:off x="10630184" y="2930210"/>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13</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307" name="Grupo 306"/>
          <p:cNvGrpSpPr/>
          <p:nvPr/>
        </p:nvGrpSpPr>
        <p:grpSpPr>
          <a:xfrm>
            <a:off x="1022188" y="6071545"/>
            <a:ext cx="10171877" cy="309783"/>
            <a:chOff x="953709" y="6075142"/>
            <a:chExt cx="10261140" cy="307777"/>
          </a:xfrm>
        </p:grpSpPr>
        <p:grpSp>
          <p:nvGrpSpPr>
            <p:cNvPr id="308" name="Grupo 307"/>
            <p:cNvGrpSpPr/>
            <p:nvPr/>
          </p:nvGrpSpPr>
          <p:grpSpPr>
            <a:xfrm>
              <a:off x="953709" y="6109424"/>
              <a:ext cx="10261140" cy="239212"/>
              <a:chOff x="1024925" y="719245"/>
              <a:chExt cx="10488611" cy="234932"/>
            </a:xfrm>
          </p:grpSpPr>
          <p:sp>
            <p:nvSpPr>
              <p:cNvPr id="312"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612422"/>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313" name="Recortar rectángulo de esquina diagonal 312"/>
              <p:cNvSpPr/>
              <p:nvPr/>
            </p:nvSpPr>
            <p:spPr>
              <a:xfrm>
                <a:off x="1024925" y="719245"/>
                <a:ext cx="816574" cy="234932"/>
              </a:xfrm>
              <a:prstGeom prst="snip2DiagRect">
                <a:avLst>
                  <a:gd name="adj1" fmla="val 0"/>
                  <a:gd name="adj2" fmla="val 50000"/>
                </a:avLst>
              </a:prstGeom>
              <a:solidFill>
                <a:srgbClr val="612422"/>
              </a:solidFill>
              <a:ln w="28575">
                <a:solidFill>
                  <a:srgbClr val="612422"/>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309" name="Rectángulo 308"/>
            <p:cNvSpPr/>
            <p:nvPr/>
          </p:nvSpPr>
          <p:spPr>
            <a:xfrm>
              <a:off x="2033163" y="6075142"/>
              <a:ext cx="8064896" cy="307777"/>
            </a:xfrm>
            <a:prstGeom prst="rect">
              <a:avLst/>
            </a:prstGeom>
          </p:spPr>
          <p:txBody>
            <a:bodyPr wrap="square">
              <a:spAutoFit/>
            </a:bodyPr>
            <a:lstStyle/>
            <a:p>
              <a:r>
                <a:rPr lang="es-ES" sz="1400" b="1" dirty="0" smtClean="0">
                  <a:solidFill>
                    <a:prstClr val="black"/>
                  </a:solidFill>
                  <a:latin typeface="Arial" pitchFamily="34" charset="0"/>
                  <a:cs typeface="Arial" pitchFamily="34" charset="0"/>
                </a:rPr>
                <a:t>ESTRATEGIAS</a:t>
              </a:r>
              <a:endParaRPr lang="es-ES" sz="1400" b="1" dirty="0">
                <a:solidFill>
                  <a:prstClr val="black"/>
                </a:solidFill>
                <a:latin typeface="Arial" pitchFamily="34" charset="0"/>
                <a:cs typeface="Arial" pitchFamily="34" charset="0"/>
              </a:endParaRPr>
            </a:p>
          </p:txBody>
        </p:sp>
        <p:sp>
          <p:nvSpPr>
            <p:cNvPr id="310" name="Rectángulo 76"/>
            <p:cNvSpPr/>
            <p:nvPr/>
          </p:nvSpPr>
          <p:spPr>
            <a:xfrm>
              <a:off x="1064504" y="6075142"/>
              <a:ext cx="579235" cy="288006"/>
            </a:xfrm>
            <a:prstGeom prst="rect">
              <a:avLst/>
            </a:prstGeom>
          </p:spPr>
          <p:txBody>
            <a:bodyPr wrap="none">
              <a:spAutoFit/>
            </a:bodyPr>
            <a:lstStyle/>
            <a:p>
              <a:pPr algn="ctr"/>
              <a:r>
                <a:rPr lang="es-ES" sz="1400" b="1" smtClean="0">
                  <a:solidFill>
                    <a:sysClr val="windowText" lastClr="000000"/>
                  </a:solidFill>
                  <a:latin typeface="Arial" pitchFamily="34" charset="0"/>
                  <a:cs typeface="Arial" pitchFamily="34" charset="0"/>
                </a:rPr>
                <a:t>XVII.</a:t>
              </a:r>
              <a:endParaRPr lang="es-MX" sz="1400" b="1">
                <a:solidFill>
                  <a:sysClr val="windowText" lastClr="000000"/>
                </a:solidFill>
              </a:endParaRPr>
            </a:p>
          </p:txBody>
        </p:sp>
        <p:sp>
          <p:nvSpPr>
            <p:cNvPr id="311" name="Rectángulo 76"/>
            <p:cNvSpPr/>
            <p:nvPr/>
          </p:nvSpPr>
          <p:spPr>
            <a:xfrm>
              <a:off x="10630184" y="6075142"/>
              <a:ext cx="466488" cy="305784"/>
            </a:xfrm>
            <a:prstGeom prst="rect">
              <a:avLst/>
            </a:prstGeom>
          </p:spPr>
          <p:txBody>
            <a:bodyPr wrap="square">
              <a:spAutoFit/>
            </a:bodyPr>
            <a:lstStyle/>
            <a:p>
              <a:pPr algn="ctr"/>
              <a:r>
                <a:rPr lang="es-MX" sz="1400" b="1" dirty="0" smtClean="0">
                  <a:solidFill>
                    <a:sysClr val="windowText" lastClr="000000"/>
                  </a:solidFill>
                  <a:latin typeface="Arial" panose="020B0604020202020204" pitchFamily="34" charset="0"/>
                  <a:cs typeface="Arial" panose="020B0604020202020204" pitchFamily="34" charset="0"/>
                </a:rPr>
                <a:t>32</a:t>
              </a:r>
              <a:endParaRPr lang="es-MX" sz="1400" b="1" dirty="0">
                <a:solidFill>
                  <a:sysClr val="windowText" lastClr="000000"/>
                </a:solidFill>
                <a:latin typeface="Arial" panose="020B0604020202020204" pitchFamily="34" charset="0"/>
                <a:cs typeface="Arial" panose="020B0604020202020204" pitchFamily="34" charset="0"/>
              </a:endParaRPr>
            </a:p>
          </p:txBody>
        </p:sp>
      </p:grpSp>
      <p:grpSp>
        <p:nvGrpSpPr>
          <p:cNvPr id="314" name="Grupo 313"/>
          <p:cNvGrpSpPr/>
          <p:nvPr/>
        </p:nvGrpSpPr>
        <p:grpSpPr>
          <a:xfrm>
            <a:off x="1022188" y="4693585"/>
            <a:ext cx="10171877" cy="309783"/>
            <a:chOff x="953709" y="5015325"/>
            <a:chExt cx="10261140" cy="307777"/>
          </a:xfrm>
        </p:grpSpPr>
        <p:grpSp>
          <p:nvGrpSpPr>
            <p:cNvPr id="315" name="Grupo 314"/>
            <p:cNvGrpSpPr/>
            <p:nvPr/>
          </p:nvGrpSpPr>
          <p:grpSpPr>
            <a:xfrm>
              <a:off x="953709" y="5049607"/>
              <a:ext cx="10261140" cy="239212"/>
              <a:chOff x="1024925" y="719245"/>
              <a:chExt cx="10488611" cy="234932"/>
            </a:xfrm>
          </p:grpSpPr>
          <p:sp>
            <p:nvSpPr>
              <p:cNvPr id="319"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08ACD2"/>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320" name="Recortar rectángulo de esquina diagonal 319"/>
              <p:cNvSpPr/>
              <p:nvPr/>
            </p:nvSpPr>
            <p:spPr>
              <a:xfrm>
                <a:off x="1024925" y="719245"/>
                <a:ext cx="816574" cy="234932"/>
              </a:xfrm>
              <a:prstGeom prst="snip2DiagRect">
                <a:avLst>
                  <a:gd name="adj1" fmla="val 0"/>
                  <a:gd name="adj2" fmla="val 50000"/>
                </a:avLst>
              </a:prstGeom>
              <a:solidFill>
                <a:srgbClr val="08ACD2"/>
              </a:solidFill>
              <a:ln w="28575">
                <a:solidFill>
                  <a:srgbClr val="08ACD2"/>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316" name="Rectángulo 76"/>
            <p:cNvSpPr/>
            <p:nvPr/>
          </p:nvSpPr>
          <p:spPr>
            <a:xfrm>
              <a:off x="1074241" y="5015325"/>
              <a:ext cx="503664" cy="307777"/>
            </a:xfrm>
            <a:prstGeom prst="rect">
              <a:avLst/>
            </a:prstGeom>
          </p:spPr>
          <p:txBody>
            <a:bodyPr wrap="none">
              <a:spAutoFit/>
            </a:bodyPr>
            <a:lstStyle/>
            <a:p>
              <a:pPr algn="ctr"/>
              <a:r>
                <a:rPr lang="es-ES" sz="1400" b="1">
                  <a:solidFill>
                    <a:sysClr val="windowText" lastClr="000000"/>
                  </a:solidFill>
                  <a:latin typeface="Arial" pitchFamily="34" charset="0"/>
                  <a:cs typeface="Arial" pitchFamily="34" charset="0"/>
                </a:rPr>
                <a:t>XIII.</a:t>
              </a:r>
              <a:endParaRPr lang="es-MX" sz="1400" b="1">
                <a:solidFill>
                  <a:sysClr val="windowText" lastClr="000000"/>
                </a:solidFill>
              </a:endParaRPr>
            </a:p>
          </p:txBody>
        </p:sp>
        <p:sp>
          <p:nvSpPr>
            <p:cNvPr id="317" name="Rectángulo 73"/>
            <p:cNvSpPr/>
            <p:nvPr/>
          </p:nvSpPr>
          <p:spPr>
            <a:xfrm>
              <a:off x="2051831" y="5015325"/>
              <a:ext cx="8064896" cy="288006"/>
            </a:xfrm>
            <a:prstGeom prst="rect">
              <a:avLst/>
            </a:prstGeom>
          </p:spPr>
          <p:txBody>
            <a:bodyPr wrap="square">
              <a:spAutoFit/>
            </a:bodyPr>
            <a:lstStyle/>
            <a:p>
              <a:r>
                <a:rPr lang="es-ES" sz="1400" b="1" smtClean="0">
                  <a:solidFill>
                    <a:prstClr val="black"/>
                  </a:solidFill>
                  <a:latin typeface="Arial" pitchFamily="34" charset="0"/>
                  <a:cs typeface="Arial" pitchFamily="34" charset="0"/>
                </a:rPr>
                <a:t>CONFLICTO</a:t>
              </a:r>
              <a:endParaRPr lang="es-MX" sz="1400" b="1">
                <a:solidFill>
                  <a:prstClr val="black"/>
                </a:solidFill>
              </a:endParaRPr>
            </a:p>
          </p:txBody>
        </p:sp>
        <p:sp>
          <p:nvSpPr>
            <p:cNvPr id="318" name="Rectángulo 76"/>
            <p:cNvSpPr/>
            <p:nvPr/>
          </p:nvSpPr>
          <p:spPr>
            <a:xfrm>
              <a:off x="10630184" y="5015325"/>
              <a:ext cx="466488" cy="307777"/>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25</a:t>
              </a:r>
              <a:endParaRPr lang="es-MX" sz="1400" b="1">
                <a:solidFill>
                  <a:sysClr val="windowText" lastClr="000000"/>
                </a:solidFill>
                <a:latin typeface="Arial" panose="020B0604020202020204" pitchFamily="34" charset="0"/>
                <a:cs typeface="Arial" panose="020B0604020202020204" pitchFamily="34" charset="0"/>
              </a:endParaRPr>
            </a:p>
          </p:txBody>
        </p:sp>
      </p:grpSp>
      <p:grpSp>
        <p:nvGrpSpPr>
          <p:cNvPr id="163" name="Grupo 162"/>
          <p:cNvGrpSpPr/>
          <p:nvPr/>
        </p:nvGrpSpPr>
        <p:grpSpPr>
          <a:xfrm>
            <a:off x="1036691" y="6431585"/>
            <a:ext cx="10171877" cy="309783"/>
            <a:chOff x="953709" y="6075142"/>
            <a:chExt cx="10261140" cy="307777"/>
          </a:xfrm>
        </p:grpSpPr>
        <p:grpSp>
          <p:nvGrpSpPr>
            <p:cNvPr id="164" name="Grupo 163"/>
            <p:cNvGrpSpPr/>
            <p:nvPr/>
          </p:nvGrpSpPr>
          <p:grpSpPr>
            <a:xfrm>
              <a:off x="953709" y="6109424"/>
              <a:ext cx="10261140" cy="239212"/>
              <a:chOff x="1024925" y="719245"/>
              <a:chExt cx="10488611" cy="234932"/>
            </a:xfrm>
          </p:grpSpPr>
          <p:sp>
            <p:nvSpPr>
              <p:cNvPr id="182" name="Pentágono 4"/>
              <p:cNvSpPr/>
              <p:nvPr/>
            </p:nvSpPr>
            <p:spPr>
              <a:xfrm>
                <a:off x="1919536" y="719406"/>
                <a:ext cx="9594000" cy="234611"/>
              </a:xfrm>
              <a:prstGeom prst="snip2DiagRect">
                <a:avLst>
                  <a:gd name="adj1" fmla="val 0"/>
                  <a:gd name="adj2" fmla="val 50000"/>
                </a:avLst>
              </a:prstGeom>
              <a:solidFill>
                <a:schemeClr val="bg1"/>
              </a:solidFill>
              <a:ln w="28575">
                <a:solidFill>
                  <a:srgbClr val="FFFF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sp>
            <p:nvSpPr>
              <p:cNvPr id="197" name="Recortar rectángulo de esquina diagonal 196"/>
              <p:cNvSpPr/>
              <p:nvPr/>
            </p:nvSpPr>
            <p:spPr>
              <a:xfrm>
                <a:off x="1024925" y="719245"/>
                <a:ext cx="816574" cy="234932"/>
              </a:xfrm>
              <a:prstGeom prst="snip2DiagRect">
                <a:avLst>
                  <a:gd name="adj1" fmla="val 0"/>
                  <a:gd name="adj2" fmla="val 50000"/>
                </a:avLst>
              </a:prstGeom>
              <a:solidFill>
                <a:srgbClr val="FFFF00"/>
              </a:solidFill>
              <a:ln w="28575">
                <a:solidFill>
                  <a:srgbClr val="FFFF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a:solidFill>
                    <a:prstClr val="white"/>
                  </a:solidFill>
                </a:endParaRPr>
              </a:p>
            </p:txBody>
          </p:sp>
        </p:grpSp>
        <p:sp>
          <p:nvSpPr>
            <p:cNvPr id="165" name="Rectángulo 164"/>
            <p:cNvSpPr/>
            <p:nvPr/>
          </p:nvSpPr>
          <p:spPr>
            <a:xfrm>
              <a:off x="2033163" y="6075142"/>
              <a:ext cx="8064896" cy="307777"/>
            </a:xfrm>
            <a:prstGeom prst="rect">
              <a:avLst/>
            </a:prstGeom>
          </p:spPr>
          <p:txBody>
            <a:bodyPr wrap="square">
              <a:spAutoFit/>
            </a:bodyPr>
            <a:lstStyle/>
            <a:p>
              <a:r>
                <a:rPr lang="es-ES" sz="1400" b="1" dirty="0">
                  <a:solidFill>
                    <a:prstClr val="black"/>
                  </a:solidFill>
                  <a:latin typeface="Arial" pitchFamily="34" charset="0"/>
                  <a:cs typeface="Arial" pitchFamily="34" charset="0"/>
                </a:rPr>
                <a:t>PROSPECTIVA</a:t>
              </a:r>
            </a:p>
          </p:txBody>
        </p:sp>
        <p:sp>
          <p:nvSpPr>
            <p:cNvPr id="166" name="Rectángulo 76"/>
            <p:cNvSpPr/>
            <p:nvPr/>
          </p:nvSpPr>
          <p:spPr>
            <a:xfrm>
              <a:off x="1039440" y="6075142"/>
              <a:ext cx="629364" cy="305784"/>
            </a:xfrm>
            <a:prstGeom prst="rect">
              <a:avLst/>
            </a:prstGeom>
          </p:spPr>
          <p:txBody>
            <a:bodyPr wrap="none">
              <a:spAutoFit/>
            </a:bodyPr>
            <a:lstStyle/>
            <a:p>
              <a:pPr algn="ctr"/>
              <a:r>
                <a:rPr lang="es-ES" sz="1400" b="1" dirty="0" smtClean="0">
                  <a:solidFill>
                    <a:sysClr val="windowText" lastClr="000000"/>
                  </a:solidFill>
                  <a:latin typeface="Arial" pitchFamily="34" charset="0"/>
                  <a:cs typeface="Arial" pitchFamily="34" charset="0"/>
                </a:rPr>
                <a:t>XVIII.</a:t>
              </a:r>
              <a:endParaRPr lang="es-MX" sz="1400" b="1" dirty="0">
                <a:solidFill>
                  <a:sysClr val="windowText" lastClr="000000"/>
                </a:solidFill>
              </a:endParaRPr>
            </a:p>
          </p:txBody>
        </p:sp>
        <p:sp>
          <p:nvSpPr>
            <p:cNvPr id="167" name="Rectángulo 76"/>
            <p:cNvSpPr/>
            <p:nvPr/>
          </p:nvSpPr>
          <p:spPr>
            <a:xfrm>
              <a:off x="10630184" y="6075142"/>
              <a:ext cx="466488" cy="288006"/>
            </a:xfrm>
            <a:prstGeom prst="rect">
              <a:avLst/>
            </a:prstGeom>
          </p:spPr>
          <p:txBody>
            <a:bodyPr wrap="square">
              <a:spAutoFit/>
            </a:bodyPr>
            <a:lstStyle/>
            <a:p>
              <a:pPr algn="ctr"/>
              <a:r>
                <a:rPr lang="es-MX" sz="1400" b="1" smtClean="0">
                  <a:solidFill>
                    <a:sysClr val="windowText" lastClr="000000"/>
                  </a:solidFill>
                  <a:latin typeface="Arial" panose="020B0604020202020204" pitchFamily="34" charset="0"/>
                  <a:cs typeface="Arial" panose="020B0604020202020204" pitchFamily="34" charset="0"/>
                </a:rPr>
                <a:t>33</a:t>
              </a:r>
              <a:endParaRPr lang="es-MX" sz="1400" b="1">
                <a:solidFill>
                  <a:sysClr val="windowText" lastClr="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 val="974359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18</a:t>
            </a:r>
            <a:endParaRPr lang="es-MX" sz="2000" b="1" dirty="0">
              <a:latin typeface="Arial" panose="020B0604020202020204" pitchFamily="34" charset="0"/>
              <a:cs typeface="Arial" panose="020B0604020202020204" pitchFamily="34" charset="0"/>
            </a:endParaRPr>
          </a:p>
        </p:txBody>
      </p:sp>
      <p:grpSp>
        <p:nvGrpSpPr>
          <p:cNvPr id="29" name="Grupo 28"/>
          <p:cNvGrpSpPr/>
          <p:nvPr/>
        </p:nvGrpSpPr>
        <p:grpSpPr>
          <a:xfrm>
            <a:off x="1271464" y="1813560"/>
            <a:ext cx="10767362" cy="4423699"/>
            <a:chOff x="1580466" y="1938986"/>
            <a:chExt cx="10307521" cy="4070843"/>
          </a:xfrm>
        </p:grpSpPr>
        <p:sp>
          <p:nvSpPr>
            <p:cNvPr id="30" name="Redondear rectángulo de esquina del mismo lado 29"/>
            <p:cNvSpPr/>
            <p:nvPr/>
          </p:nvSpPr>
          <p:spPr>
            <a:xfrm rot="16200000">
              <a:off x="7168318" y="-185731"/>
              <a:ext cx="1210616" cy="8228722"/>
            </a:xfrm>
            <a:prstGeom prst="round2SameRect">
              <a:avLst>
                <a:gd name="adj1" fmla="val 50000"/>
                <a:gd name="adj2" fmla="val 0"/>
              </a:avLst>
            </a:prstGeom>
            <a:gradFill>
              <a:gsLst>
                <a:gs pos="54000">
                  <a:srgbClr val="46AEAF"/>
                </a:gs>
                <a:gs pos="53000">
                  <a:srgbClr val="24928F"/>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1" name="Redondear rectángulo de esquina del mismo lado 30"/>
            <p:cNvSpPr/>
            <p:nvPr/>
          </p:nvSpPr>
          <p:spPr>
            <a:xfrm rot="16200000">
              <a:off x="7825196" y="527497"/>
              <a:ext cx="1025604" cy="6823585"/>
            </a:xfrm>
            <a:prstGeom prst="round2SameRect">
              <a:avLst>
                <a:gd name="adj1" fmla="val 50000"/>
                <a:gd name="adj2"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2" name="Rectángulo 31"/>
            <p:cNvSpPr/>
            <p:nvPr/>
          </p:nvSpPr>
          <p:spPr>
            <a:xfrm>
              <a:off x="1580466" y="3724440"/>
              <a:ext cx="2561505" cy="425659"/>
            </a:xfrm>
            <a:prstGeom prst="rect">
              <a:avLst/>
            </a:prstGeom>
            <a:solidFill>
              <a:srgbClr val="EEF3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7" name="Redondear rectángulo de esquina del mismo lado 36"/>
            <p:cNvSpPr/>
            <p:nvPr/>
          </p:nvSpPr>
          <p:spPr>
            <a:xfrm rot="16200000">
              <a:off x="7179333" y="-1559052"/>
              <a:ext cx="1210616" cy="8206692"/>
            </a:xfrm>
            <a:prstGeom prst="round2SameRect">
              <a:avLst>
                <a:gd name="adj1" fmla="val 50000"/>
                <a:gd name="adj2" fmla="val 0"/>
              </a:avLst>
            </a:prstGeom>
            <a:gradFill>
              <a:gsLst>
                <a:gs pos="54000">
                  <a:srgbClr val="FCC72B"/>
                </a:gs>
                <a:gs pos="53000">
                  <a:srgbClr val="F1B217"/>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8" name="Redondear rectángulo de esquina del mismo lado 37"/>
            <p:cNvSpPr/>
            <p:nvPr/>
          </p:nvSpPr>
          <p:spPr>
            <a:xfrm rot="16200000">
              <a:off x="7839931" y="-839607"/>
              <a:ext cx="1025604" cy="6789122"/>
            </a:xfrm>
            <a:prstGeom prst="round2SameRect">
              <a:avLst>
                <a:gd name="adj1" fmla="val 50000"/>
                <a:gd name="adj2"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9" name="Rectángulo 38"/>
            <p:cNvSpPr/>
            <p:nvPr/>
          </p:nvSpPr>
          <p:spPr>
            <a:xfrm>
              <a:off x="1602496" y="2340103"/>
              <a:ext cx="2561505" cy="425659"/>
            </a:xfrm>
            <a:prstGeom prst="rect">
              <a:avLst/>
            </a:prstGeom>
            <a:solidFill>
              <a:srgbClr val="EEF3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0" name="Redondear rectángulo de esquina del mismo lado 39"/>
            <p:cNvSpPr/>
            <p:nvPr/>
          </p:nvSpPr>
          <p:spPr>
            <a:xfrm rot="16200000">
              <a:off x="7205322" y="1327163"/>
              <a:ext cx="1210616" cy="8154715"/>
            </a:xfrm>
            <a:prstGeom prst="round2SameRect">
              <a:avLst>
                <a:gd name="adj1" fmla="val 50000"/>
                <a:gd name="adj2" fmla="val 0"/>
              </a:avLst>
            </a:prstGeom>
            <a:gradFill>
              <a:gsLst>
                <a:gs pos="54000">
                  <a:srgbClr val="3E7B97"/>
                </a:gs>
                <a:gs pos="53000">
                  <a:srgbClr val="2E677D"/>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1" name="Redondear rectángulo de esquina del mismo lado 40"/>
            <p:cNvSpPr/>
            <p:nvPr/>
          </p:nvSpPr>
          <p:spPr>
            <a:xfrm rot="16200000">
              <a:off x="7839931" y="2020620"/>
              <a:ext cx="1025604" cy="6789122"/>
            </a:xfrm>
            <a:prstGeom prst="round2SameRect">
              <a:avLst>
                <a:gd name="adj1" fmla="val 50000"/>
                <a:gd name="adj2"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2" name="Rectángulo 41"/>
            <p:cNvSpPr/>
            <p:nvPr/>
          </p:nvSpPr>
          <p:spPr>
            <a:xfrm>
              <a:off x="1654473" y="5200330"/>
              <a:ext cx="2561505" cy="425659"/>
            </a:xfrm>
            <a:prstGeom prst="rect">
              <a:avLst/>
            </a:prstGeom>
            <a:solidFill>
              <a:srgbClr val="EEF3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sp>
        <p:nvSpPr>
          <p:cNvPr id="43" name="Redondear rectángulo de esquina del mismo lado 42"/>
          <p:cNvSpPr/>
          <p:nvPr/>
        </p:nvSpPr>
        <p:spPr>
          <a:xfrm rot="16200000">
            <a:off x="5487009" y="-4875172"/>
            <a:ext cx="1217981" cy="11885653"/>
          </a:xfrm>
          <a:prstGeom prst="round2SameRect">
            <a:avLst>
              <a:gd name="adj1" fmla="val 50000"/>
              <a:gd name="adj2" fmla="val 50000"/>
            </a:avLst>
          </a:prstGeom>
          <a:solidFill>
            <a:srgbClr val="A20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4" name="CuadroTexto 43"/>
          <p:cNvSpPr txBox="1"/>
          <p:nvPr/>
        </p:nvSpPr>
        <p:spPr>
          <a:xfrm>
            <a:off x="613188" y="580716"/>
            <a:ext cx="11127928" cy="1015663"/>
          </a:xfrm>
          <a:prstGeom prst="rect">
            <a:avLst/>
          </a:prstGeom>
          <a:noFill/>
        </p:spPr>
        <p:txBody>
          <a:bodyPr wrap="square" rtlCol="0">
            <a:spAutoFit/>
          </a:bodyPr>
          <a:lstStyle/>
          <a:p>
            <a:pPr algn="ctr"/>
            <a:r>
              <a:rPr lang="es-MX" sz="2000" dirty="0" smtClean="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LA </a:t>
            </a:r>
            <a:r>
              <a:rPr lang="es-MX" sz="2000" b="1" u="sng" dirty="0" smtClean="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MORAL</a:t>
            </a:r>
            <a:r>
              <a:rPr lang="es-MX" sz="2000" dirty="0" smtClean="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ES EL </a:t>
            </a:r>
            <a:r>
              <a:rPr lang="es-MX" sz="2000" dirty="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CONJUNTO DE NORMAS Y VALORES QUE UNA DETERMINADA COLECTIVIDAD CONSIDERA (EN UN MOMENTO HISTÓRICO CONCRETO) COMO JUSTOS O CORRECTOS, ES DECIR, COMO PAUTAS DEL COMPORTAMIENTO VIRTUOSO</a:t>
            </a:r>
            <a:endParaRPr lang="es-MX" sz="2000" dirty="0">
              <a:solidFill>
                <a:prstClr val="white"/>
              </a:solidFill>
              <a:effectLst>
                <a:outerShdw blurRad="38100" dist="38100" dir="2700000" algn="tl">
                  <a:srgbClr val="000000">
                    <a:alpha val="43137"/>
                  </a:srgbClr>
                </a:outerShdw>
              </a:effectLst>
            </a:endParaRPr>
          </a:p>
        </p:txBody>
      </p:sp>
      <p:sp>
        <p:nvSpPr>
          <p:cNvPr id="45" name="Elipse 44"/>
          <p:cNvSpPr/>
          <p:nvPr/>
        </p:nvSpPr>
        <p:spPr>
          <a:xfrm>
            <a:off x="3575720" y="3429120"/>
            <a:ext cx="1080000" cy="1080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0" name="CuadroTexto 49"/>
          <p:cNvSpPr txBox="1"/>
          <p:nvPr/>
        </p:nvSpPr>
        <p:spPr>
          <a:xfrm>
            <a:off x="4908656" y="1916832"/>
            <a:ext cx="7092000" cy="1077218"/>
          </a:xfrm>
          <a:prstGeom prst="rect">
            <a:avLst/>
          </a:prstGeom>
          <a:noFill/>
        </p:spPr>
        <p:txBody>
          <a:bodyPr wrap="square" rtlCol="0">
            <a:spAutoFit/>
          </a:bodyPr>
          <a:lstStyle/>
          <a:p>
            <a:pPr algn="ctr"/>
            <a:r>
              <a:rPr lang="es-MX" sz="1600" b="1" dirty="0" smtClean="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ÉTICA: DISCIPLINA FILOSÓFICA</a:t>
            </a:r>
            <a:r>
              <a:rPr lang="es-MX" sz="1600" b="1" dirty="0" smtClean="0">
                <a:solidFill>
                  <a:srgbClr val="92D050"/>
                </a:solidFill>
                <a:latin typeface="Arial" panose="020B0604020202020204" pitchFamily="34" charset="0"/>
                <a:ea typeface="Calibri" panose="020F0502020204030204" pitchFamily="34" charset="0"/>
                <a:cs typeface="Times New Roman" panose="02020603050405020304" pitchFamily="18" charset="0"/>
              </a:rPr>
              <a:t> </a:t>
            </a:r>
            <a:r>
              <a:rPr lang="es-MX" sz="1600" b="1" dirty="0" smtClean="0">
                <a:latin typeface="Arial" panose="020B0604020202020204" pitchFamily="34" charset="0"/>
                <a:ea typeface="Calibri" panose="020F0502020204030204" pitchFamily="34" charset="0"/>
                <a:cs typeface="Times New Roman" panose="02020603050405020304" pitchFamily="18" charset="0"/>
              </a:rPr>
              <a:t>QUE DETERMINA LO CORRECTO Y LO INCORRECTO</a:t>
            </a:r>
          </a:p>
          <a:p>
            <a:pPr algn="ctr"/>
            <a:r>
              <a:rPr lang="es-MX" sz="1600" b="1" dirty="0" smtClean="0">
                <a:solidFill>
                  <a:srgbClr val="F1B217"/>
                </a:solidFill>
                <a:latin typeface="Arial" panose="020B0604020202020204" pitchFamily="34" charset="0"/>
                <a:ea typeface="Calibri" panose="020F0502020204030204" pitchFamily="34" charset="0"/>
                <a:cs typeface="Times New Roman" panose="02020603050405020304" pitchFamily="18" charset="0"/>
              </a:rPr>
              <a:t>MORAL: OBJETO </a:t>
            </a:r>
            <a:r>
              <a:rPr lang="es-MX" sz="1600" b="1" dirty="0">
                <a:solidFill>
                  <a:srgbClr val="F1B217"/>
                </a:solidFill>
                <a:latin typeface="Arial" panose="020B0604020202020204" pitchFamily="34" charset="0"/>
                <a:ea typeface="Calibri" panose="020F0502020204030204" pitchFamily="34" charset="0"/>
                <a:cs typeface="Times New Roman" panose="02020603050405020304" pitchFamily="18" charset="0"/>
              </a:rPr>
              <a:t>DE </a:t>
            </a:r>
            <a:r>
              <a:rPr lang="es-MX" sz="1600" b="1" dirty="0" smtClean="0">
                <a:solidFill>
                  <a:srgbClr val="F1B217"/>
                </a:solidFill>
                <a:latin typeface="Arial" panose="020B0604020202020204" pitchFamily="34" charset="0"/>
                <a:ea typeface="Calibri" panose="020F0502020204030204" pitchFamily="34" charset="0"/>
                <a:cs typeface="Times New Roman" panose="02020603050405020304" pitchFamily="18" charset="0"/>
              </a:rPr>
              <a:t>ESTUDIO DE LA ÉTICA  E INCLUYE </a:t>
            </a:r>
            <a:r>
              <a:rPr lang="es-MX" sz="1600" b="1" dirty="0">
                <a:solidFill>
                  <a:srgbClr val="F1B217"/>
                </a:solidFill>
                <a:latin typeface="Arial" panose="020B0604020202020204" pitchFamily="34" charset="0"/>
                <a:ea typeface="Calibri" panose="020F0502020204030204" pitchFamily="34" charset="0"/>
                <a:cs typeface="Times New Roman" panose="02020603050405020304" pitchFamily="18" charset="0"/>
              </a:rPr>
              <a:t>VALORES, NORMAS Y LEYES QUE REGULAN LA CONDUCTA HUMANA</a:t>
            </a:r>
            <a:endParaRPr lang="es-MX" sz="1600" b="1" dirty="0">
              <a:solidFill>
                <a:srgbClr val="F1B217"/>
              </a:solidFill>
            </a:endParaRPr>
          </a:p>
        </p:txBody>
      </p:sp>
      <p:sp>
        <p:nvSpPr>
          <p:cNvPr id="51" name="CuadroTexto 50"/>
          <p:cNvSpPr txBox="1"/>
          <p:nvPr/>
        </p:nvSpPr>
        <p:spPr>
          <a:xfrm>
            <a:off x="5039331" y="3428597"/>
            <a:ext cx="6640376" cy="1138773"/>
          </a:xfrm>
          <a:prstGeom prst="rect">
            <a:avLst/>
          </a:prstGeom>
          <a:noFill/>
        </p:spPr>
        <p:txBody>
          <a:bodyPr wrap="square" rtlCol="0">
            <a:spAutoFit/>
          </a:bodyPr>
          <a:lstStyle>
            <a:defPPr>
              <a:defRPr lang="es-MX"/>
            </a:defPPr>
            <a:lvl1pPr algn="just">
              <a:defRPr sz="160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defRPr>
            </a:lvl1pPr>
          </a:lstStyle>
          <a:p>
            <a:pPr algn="ctr"/>
            <a:r>
              <a:rPr lang="es-MX" b="1" dirty="0" smtClean="0"/>
              <a:t>ÉTICA: INVESTIGA </a:t>
            </a:r>
            <a:r>
              <a:rPr lang="es-MX" b="1" dirty="0"/>
              <a:t>LA REALIDAD MORAL DE FORMA UNIVERSAL Y OBJETIVA</a:t>
            </a:r>
          </a:p>
          <a:p>
            <a:pPr algn="ctr"/>
            <a:r>
              <a:rPr lang="es-MX" b="1" dirty="0" smtClean="0">
                <a:solidFill>
                  <a:srgbClr val="24928F"/>
                </a:solidFill>
              </a:rPr>
              <a:t>MORAL: </a:t>
            </a:r>
            <a:r>
              <a:rPr lang="es-MX" b="1" dirty="0">
                <a:solidFill>
                  <a:srgbClr val="24928F"/>
                </a:solidFill>
              </a:rPr>
              <a:t>ES UNA ACCIÓN, UNA ACTITUD, ES LA APROBACIÓN O DESAPROBACIÓN DE UN HECHO O </a:t>
            </a:r>
            <a:r>
              <a:rPr lang="es-MX" b="1" dirty="0" smtClean="0">
                <a:solidFill>
                  <a:srgbClr val="24928F"/>
                </a:solidFill>
              </a:rPr>
              <a:t>ACTO</a:t>
            </a:r>
            <a:endParaRPr lang="es-MX" b="1" dirty="0">
              <a:solidFill>
                <a:srgbClr val="24928F"/>
              </a:solidFill>
            </a:endParaRPr>
          </a:p>
          <a:p>
            <a:pPr algn="ctr"/>
            <a:endParaRPr lang="es-MX" sz="400" b="1" dirty="0" smtClean="0">
              <a:solidFill>
                <a:srgbClr val="24928F"/>
              </a:solidFill>
            </a:endParaRPr>
          </a:p>
        </p:txBody>
      </p:sp>
      <p:sp>
        <p:nvSpPr>
          <p:cNvPr id="55" name="Elipse 54"/>
          <p:cNvSpPr/>
          <p:nvPr/>
        </p:nvSpPr>
        <p:spPr>
          <a:xfrm>
            <a:off x="3617248" y="1943333"/>
            <a:ext cx="1080000" cy="1080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56" name="Imagen 5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97248" y="2087309"/>
            <a:ext cx="720000" cy="720000"/>
          </a:xfrm>
          <a:prstGeom prst="rect">
            <a:avLst/>
          </a:prstGeom>
        </p:spPr>
      </p:pic>
      <p:sp>
        <p:nvSpPr>
          <p:cNvPr id="59" name="Elipse 58"/>
          <p:cNvSpPr/>
          <p:nvPr/>
        </p:nvSpPr>
        <p:spPr>
          <a:xfrm>
            <a:off x="3647728" y="5013296"/>
            <a:ext cx="1080000" cy="1080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60" name="Imagen 5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9570" y="3575150"/>
            <a:ext cx="720000" cy="720000"/>
          </a:xfrm>
          <a:prstGeom prst="rect">
            <a:avLst/>
          </a:prstGeom>
        </p:spPr>
      </p:pic>
      <p:pic>
        <p:nvPicPr>
          <p:cNvPr id="61" name="Imagen 6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75751" y="5164655"/>
            <a:ext cx="720000" cy="720000"/>
          </a:xfrm>
          <a:prstGeom prst="rect">
            <a:avLst/>
          </a:prstGeom>
        </p:spPr>
      </p:pic>
      <p:sp>
        <p:nvSpPr>
          <p:cNvPr id="62" name="CuadroTexto 61"/>
          <p:cNvSpPr txBox="1"/>
          <p:nvPr/>
        </p:nvSpPr>
        <p:spPr>
          <a:xfrm>
            <a:off x="5039331" y="5023756"/>
            <a:ext cx="6690321" cy="1077218"/>
          </a:xfrm>
          <a:prstGeom prst="rect">
            <a:avLst/>
          </a:prstGeom>
          <a:noFill/>
        </p:spPr>
        <p:txBody>
          <a:bodyPr wrap="square" rtlCol="0">
            <a:spAutoFit/>
          </a:bodyPr>
          <a:lstStyle>
            <a:defPPr>
              <a:defRPr lang="es-MX"/>
            </a:defPPr>
            <a:lvl1pPr algn="ctr">
              <a:defRPr sz="160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defRPr>
            </a:lvl1pPr>
          </a:lstStyle>
          <a:p>
            <a:r>
              <a:rPr lang="es-MX" b="1" dirty="0" smtClean="0">
                <a:solidFill>
                  <a:schemeClr val="tx1"/>
                </a:solidFill>
              </a:rPr>
              <a:t>ÉTICA: </a:t>
            </a:r>
            <a:r>
              <a:rPr lang="es-MX" b="1" dirty="0">
                <a:solidFill>
                  <a:schemeClr val="tx1"/>
                </a:solidFill>
              </a:rPr>
              <a:t>PUEDE TRANSFORMAR O REFORZAR A LA MORAL Y LA OBLIGA A </a:t>
            </a:r>
            <a:r>
              <a:rPr lang="es-MX" b="1" dirty="0" smtClean="0">
                <a:solidFill>
                  <a:schemeClr val="tx1"/>
                </a:solidFill>
              </a:rPr>
              <a:t>EVOLUCIONAR</a:t>
            </a:r>
          </a:p>
          <a:p>
            <a:r>
              <a:rPr lang="es-MX" b="1" dirty="0" smtClean="0">
                <a:solidFill>
                  <a:srgbClr val="2E677D"/>
                </a:solidFill>
              </a:rPr>
              <a:t>MORAL: OFRECE ORIENTACIONES PARA LA ACCIÓN, PROPONE ACCIONES CONCRETAS EN CASOS CONCRETOS </a:t>
            </a:r>
            <a:endParaRPr lang="es-MX" b="1" dirty="0">
              <a:solidFill>
                <a:srgbClr val="2E677D"/>
              </a:solidFill>
            </a:endParaRPr>
          </a:p>
        </p:txBody>
      </p:sp>
      <p:sp>
        <p:nvSpPr>
          <p:cNvPr id="63" name="Rectángulo redondeado 62"/>
          <p:cNvSpPr/>
          <p:nvPr/>
        </p:nvSpPr>
        <p:spPr>
          <a:xfrm>
            <a:off x="313358" y="1892720"/>
            <a:ext cx="2916083" cy="4344541"/>
          </a:xfrm>
          <a:prstGeom prst="roundRect">
            <a:avLst>
              <a:gd name="adj" fmla="val 11806"/>
            </a:avLst>
          </a:prstGeom>
          <a:solidFill>
            <a:srgbClr val="EEF3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4" name="Rectángulo 63"/>
          <p:cNvSpPr/>
          <p:nvPr/>
        </p:nvSpPr>
        <p:spPr>
          <a:xfrm rot="16200000">
            <a:off x="-400870" y="3187825"/>
            <a:ext cx="4344542" cy="1754326"/>
          </a:xfrm>
          <a:prstGeom prst="rect">
            <a:avLst/>
          </a:prstGeom>
        </p:spPr>
        <p:txBody>
          <a:bodyPr wrap="square">
            <a:spAutoFit/>
          </a:bodyPr>
          <a:lstStyle/>
          <a:p>
            <a:pPr algn="ctr"/>
            <a:r>
              <a:rPr lang="es-MX" sz="3600" dirty="0">
                <a:solidFill>
                  <a:prstClr val="black"/>
                </a:solidFill>
                <a:latin typeface="Arial" panose="020B0604020202020204" pitchFamily="34" charset="0"/>
                <a:cs typeface="Arial" panose="020B0604020202020204" pitchFamily="34" charset="0"/>
              </a:rPr>
              <a:t>DIFERENCIA ENTRE</a:t>
            </a:r>
            <a:r>
              <a:rPr lang="es-MX" sz="3600" b="1" dirty="0">
                <a:solidFill>
                  <a:prstClr val="black"/>
                </a:solidFill>
                <a:latin typeface="Arial" panose="020B0604020202020204" pitchFamily="34" charset="0"/>
                <a:cs typeface="Arial" panose="020B0604020202020204" pitchFamily="34" charset="0"/>
              </a:rPr>
              <a:t> ÉTICA </a:t>
            </a:r>
            <a:r>
              <a:rPr lang="es-MX" sz="3600" b="1" dirty="0" smtClean="0">
                <a:solidFill>
                  <a:prstClr val="black"/>
                </a:solidFill>
                <a:latin typeface="Arial" panose="020B0604020202020204" pitchFamily="34" charset="0"/>
                <a:cs typeface="Arial" panose="020B0604020202020204" pitchFamily="34" charset="0"/>
              </a:rPr>
              <a:t>Y MORAL</a:t>
            </a:r>
            <a:endParaRPr lang="es-MX" sz="3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740195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ángulo 75"/>
          <p:cNvSpPr/>
          <p:nvPr/>
        </p:nvSpPr>
        <p:spPr>
          <a:xfrm>
            <a:off x="8356" y="-2110"/>
            <a:ext cx="9264352" cy="400110"/>
          </a:xfrm>
          <a:prstGeom prst="rect">
            <a:avLst/>
          </a:prstGeom>
        </p:spPr>
        <p:txBody>
          <a:bodyPr wrap="square" anchor="ctr">
            <a:spAutoFit/>
          </a:bodyPr>
          <a:lstStyle/>
          <a:p>
            <a:r>
              <a:rPr lang="es-MX" sz="2000" b="1" dirty="0" smtClean="0">
                <a:latin typeface="Arial" pitchFamily="34" charset="0"/>
                <a:cs typeface="Arial" pitchFamily="34" charset="0"/>
              </a:rPr>
              <a:t>X. </a:t>
            </a:r>
            <a:r>
              <a:rPr lang="es-MX" sz="2000" b="1" dirty="0">
                <a:latin typeface="Arial" pitchFamily="34" charset="0"/>
                <a:cs typeface="Arial" pitchFamily="34" charset="0"/>
              </a:rPr>
              <a:t>VALORES</a:t>
            </a:r>
          </a:p>
        </p:txBody>
      </p:sp>
      <p:sp>
        <p:nvSpPr>
          <p:cNvPr id="78" name="Redondear rectángulo de esquina diagonal 77"/>
          <p:cNvSpPr/>
          <p:nvPr/>
        </p:nvSpPr>
        <p:spPr>
          <a:xfrm rot="16200000">
            <a:off x="-778301" y="1295637"/>
            <a:ext cx="5938367" cy="4143090"/>
          </a:xfrm>
          <a:prstGeom prst="round2DiagRect">
            <a:avLst>
              <a:gd name="adj1" fmla="val 0"/>
              <a:gd name="adj2" fmla="val 20153"/>
            </a:avLst>
          </a:prstGeom>
          <a:solidFill>
            <a:schemeClr val="accent4">
              <a:lumMod val="75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01" name="Redondear rectángulo de esquina diagonal 200"/>
          <p:cNvSpPr/>
          <p:nvPr/>
        </p:nvSpPr>
        <p:spPr>
          <a:xfrm rot="16200000">
            <a:off x="-690962" y="1583390"/>
            <a:ext cx="5589425" cy="3664019"/>
          </a:xfrm>
          <a:prstGeom prst="round2DiagRect">
            <a:avLst>
              <a:gd name="adj1" fmla="val 0"/>
              <a:gd name="adj2" fmla="val 20153"/>
            </a:avLst>
          </a:prstGeom>
          <a:solidFill>
            <a:schemeClr val="bg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02" name="Rectángulo 201"/>
          <p:cNvSpPr/>
          <p:nvPr/>
        </p:nvSpPr>
        <p:spPr>
          <a:xfrm>
            <a:off x="382430" y="796239"/>
            <a:ext cx="3572392" cy="4308872"/>
          </a:xfrm>
          <a:prstGeom prst="rect">
            <a:avLst/>
          </a:prstGeom>
        </p:spPr>
        <p:txBody>
          <a:bodyPr wrap="square">
            <a:spAutoFit/>
          </a:bodyPr>
          <a:lstStyle/>
          <a:p>
            <a:pPr lvl="0" algn="just">
              <a:spcAft>
                <a:spcPts val="1200"/>
              </a:spcAft>
            </a:pPr>
            <a:r>
              <a:rPr lang="es-MX" sz="1400" dirty="0" smtClean="0">
                <a:solidFill>
                  <a:prstClr val="black"/>
                </a:solidFill>
                <a:latin typeface="Arial" panose="020B0604020202020204" pitchFamily="34" charset="0"/>
                <a:cs typeface="Arial" panose="020B0604020202020204" pitchFamily="34" charset="0"/>
              </a:rPr>
              <a:t>LOS </a:t>
            </a:r>
            <a:r>
              <a:rPr lang="es-MX" sz="1400" b="1" u="sng" dirty="0" smtClean="0">
                <a:solidFill>
                  <a:prstClr val="black"/>
                </a:solidFill>
                <a:latin typeface="Arial" panose="020B0604020202020204" pitchFamily="34" charset="0"/>
                <a:cs typeface="Arial" panose="020B0604020202020204" pitchFamily="34" charset="0"/>
              </a:rPr>
              <a:t>VALORES</a:t>
            </a:r>
            <a:r>
              <a:rPr lang="es-MX" sz="1400" dirty="0" smtClean="0">
                <a:solidFill>
                  <a:prstClr val="black"/>
                </a:solidFill>
                <a:latin typeface="Arial" panose="020B0604020202020204" pitchFamily="34" charset="0"/>
                <a:cs typeface="Arial" panose="020B0604020202020204" pitchFamily="34" charset="0"/>
              </a:rPr>
              <a:t> SON: LAS </a:t>
            </a:r>
            <a:r>
              <a:rPr lang="es-MX" sz="1400" dirty="0">
                <a:solidFill>
                  <a:prstClr val="black"/>
                </a:solidFill>
                <a:latin typeface="Arial" panose="020B0604020202020204" pitchFamily="34" charset="0"/>
                <a:cs typeface="Arial" panose="020B0604020202020204" pitchFamily="34" charset="0"/>
              </a:rPr>
              <a:t>CUALIDADES O </a:t>
            </a:r>
            <a:r>
              <a:rPr lang="es-MX" sz="1400" dirty="0" smtClean="0">
                <a:solidFill>
                  <a:prstClr val="black"/>
                </a:solidFill>
                <a:latin typeface="Arial" panose="020B0604020202020204" pitchFamily="34" charset="0"/>
                <a:cs typeface="Arial" panose="020B0604020202020204" pitchFamily="34" charset="0"/>
              </a:rPr>
              <a:t>LAS PROPIEDADES </a:t>
            </a:r>
            <a:r>
              <a:rPr lang="es-MX" sz="1400" dirty="0">
                <a:solidFill>
                  <a:prstClr val="black"/>
                </a:solidFill>
                <a:latin typeface="Arial" panose="020B0604020202020204" pitchFamily="34" charset="0"/>
                <a:cs typeface="Arial" panose="020B0604020202020204" pitchFamily="34" charset="0"/>
              </a:rPr>
              <a:t>QUE </a:t>
            </a:r>
            <a:r>
              <a:rPr lang="es-MX" sz="1400" dirty="0" smtClean="0">
                <a:solidFill>
                  <a:prstClr val="black"/>
                </a:solidFill>
                <a:latin typeface="Arial" panose="020B0604020202020204" pitchFamily="34" charset="0"/>
                <a:cs typeface="Arial" panose="020B0604020202020204" pitchFamily="34" charset="0"/>
              </a:rPr>
              <a:t>GUARDAN RELACIÓN </a:t>
            </a:r>
            <a:r>
              <a:rPr lang="es-MX" sz="1400" dirty="0">
                <a:solidFill>
                  <a:prstClr val="black"/>
                </a:solidFill>
                <a:latin typeface="Arial" panose="020B0604020202020204" pitchFamily="34" charset="0"/>
                <a:cs typeface="Arial" panose="020B0604020202020204" pitchFamily="34" charset="0"/>
              </a:rPr>
              <a:t>DIRECTA CON LO BUENO, </a:t>
            </a:r>
            <a:r>
              <a:rPr lang="es-MX" sz="1400" dirty="0" smtClean="0">
                <a:solidFill>
                  <a:prstClr val="black"/>
                </a:solidFill>
                <a:latin typeface="Arial" panose="020B0604020202020204" pitchFamily="34" charset="0"/>
                <a:cs typeface="Arial" panose="020B0604020202020204" pitchFamily="34" charset="0"/>
              </a:rPr>
              <a:t>QUE SE </a:t>
            </a:r>
            <a:r>
              <a:rPr lang="es-MX" sz="1400" dirty="0">
                <a:solidFill>
                  <a:prstClr val="black"/>
                </a:solidFill>
                <a:latin typeface="Arial" panose="020B0604020202020204" pitchFamily="34" charset="0"/>
                <a:cs typeface="Arial" panose="020B0604020202020204" pitchFamily="34" charset="0"/>
              </a:rPr>
              <a:t>CONSIDERAN VALIOSAS Y QUE POSEEN CIERTOS OBJETOS </a:t>
            </a:r>
            <a:r>
              <a:rPr lang="es-MX" sz="1400" dirty="0" smtClean="0">
                <a:solidFill>
                  <a:prstClr val="black"/>
                </a:solidFill>
                <a:latin typeface="Arial" panose="020B0604020202020204" pitchFamily="34" charset="0"/>
                <a:cs typeface="Arial" panose="020B0604020202020204" pitchFamily="34" charset="0"/>
              </a:rPr>
              <a:t>DENOMINADOS BIENES</a:t>
            </a:r>
            <a:r>
              <a:rPr lang="es-MX" sz="1400" dirty="0">
                <a:solidFill>
                  <a:prstClr val="black"/>
                </a:solidFill>
                <a:latin typeface="Arial" panose="020B0604020202020204" pitchFamily="34" charset="0"/>
                <a:cs typeface="Arial" panose="020B0604020202020204" pitchFamily="34" charset="0"/>
              </a:rPr>
              <a:t>, SIN EMBARGO, </a:t>
            </a:r>
            <a:r>
              <a:rPr lang="es-MX" sz="1400" dirty="0" smtClean="0">
                <a:solidFill>
                  <a:prstClr val="black"/>
                </a:solidFill>
                <a:latin typeface="Arial" panose="020B0604020202020204" pitchFamily="34" charset="0"/>
                <a:cs typeface="Arial" panose="020B0604020202020204" pitchFamily="34" charset="0"/>
              </a:rPr>
              <a:t>ADEMÁS DE LOS </a:t>
            </a:r>
            <a:r>
              <a:rPr lang="es-MX" sz="1400" dirty="0">
                <a:solidFill>
                  <a:prstClr val="black"/>
                </a:solidFill>
                <a:latin typeface="Arial" panose="020B0604020202020204" pitchFamily="34" charset="0"/>
                <a:cs typeface="Arial" panose="020B0604020202020204" pitchFamily="34" charset="0"/>
              </a:rPr>
              <a:t>BIENES O COSAS FÍSICAS O MATERIALES, </a:t>
            </a:r>
            <a:r>
              <a:rPr lang="es-MX" sz="1400" dirty="0" smtClean="0">
                <a:solidFill>
                  <a:prstClr val="black"/>
                </a:solidFill>
                <a:latin typeface="Arial" panose="020B0604020202020204" pitchFamily="34" charset="0"/>
                <a:cs typeface="Arial" panose="020B0604020202020204" pitchFamily="34" charset="0"/>
              </a:rPr>
              <a:t>LAS </a:t>
            </a:r>
            <a:r>
              <a:rPr lang="es-MX" sz="1400" dirty="0">
                <a:solidFill>
                  <a:prstClr val="black"/>
                </a:solidFill>
                <a:latin typeface="Arial" panose="020B0604020202020204" pitchFamily="34" charset="0"/>
                <a:cs typeface="Arial" panose="020B0604020202020204" pitchFamily="34" charset="0"/>
              </a:rPr>
              <a:t>ACTITUDES </a:t>
            </a:r>
            <a:r>
              <a:rPr lang="es-MX" sz="1400" dirty="0" smtClean="0">
                <a:solidFill>
                  <a:prstClr val="black"/>
                </a:solidFill>
                <a:latin typeface="Arial" panose="020B0604020202020204" pitchFamily="34" charset="0"/>
                <a:cs typeface="Arial" panose="020B0604020202020204" pitchFamily="34" charset="0"/>
              </a:rPr>
              <a:t>Y </a:t>
            </a:r>
            <a:r>
              <a:rPr lang="es-MX" sz="1400" dirty="0">
                <a:solidFill>
                  <a:prstClr val="black"/>
                </a:solidFill>
                <a:latin typeface="Arial" panose="020B0604020202020204" pitchFamily="34" charset="0"/>
                <a:cs typeface="Arial" panose="020B0604020202020204" pitchFamily="34" charset="0"/>
              </a:rPr>
              <a:t>ACCIONES HUMANAS TAMBIÉN </a:t>
            </a:r>
            <a:r>
              <a:rPr lang="es-MX" sz="1400" dirty="0" smtClean="0">
                <a:solidFill>
                  <a:prstClr val="black"/>
                </a:solidFill>
                <a:latin typeface="Arial" panose="020B0604020202020204" pitchFamily="34" charset="0"/>
                <a:cs typeface="Arial" panose="020B0604020202020204" pitchFamily="34" charset="0"/>
              </a:rPr>
              <a:t>TIENEN UN VALOR </a:t>
            </a:r>
            <a:r>
              <a:rPr lang="es-MX" sz="1400" i="1" dirty="0" smtClean="0">
                <a:solidFill>
                  <a:prstClr val="black"/>
                </a:solidFill>
                <a:latin typeface="Arial" panose="020B0604020202020204" pitchFamily="34" charset="0"/>
                <a:cs typeface="Arial" panose="020B0604020202020204" pitchFamily="34" charset="0"/>
              </a:rPr>
              <a:t>PER-SE</a:t>
            </a:r>
            <a:r>
              <a:rPr lang="es-MX" sz="1400" dirty="0" smtClean="0">
                <a:solidFill>
                  <a:prstClr val="black"/>
                </a:solidFill>
                <a:latin typeface="Arial" panose="020B0604020202020204" pitchFamily="34" charset="0"/>
                <a:cs typeface="Arial" panose="020B0604020202020204" pitchFamily="34" charset="0"/>
              </a:rPr>
              <a:t>, MOTIVO POR EL QUE SON CONSIDERADAS GUÍAS </a:t>
            </a:r>
            <a:r>
              <a:rPr lang="es-MX" sz="1400" dirty="0">
                <a:solidFill>
                  <a:prstClr val="black"/>
                </a:solidFill>
                <a:latin typeface="Arial" panose="020B0604020202020204" pitchFamily="34" charset="0"/>
                <a:cs typeface="Arial" panose="020B0604020202020204" pitchFamily="34" charset="0"/>
              </a:rPr>
              <a:t>PARA </a:t>
            </a:r>
            <a:r>
              <a:rPr lang="es-MX" sz="1400" dirty="0" smtClean="0">
                <a:solidFill>
                  <a:prstClr val="black"/>
                </a:solidFill>
                <a:latin typeface="Arial" panose="020B0604020202020204" pitchFamily="34" charset="0"/>
                <a:cs typeface="Arial" panose="020B0604020202020204" pitchFamily="34" charset="0"/>
              </a:rPr>
              <a:t>VIVIR</a:t>
            </a:r>
          </a:p>
          <a:p>
            <a:pPr lvl="0" algn="just">
              <a:spcAft>
                <a:spcPts val="1200"/>
              </a:spcAft>
            </a:pPr>
            <a:endParaRPr lang="es-MX" sz="1400" dirty="0" smtClean="0">
              <a:solidFill>
                <a:prstClr val="black"/>
              </a:solidFill>
              <a:latin typeface="Arial" panose="020B0604020202020204" pitchFamily="34" charset="0"/>
              <a:cs typeface="Arial" panose="020B0604020202020204" pitchFamily="34" charset="0"/>
            </a:endParaRPr>
          </a:p>
          <a:p>
            <a:pPr lvl="0" algn="just">
              <a:spcAft>
                <a:spcPts val="1200"/>
              </a:spcAft>
            </a:pPr>
            <a:endParaRPr lang="es-MX" sz="1400" dirty="0" smtClean="0">
              <a:solidFill>
                <a:prstClr val="black"/>
              </a:solidFill>
              <a:latin typeface="Arial" panose="020B0604020202020204" pitchFamily="34" charset="0"/>
              <a:cs typeface="Arial" panose="020B0604020202020204" pitchFamily="34" charset="0"/>
            </a:endParaRPr>
          </a:p>
          <a:p>
            <a:pPr lvl="0" algn="just">
              <a:spcAft>
                <a:spcPts val="1200"/>
              </a:spcAft>
            </a:pPr>
            <a:endParaRPr lang="es-MX" sz="1400" dirty="0" smtClean="0">
              <a:solidFill>
                <a:prstClr val="black"/>
              </a:solidFill>
              <a:latin typeface="Arial" panose="020B0604020202020204" pitchFamily="34" charset="0"/>
              <a:cs typeface="Arial" panose="020B0604020202020204" pitchFamily="34" charset="0"/>
            </a:endParaRPr>
          </a:p>
          <a:p>
            <a:pPr lvl="0" algn="just">
              <a:spcAft>
                <a:spcPts val="1200"/>
              </a:spcAft>
            </a:pPr>
            <a:endParaRPr lang="es-MX" sz="1400" dirty="0">
              <a:solidFill>
                <a:prstClr val="black"/>
              </a:solidFill>
              <a:latin typeface="Arial" panose="020B0604020202020204" pitchFamily="34" charset="0"/>
              <a:cs typeface="Arial" panose="020B0604020202020204" pitchFamily="34" charset="0"/>
            </a:endParaRPr>
          </a:p>
        </p:txBody>
      </p:sp>
      <p:pic>
        <p:nvPicPr>
          <p:cNvPr id="203" name="Imagen 20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2826" y="3424307"/>
            <a:ext cx="1014354" cy="1014354"/>
          </a:xfrm>
          <a:prstGeom prst="rect">
            <a:avLst/>
          </a:prstGeom>
        </p:spPr>
      </p:pic>
      <p:grpSp>
        <p:nvGrpSpPr>
          <p:cNvPr id="149" name="Grupo 148"/>
          <p:cNvGrpSpPr/>
          <p:nvPr/>
        </p:nvGrpSpPr>
        <p:grpSpPr>
          <a:xfrm>
            <a:off x="4356332" y="397998"/>
            <a:ext cx="7705855" cy="408655"/>
            <a:chOff x="4758525" y="548771"/>
            <a:chExt cx="6833358" cy="353996"/>
          </a:xfrm>
        </p:grpSpPr>
        <p:grpSp>
          <p:nvGrpSpPr>
            <p:cNvPr id="194" name="Grupo 193"/>
            <p:cNvGrpSpPr/>
            <p:nvPr/>
          </p:nvGrpSpPr>
          <p:grpSpPr>
            <a:xfrm>
              <a:off x="4758525" y="548771"/>
              <a:ext cx="6833358" cy="353996"/>
              <a:chOff x="4433997" y="4322550"/>
              <a:chExt cx="5304215" cy="1587081"/>
            </a:xfrm>
          </p:grpSpPr>
          <p:sp>
            <p:nvSpPr>
              <p:cNvPr id="197" name="Redondear rectángulo de esquina sencilla 196"/>
              <p:cNvSpPr/>
              <p:nvPr/>
            </p:nvSpPr>
            <p:spPr>
              <a:xfrm flipV="1">
                <a:off x="4927090" y="4342458"/>
                <a:ext cx="4811122" cy="1567173"/>
              </a:xfrm>
              <a:prstGeom prst="round1Rect">
                <a:avLst/>
              </a:prstGeom>
              <a:solidFill>
                <a:schemeClr val="bg1"/>
              </a:solidFill>
              <a:ln w="12700" cap="flat" cmpd="thickThin" algn="ctr">
                <a:solidFill>
                  <a:srgbClr val="A71578"/>
                </a:solidFill>
                <a:prstDash val="solid"/>
                <a:miter lim="800000"/>
              </a:ln>
              <a:effectLst>
                <a:outerShdw blurRad="44450" dist="27940" dir="5400000" algn="ctr">
                  <a:srgbClr val="000000">
                    <a:alpha val="32000"/>
                  </a:srgbClr>
                </a:outerShdw>
              </a:effectLst>
            </p:spPr>
            <p:txBody>
              <a:bodyPr rtlCol="0" anchor="ctr"/>
              <a:lstStyle/>
              <a:p>
                <a:pPr algn="just">
                  <a:defRPr/>
                </a:pPr>
                <a:endParaRPr lang="es-MX" kern="0">
                  <a:solidFill>
                    <a:prstClr val="white"/>
                  </a:solidFill>
                </a:endParaRPr>
              </a:p>
            </p:txBody>
          </p:sp>
          <p:sp>
            <p:nvSpPr>
              <p:cNvPr id="198" name="Pentágono 197"/>
              <p:cNvSpPr/>
              <p:nvPr/>
            </p:nvSpPr>
            <p:spPr>
              <a:xfrm>
                <a:off x="4433997" y="4322550"/>
                <a:ext cx="1309510" cy="1549398"/>
              </a:xfrm>
              <a:prstGeom prst="homePlate">
                <a:avLst/>
              </a:prstGeom>
              <a:solidFill>
                <a:srgbClr val="73074F"/>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algn="just">
                  <a:defRPr/>
                </a:pPr>
                <a:endParaRPr lang="es-MX" sz="4000" b="1" kern="0">
                  <a:solidFill>
                    <a:prstClr val="white"/>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pSp>
        <p:sp>
          <p:nvSpPr>
            <p:cNvPr id="195" name="Rectángulo 194"/>
            <p:cNvSpPr/>
            <p:nvPr/>
          </p:nvSpPr>
          <p:spPr>
            <a:xfrm>
              <a:off x="4793841" y="593393"/>
              <a:ext cx="1533631" cy="266611"/>
            </a:xfrm>
            <a:prstGeom prst="rect">
              <a:avLst/>
            </a:prstGeom>
          </p:spPr>
          <p:txBody>
            <a:bodyPr wrap="none" anchor="ctr">
              <a:spAutoFit/>
            </a:bodyPr>
            <a:lstStyle/>
            <a:p>
              <a:pPr algn="ctr"/>
              <a:r>
                <a:rPr lang="es-MX" sz="1400" b="1" dirty="0" smtClean="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TRANSPARENCIA</a:t>
              </a:r>
              <a:endParaRPr lang="es-MX" sz="1400" b="1" dirty="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sp>
          <p:nvSpPr>
            <p:cNvPr id="196" name="Rectángulo 195"/>
            <p:cNvSpPr/>
            <p:nvPr/>
          </p:nvSpPr>
          <p:spPr>
            <a:xfrm>
              <a:off x="6401989" y="640614"/>
              <a:ext cx="5108103" cy="219954"/>
            </a:xfrm>
            <a:prstGeom prst="rect">
              <a:avLst/>
            </a:prstGeom>
          </p:spPr>
          <p:txBody>
            <a:bodyPr wrap="square">
              <a:spAutoFit/>
            </a:bodyPr>
            <a:lstStyle/>
            <a:p>
              <a:pPr algn="ctr"/>
              <a:r>
                <a:rPr lang="es-MX" sz="1050" b="1" dirty="0" smtClean="0">
                  <a:latin typeface="Arial" panose="020B0604020202020204" pitchFamily="34" charset="0"/>
                  <a:cs typeface="Arial" panose="020B0604020202020204" pitchFamily="34" charset="0"/>
                </a:rPr>
                <a:t>OTORGAR CLARAMENTE EL ACTUAR GUBERNAMENTAL</a:t>
              </a:r>
              <a:endParaRPr lang="es-MX" sz="1050" b="1" dirty="0">
                <a:latin typeface="Arial" panose="020B0604020202020204" pitchFamily="34" charset="0"/>
                <a:cs typeface="Arial" panose="020B0604020202020204" pitchFamily="34" charset="0"/>
              </a:endParaRPr>
            </a:p>
          </p:txBody>
        </p:sp>
      </p:grpSp>
      <p:grpSp>
        <p:nvGrpSpPr>
          <p:cNvPr id="150" name="Grupo 149"/>
          <p:cNvGrpSpPr/>
          <p:nvPr/>
        </p:nvGrpSpPr>
        <p:grpSpPr>
          <a:xfrm>
            <a:off x="4046451" y="1845058"/>
            <a:ext cx="8061574" cy="666812"/>
            <a:chOff x="-2845628" y="4928991"/>
            <a:chExt cx="5549070" cy="577623"/>
          </a:xfrm>
        </p:grpSpPr>
        <p:grpSp>
          <p:nvGrpSpPr>
            <p:cNvPr id="189" name="Grupo 188"/>
            <p:cNvGrpSpPr/>
            <p:nvPr/>
          </p:nvGrpSpPr>
          <p:grpSpPr>
            <a:xfrm>
              <a:off x="-2632326" y="4997532"/>
              <a:ext cx="5303087" cy="509082"/>
              <a:chOff x="4438411" y="4616305"/>
              <a:chExt cx="5303087" cy="2282382"/>
            </a:xfrm>
          </p:grpSpPr>
          <p:sp>
            <p:nvSpPr>
              <p:cNvPr id="192" name="Redondear rectángulo de esquina sencilla 191"/>
              <p:cNvSpPr/>
              <p:nvPr/>
            </p:nvSpPr>
            <p:spPr>
              <a:xfrm flipV="1">
                <a:off x="4930374" y="4639088"/>
                <a:ext cx="4811124" cy="2259599"/>
              </a:xfrm>
              <a:prstGeom prst="round1Rect">
                <a:avLst/>
              </a:prstGeom>
              <a:solidFill>
                <a:schemeClr val="bg1"/>
              </a:solidFill>
              <a:ln w="12700" cap="flat" cmpd="sng" algn="ctr">
                <a:solidFill>
                  <a:srgbClr val="BC396B"/>
                </a:solidFill>
                <a:prstDash val="solid"/>
                <a:miter lim="800000"/>
              </a:ln>
              <a:effectLst>
                <a:outerShdw blurRad="44450" dist="27940" dir="5400000" algn="ctr">
                  <a:srgbClr val="000000">
                    <a:alpha val="32000"/>
                  </a:srgbClr>
                </a:outerShdw>
              </a:effectLst>
            </p:spPr>
            <p:txBody>
              <a:bodyPr rtlCol="0" anchor="ctr"/>
              <a:lstStyle/>
              <a:p>
                <a:pPr algn="just">
                  <a:defRPr/>
                </a:pPr>
                <a:endParaRPr lang="es-MX" kern="0">
                  <a:solidFill>
                    <a:prstClr val="white"/>
                  </a:solidFill>
                </a:endParaRPr>
              </a:p>
            </p:txBody>
          </p:sp>
          <p:sp>
            <p:nvSpPr>
              <p:cNvPr id="193" name="Pentágono 192"/>
              <p:cNvSpPr/>
              <p:nvPr/>
            </p:nvSpPr>
            <p:spPr>
              <a:xfrm>
                <a:off x="4438411" y="4616305"/>
                <a:ext cx="1308381" cy="1549399"/>
              </a:xfrm>
              <a:prstGeom prst="homePlate">
                <a:avLst/>
              </a:prstGeom>
              <a:solidFill>
                <a:srgbClr val="A22A58"/>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algn="just">
                  <a:defRPr/>
                </a:pPr>
                <a:endParaRPr lang="es-MX" sz="4000" b="1" kern="0">
                  <a:solidFill>
                    <a:prstClr val="white"/>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pSp>
        <p:sp>
          <p:nvSpPr>
            <p:cNvPr id="190" name="Rectángulo 189"/>
            <p:cNvSpPr/>
            <p:nvPr/>
          </p:nvSpPr>
          <p:spPr>
            <a:xfrm>
              <a:off x="-1357517" y="5013213"/>
              <a:ext cx="4060959" cy="439907"/>
            </a:xfrm>
            <a:prstGeom prst="rect">
              <a:avLst/>
            </a:prstGeom>
          </p:spPr>
          <p:txBody>
            <a:bodyPr wrap="square">
              <a:spAutoFit/>
            </a:bodyPr>
            <a:lstStyle/>
            <a:p>
              <a:pPr algn="ctr"/>
              <a:r>
                <a:rPr lang="es-MX" sz="900" b="1" dirty="0" smtClean="0">
                  <a:latin typeface="Arial" panose="020B0604020202020204" pitchFamily="34" charset="0"/>
                  <a:cs typeface="Arial" panose="020B0604020202020204" pitchFamily="34" charset="0"/>
                </a:rPr>
                <a:t>BRINDAR ATENCIÓN SIN DISTINCIÓN ABSTENIÉNDOSE DE ACTUAR DE FORMA DISCRIMINATORIA CON ALGUNAS PERSONAS, A FIN DE PROMOVER Y PROTEGER LOS DERECHOS HUMANOS Y LAS LIBERTADES FUNDAMENTALES DE LOS INDIVIDUOS O GRUPOS</a:t>
              </a:r>
              <a:endParaRPr lang="es-MX" sz="900" b="1" dirty="0">
                <a:latin typeface="Arial" panose="020B0604020202020204" pitchFamily="34" charset="0"/>
                <a:cs typeface="Arial" panose="020B0604020202020204" pitchFamily="34" charset="0"/>
              </a:endParaRPr>
            </a:p>
          </p:txBody>
        </p:sp>
        <p:sp>
          <p:nvSpPr>
            <p:cNvPr id="191" name="Rectángulo 190"/>
            <p:cNvSpPr/>
            <p:nvPr/>
          </p:nvSpPr>
          <p:spPr>
            <a:xfrm>
              <a:off x="-2845628" y="4928991"/>
              <a:ext cx="1625491" cy="453237"/>
            </a:xfrm>
            <a:prstGeom prst="rect">
              <a:avLst/>
            </a:prstGeom>
          </p:spPr>
          <p:txBody>
            <a:bodyPr wrap="square" anchor="ctr">
              <a:spAutoFit/>
            </a:bodyPr>
            <a:lstStyle/>
            <a:p>
              <a:pPr algn="ctr"/>
              <a:r>
                <a:rPr lang="es-MX" sz="1400" b="1" dirty="0" smtClean="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IGUALDAD Y NO DISCRIMINACIÓN</a:t>
              </a:r>
              <a:endParaRPr lang="es-MX" sz="1400" b="1" dirty="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grpSp>
      <p:grpSp>
        <p:nvGrpSpPr>
          <p:cNvPr id="153" name="Grupo 152"/>
          <p:cNvGrpSpPr/>
          <p:nvPr/>
        </p:nvGrpSpPr>
        <p:grpSpPr>
          <a:xfrm>
            <a:off x="4329340" y="3186125"/>
            <a:ext cx="7731203" cy="646331"/>
            <a:chOff x="3836946" y="3917934"/>
            <a:chExt cx="5321663" cy="559880"/>
          </a:xfrm>
        </p:grpSpPr>
        <p:grpSp>
          <p:nvGrpSpPr>
            <p:cNvPr id="180" name="Grupo 179"/>
            <p:cNvGrpSpPr/>
            <p:nvPr/>
          </p:nvGrpSpPr>
          <p:grpSpPr>
            <a:xfrm>
              <a:off x="3855525" y="3925622"/>
              <a:ext cx="5303084" cy="509772"/>
              <a:chOff x="4262668" y="4458030"/>
              <a:chExt cx="5303084" cy="2285476"/>
            </a:xfrm>
          </p:grpSpPr>
          <p:sp>
            <p:nvSpPr>
              <p:cNvPr id="183" name="Redondear rectángulo de esquina sencilla 182"/>
              <p:cNvSpPr/>
              <p:nvPr/>
            </p:nvSpPr>
            <p:spPr>
              <a:xfrm flipV="1">
                <a:off x="4754630" y="4483908"/>
                <a:ext cx="4811122" cy="2259598"/>
              </a:xfrm>
              <a:prstGeom prst="round1Rect">
                <a:avLst/>
              </a:prstGeom>
              <a:solidFill>
                <a:schemeClr val="bg1"/>
              </a:solidFill>
              <a:ln w="12700" cap="flat" cmpd="sng" algn="ctr">
                <a:solidFill>
                  <a:srgbClr val="246AA4"/>
                </a:solidFill>
                <a:prstDash val="solid"/>
                <a:miter lim="800000"/>
              </a:ln>
              <a:effectLst>
                <a:outerShdw blurRad="44450" dist="27940" dir="5400000" algn="ctr">
                  <a:srgbClr val="000000">
                    <a:alpha val="32000"/>
                  </a:srgbClr>
                </a:outerShdw>
              </a:effectLst>
            </p:spPr>
            <p:txBody>
              <a:bodyPr rtlCol="0" anchor="ctr"/>
              <a:lstStyle/>
              <a:p>
                <a:pPr algn="just">
                  <a:defRPr/>
                </a:pPr>
                <a:endParaRPr lang="es-MX" kern="0">
                  <a:solidFill>
                    <a:prstClr val="white"/>
                  </a:solidFill>
                </a:endParaRPr>
              </a:p>
            </p:txBody>
          </p:sp>
          <p:sp>
            <p:nvSpPr>
              <p:cNvPr id="184" name="Pentágono 183"/>
              <p:cNvSpPr/>
              <p:nvPr/>
            </p:nvSpPr>
            <p:spPr>
              <a:xfrm>
                <a:off x="4262668" y="4458030"/>
                <a:ext cx="1308379" cy="1549398"/>
              </a:xfrm>
              <a:prstGeom prst="homePlate">
                <a:avLst/>
              </a:prstGeom>
              <a:solidFill>
                <a:srgbClr val="1A5484"/>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algn="just">
                  <a:defRPr/>
                </a:pPr>
                <a:endParaRPr lang="es-MX" sz="4000" b="1" kern="0">
                  <a:solidFill>
                    <a:prstClr val="white"/>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pSp>
        <p:sp>
          <p:nvSpPr>
            <p:cNvPr id="181" name="Rectángulo 180"/>
            <p:cNvSpPr/>
            <p:nvPr/>
          </p:nvSpPr>
          <p:spPr>
            <a:xfrm>
              <a:off x="3836946" y="3992122"/>
              <a:ext cx="1280170" cy="239949"/>
            </a:xfrm>
            <a:prstGeom prst="rect">
              <a:avLst/>
            </a:prstGeom>
          </p:spPr>
          <p:txBody>
            <a:bodyPr wrap="none" anchor="ctr">
              <a:spAutoFit/>
            </a:bodyPr>
            <a:lstStyle/>
            <a:p>
              <a:pPr algn="ctr"/>
              <a:r>
                <a:rPr lang="es-MX" sz="1200" b="1" dirty="0" smtClean="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EQUIDAD DE GÉNERO</a:t>
              </a:r>
              <a:endParaRPr lang="es-MX" sz="1200" b="1" dirty="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sp>
          <p:nvSpPr>
            <p:cNvPr id="182" name="Rectángulo 181"/>
            <p:cNvSpPr/>
            <p:nvPr/>
          </p:nvSpPr>
          <p:spPr>
            <a:xfrm>
              <a:off x="5163908" y="3917934"/>
              <a:ext cx="3932343" cy="559880"/>
            </a:xfrm>
            <a:prstGeom prst="rect">
              <a:avLst/>
            </a:prstGeom>
          </p:spPr>
          <p:txBody>
            <a:bodyPr wrap="square">
              <a:spAutoFit/>
            </a:bodyPr>
            <a:lstStyle/>
            <a:p>
              <a:pPr algn="ctr"/>
              <a:r>
                <a:rPr lang="es-MX" sz="900" b="1" dirty="0" smtClean="0">
                  <a:latin typeface="Arial" panose="020B0604020202020204" pitchFamily="34" charset="0"/>
                  <a:cs typeface="Arial" panose="020B0604020202020204" pitchFamily="34" charset="0"/>
                </a:rPr>
                <a:t>PROPORCIONAR A  MUJERES Y HOMBRES, INDEPENDIENTEMENTE DE SUS DIFERENCIAS BIOLÓGICAS, TIENEN DERECHO A ACCEDER CON JUSTICIA E IGUALDAD AL USO, CONTROL Y BENEFICIO DE LOS MISMOS BIENES Y SERVICIOS DE LA SOCIEDAD, ASÍ COMO A LA TOMA DE DECISIONES EN LOS ÁMBITOS DE LA VIDA SOCIAL, ECONÓMICA Y POLÍTICA</a:t>
              </a:r>
              <a:endParaRPr lang="es-MX" sz="900" b="1" dirty="0">
                <a:latin typeface="Arial" panose="020B0604020202020204" pitchFamily="34" charset="0"/>
                <a:cs typeface="Arial" panose="020B0604020202020204" pitchFamily="34" charset="0"/>
              </a:endParaRPr>
            </a:p>
          </p:txBody>
        </p:sp>
      </p:grpSp>
      <p:grpSp>
        <p:nvGrpSpPr>
          <p:cNvPr id="154" name="Grupo 153"/>
          <p:cNvGrpSpPr/>
          <p:nvPr/>
        </p:nvGrpSpPr>
        <p:grpSpPr>
          <a:xfrm>
            <a:off x="4356332" y="3832853"/>
            <a:ext cx="7751694" cy="631479"/>
            <a:chOff x="3826782" y="4560002"/>
            <a:chExt cx="5335768" cy="547018"/>
          </a:xfrm>
        </p:grpSpPr>
        <p:grpSp>
          <p:nvGrpSpPr>
            <p:cNvPr id="175" name="Grupo 174"/>
            <p:cNvGrpSpPr/>
            <p:nvPr/>
          </p:nvGrpSpPr>
          <p:grpSpPr>
            <a:xfrm>
              <a:off x="3854253" y="4560002"/>
              <a:ext cx="5308297" cy="508181"/>
              <a:chOff x="4430399" y="4685421"/>
              <a:chExt cx="5308297" cy="2278342"/>
            </a:xfrm>
          </p:grpSpPr>
          <p:sp>
            <p:nvSpPr>
              <p:cNvPr id="178" name="Redondear rectángulo de esquina sencilla 177"/>
              <p:cNvSpPr/>
              <p:nvPr/>
            </p:nvSpPr>
            <p:spPr>
              <a:xfrm flipV="1">
                <a:off x="4918839" y="4704166"/>
                <a:ext cx="4819857" cy="2259597"/>
              </a:xfrm>
              <a:prstGeom prst="round1Rect">
                <a:avLst/>
              </a:prstGeom>
              <a:solidFill>
                <a:schemeClr val="bg1"/>
              </a:solidFill>
              <a:ln w="12700" cap="flat" cmpd="sng" algn="ctr">
                <a:solidFill>
                  <a:srgbClr val="9F1D82"/>
                </a:solidFill>
                <a:prstDash val="solid"/>
                <a:miter lim="800000"/>
              </a:ln>
              <a:effectLst>
                <a:outerShdw blurRad="44450" dist="27940" dir="5400000" algn="ctr">
                  <a:srgbClr val="000000">
                    <a:alpha val="32000"/>
                  </a:srgbClr>
                </a:outerShdw>
              </a:effectLst>
            </p:spPr>
            <p:txBody>
              <a:bodyPr rtlCol="0" anchor="ctr"/>
              <a:lstStyle/>
              <a:p>
                <a:pPr algn="just">
                  <a:defRPr/>
                </a:pPr>
                <a:endParaRPr lang="es-MX" sz="1600" kern="0">
                  <a:solidFill>
                    <a:prstClr val="white"/>
                  </a:solidFill>
                </a:endParaRPr>
              </a:p>
            </p:txBody>
          </p:sp>
          <p:sp>
            <p:nvSpPr>
              <p:cNvPr id="179" name="Pentágono 178"/>
              <p:cNvSpPr/>
              <p:nvPr/>
            </p:nvSpPr>
            <p:spPr>
              <a:xfrm>
                <a:off x="4430399" y="4685421"/>
                <a:ext cx="1313594" cy="1549396"/>
              </a:xfrm>
              <a:prstGeom prst="homePlate">
                <a:avLst/>
              </a:prstGeom>
              <a:solidFill>
                <a:srgbClr val="811567"/>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algn="just">
                  <a:defRPr/>
                </a:pPr>
                <a:endParaRPr lang="es-MX" sz="3600" b="1" kern="0">
                  <a:solidFill>
                    <a:prstClr val="white"/>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pSp>
        <p:sp>
          <p:nvSpPr>
            <p:cNvPr id="176" name="Rectángulo 175"/>
            <p:cNvSpPr/>
            <p:nvPr/>
          </p:nvSpPr>
          <p:spPr>
            <a:xfrm>
              <a:off x="5189135" y="4573797"/>
              <a:ext cx="3957816" cy="533223"/>
            </a:xfrm>
            <a:prstGeom prst="rect">
              <a:avLst/>
            </a:prstGeom>
          </p:spPr>
          <p:txBody>
            <a:bodyPr wrap="square">
              <a:spAutoFit/>
            </a:bodyPr>
            <a:lstStyle/>
            <a:p>
              <a:pPr algn="ctr"/>
              <a:r>
                <a:rPr lang="es-MX" sz="850" b="1" dirty="0" smtClean="0">
                  <a:latin typeface="Arial" panose="020B0604020202020204" pitchFamily="34" charset="0"/>
                  <a:cs typeface="Arial" panose="020B0604020202020204" pitchFamily="34" charset="0"/>
                </a:rPr>
                <a:t>AVALAR EL CONJUNTO DE HABILIDADES DIRECTIVAS QUE UN INDIVIDUO TIENE PARA INFLUIR EN LA FORMA DE SER O ACTUAR DE LAS PERSONAS O EN UN GRUPO DE TRABAJO DETERMINADO, HACIENDO QUE ESTE EQUIPO TRABAJE CON ENTUSIASMO HACIA EL LOGRO DE SUS METAS Y OBJETIVOS DENTRO LA ADMINISTRACIÓN PÚBLICA</a:t>
              </a:r>
            </a:p>
          </p:txBody>
        </p:sp>
        <p:sp>
          <p:nvSpPr>
            <p:cNvPr id="177" name="Pentágono 176"/>
            <p:cNvSpPr/>
            <p:nvPr/>
          </p:nvSpPr>
          <p:spPr>
            <a:xfrm>
              <a:off x="3826782" y="4605760"/>
              <a:ext cx="1308384" cy="266611"/>
            </a:xfrm>
            <a:prstGeom prst="homePlate">
              <a:avLst/>
            </a:prstGeom>
          </p:spPr>
          <p:txBody>
            <a:bodyPr wrap="square" anchor="ctr">
              <a:spAutoFit/>
            </a:bodyPr>
            <a:lstStyle/>
            <a:p>
              <a:pPr algn="ctr"/>
              <a:r>
                <a:rPr lang="es-MX" sz="1400" b="1" dirty="0" smtClean="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LIDERAZGO</a:t>
              </a:r>
              <a:endParaRPr lang="es-MX" sz="1400" b="1" dirty="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grpSp>
      <p:grpSp>
        <p:nvGrpSpPr>
          <p:cNvPr id="155" name="Grupo 154"/>
          <p:cNvGrpSpPr/>
          <p:nvPr/>
        </p:nvGrpSpPr>
        <p:grpSpPr>
          <a:xfrm>
            <a:off x="4310135" y="5085702"/>
            <a:ext cx="7750407" cy="588078"/>
            <a:chOff x="3841473" y="5215194"/>
            <a:chExt cx="5334880" cy="509421"/>
          </a:xfrm>
        </p:grpSpPr>
        <p:grpSp>
          <p:nvGrpSpPr>
            <p:cNvPr id="170" name="Grupo 169"/>
            <p:cNvGrpSpPr/>
            <p:nvPr/>
          </p:nvGrpSpPr>
          <p:grpSpPr>
            <a:xfrm>
              <a:off x="3873272" y="5215194"/>
              <a:ext cx="5303081" cy="509421"/>
              <a:chOff x="4471050" y="4717279"/>
              <a:chExt cx="5303081" cy="2283902"/>
            </a:xfrm>
          </p:grpSpPr>
          <p:sp>
            <p:nvSpPr>
              <p:cNvPr id="173" name="Redondear rectángulo de esquina sencilla 172"/>
              <p:cNvSpPr/>
              <p:nvPr/>
            </p:nvSpPr>
            <p:spPr>
              <a:xfrm flipV="1">
                <a:off x="4963010" y="4741583"/>
                <a:ext cx="4811121" cy="2259598"/>
              </a:xfrm>
              <a:prstGeom prst="round1Rect">
                <a:avLst/>
              </a:prstGeom>
              <a:solidFill>
                <a:schemeClr val="bg1"/>
              </a:solidFill>
              <a:ln w="12700" cap="flat" cmpd="sng" algn="ctr">
                <a:solidFill>
                  <a:srgbClr val="3ECDEA"/>
                </a:solidFill>
                <a:prstDash val="solid"/>
                <a:miter lim="800000"/>
              </a:ln>
              <a:effectLst>
                <a:outerShdw blurRad="44450" dist="27940" dir="5400000" algn="ctr">
                  <a:srgbClr val="000000">
                    <a:alpha val="32000"/>
                  </a:srgbClr>
                </a:outerShdw>
              </a:effectLst>
            </p:spPr>
            <p:txBody>
              <a:bodyPr rtlCol="0" anchor="ctr"/>
              <a:lstStyle/>
              <a:p>
                <a:pPr algn="just">
                  <a:defRPr/>
                </a:pPr>
                <a:endParaRPr lang="es-MX" kern="0">
                  <a:solidFill>
                    <a:prstClr val="white"/>
                  </a:solidFill>
                </a:endParaRPr>
              </a:p>
            </p:txBody>
          </p:sp>
          <p:sp>
            <p:nvSpPr>
              <p:cNvPr id="174" name="Pentágono 173"/>
              <p:cNvSpPr/>
              <p:nvPr/>
            </p:nvSpPr>
            <p:spPr>
              <a:xfrm>
                <a:off x="4471050" y="4717279"/>
                <a:ext cx="1308375" cy="1549397"/>
              </a:xfrm>
              <a:prstGeom prst="homePlate">
                <a:avLst/>
              </a:prstGeom>
              <a:solidFill>
                <a:srgbClr val="138DA5"/>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algn="just">
                  <a:defRPr/>
                </a:pPr>
                <a:endParaRPr lang="es-MX" sz="4000" b="1" kern="0">
                  <a:solidFill>
                    <a:prstClr val="white"/>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pSp>
        <p:sp>
          <p:nvSpPr>
            <p:cNvPr id="171" name="Rectángulo 170"/>
            <p:cNvSpPr/>
            <p:nvPr/>
          </p:nvSpPr>
          <p:spPr>
            <a:xfrm>
              <a:off x="5181655" y="5294333"/>
              <a:ext cx="3932341" cy="359924"/>
            </a:xfrm>
            <a:prstGeom prst="rect">
              <a:avLst/>
            </a:prstGeom>
          </p:spPr>
          <p:txBody>
            <a:bodyPr wrap="square">
              <a:spAutoFit/>
            </a:bodyPr>
            <a:lstStyle/>
            <a:p>
              <a:pPr algn="ctr"/>
              <a:r>
                <a:rPr lang="es-MX" sz="1050" b="1" dirty="0" smtClean="0">
                  <a:latin typeface="Arial" panose="020B0604020202020204" pitchFamily="34" charset="0"/>
                  <a:cs typeface="Arial" panose="020B0604020202020204" pitchFamily="34" charset="0"/>
                </a:rPr>
                <a:t>HONRAR EL ESFUERZO QUE SE VE RECOMPENSADO POR LA ACTITUD RESPETUOSA Y COLABORADORA DE LA INMENSA MAYORÍA DE LA CIUDADANÍA</a:t>
              </a:r>
              <a:endParaRPr lang="es-MX" sz="1050" b="1" dirty="0">
                <a:latin typeface="Arial" panose="020B0604020202020204" pitchFamily="34" charset="0"/>
                <a:cs typeface="Arial" panose="020B0604020202020204" pitchFamily="34" charset="0"/>
              </a:endParaRPr>
            </a:p>
          </p:txBody>
        </p:sp>
        <p:sp>
          <p:nvSpPr>
            <p:cNvPr id="172" name="Rectángulo 171"/>
            <p:cNvSpPr/>
            <p:nvPr/>
          </p:nvSpPr>
          <p:spPr>
            <a:xfrm>
              <a:off x="3841473" y="5258986"/>
              <a:ext cx="1306607" cy="266611"/>
            </a:xfrm>
            <a:prstGeom prst="rect">
              <a:avLst/>
            </a:prstGeom>
          </p:spPr>
          <p:txBody>
            <a:bodyPr wrap="none" anchor="ctr">
              <a:spAutoFit/>
            </a:bodyPr>
            <a:lstStyle/>
            <a:p>
              <a:pPr algn="ctr"/>
              <a:r>
                <a:rPr lang="es-MX" sz="1400" b="1" dirty="0" smtClean="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RESPETO PÚBLICO</a:t>
              </a:r>
              <a:endParaRPr lang="es-MX" sz="1400" b="1" dirty="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grpSp>
      <p:grpSp>
        <p:nvGrpSpPr>
          <p:cNvPr id="3" name="Grupo 2"/>
          <p:cNvGrpSpPr/>
          <p:nvPr/>
        </p:nvGrpSpPr>
        <p:grpSpPr>
          <a:xfrm>
            <a:off x="4356332" y="1298463"/>
            <a:ext cx="7704214" cy="587305"/>
            <a:chOff x="4236601" y="1566145"/>
            <a:chExt cx="7544610" cy="497366"/>
          </a:xfrm>
        </p:grpSpPr>
        <p:grpSp>
          <p:nvGrpSpPr>
            <p:cNvPr id="159" name="Grupo 158"/>
            <p:cNvGrpSpPr/>
            <p:nvPr/>
          </p:nvGrpSpPr>
          <p:grpSpPr>
            <a:xfrm>
              <a:off x="4236601" y="1566145"/>
              <a:ext cx="7544610" cy="497366"/>
              <a:chOff x="-2652468" y="4353209"/>
              <a:chExt cx="5303085" cy="508751"/>
            </a:xfrm>
          </p:grpSpPr>
          <p:grpSp>
            <p:nvGrpSpPr>
              <p:cNvPr id="162" name="Grupo 161"/>
              <p:cNvGrpSpPr/>
              <p:nvPr/>
            </p:nvGrpSpPr>
            <p:grpSpPr>
              <a:xfrm>
                <a:off x="-2652468" y="4353209"/>
                <a:ext cx="5303085" cy="508751"/>
                <a:chOff x="-1242710" y="9981164"/>
                <a:chExt cx="5303085" cy="2280897"/>
              </a:xfrm>
            </p:grpSpPr>
            <p:sp>
              <p:nvSpPr>
                <p:cNvPr id="164" name="Redondear rectángulo de esquina sencilla 163"/>
                <p:cNvSpPr/>
                <p:nvPr/>
              </p:nvSpPr>
              <p:spPr>
                <a:xfrm flipV="1">
                  <a:off x="-750747" y="10002464"/>
                  <a:ext cx="4811122" cy="2259597"/>
                </a:xfrm>
                <a:prstGeom prst="round1Rect">
                  <a:avLst/>
                </a:prstGeom>
                <a:solidFill>
                  <a:schemeClr val="bg1"/>
                </a:solidFill>
                <a:ln w="12700" cap="flat" cmpd="sng" algn="ctr">
                  <a:solidFill>
                    <a:srgbClr val="953B50"/>
                  </a:solidFill>
                  <a:prstDash val="solid"/>
                  <a:miter lim="800000"/>
                </a:ln>
                <a:effectLst>
                  <a:outerShdw blurRad="44450" dist="27940" dir="5400000" algn="ctr">
                    <a:srgbClr val="000000">
                      <a:alpha val="32000"/>
                    </a:srgbClr>
                  </a:outerShdw>
                </a:effectLst>
              </p:spPr>
              <p:txBody>
                <a:bodyPr rtlCol="0" anchor="ctr"/>
                <a:lstStyle/>
                <a:p>
                  <a:pPr algn="just">
                    <a:defRPr/>
                  </a:pPr>
                  <a:endParaRPr lang="es-MX" kern="0">
                    <a:solidFill>
                      <a:prstClr val="white"/>
                    </a:solidFill>
                  </a:endParaRPr>
                </a:p>
              </p:txBody>
            </p:sp>
            <p:sp>
              <p:nvSpPr>
                <p:cNvPr id="165" name="Pentágono 164"/>
                <p:cNvSpPr/>
                <p:nvPr/>
              </p:nvSpPr>
              <p:spPr>
                <a:xfrm>
                  <a:off x="-1242710" y="9981164"/>
                  <a:ext cx="1308381" cy="1549396"/>
                </a:xfrm>
                <a:prstGeom prst="homePlate">
                  <a:avLst/>
                </a:prstGeom>
                <a:solidFill>
                  <a:srgbClr val="762C3E"/>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algn="just">
                    <a:defRPr/>
                  </a:pPr>
                  <a:endParaRPr lang="es-MX" sz="4000" b="1" kern="0">
                    <a:solidFill>
                      <a:prstClr val="white"/>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pSp>
          <p:sp>
            <p:nvSpPr>
              <p:cNvPr id="163" name="Rectángulo 162"/>
              <p:cNvSpPr/>
              <p:nvPr/>
            </p:nvSpPr>
            <p:spPr>
              <a:xfrm>
                <a:off x="-1281422" y="4443791"/>
                <a:ext cx="3869680" cy="359924"/>
              </a:xfrm>
              <a:prstGeom prst="rect">
                <a:avLst/>
              </a:prstGeom>
            </p:spPr>
            <p:txBody>
              <a:bodyPr wrap="square">
                <a:spAutoFit/>
              </a:bodyPr>
              <a:lstStyle/>
              <a:p>
                <a:pPr algn="ctr"/>
                <a:r>
                  <a:rPr lang="es-MX" sz="1050" b="1" dirty="0" smtClean="0">
                    <a:latin typeface="Arial" panose="020B0604020202020204" pitchFamily="34" charset="0"/>
                    <a:cs typeface="Arial" panose="020B0604020202020204" pitchFamily="34" charset="0"/>
                  </a:rPr>
                  <a:t>CONTRIBUIR Y PARTICIPAR INSTITUCIONAL E INTERINSTITUCIONALMENTE CON LA GESTIÓN PÚBLICA</a:t>
                </a:r>
                <a:endParaRPr lang="es-MX" sz="1050" b="1" dirty="0">
                  <a:latin typeface="Arial" panose="020B0604020202020204" pitchFamily="34" charset="0"/>
                  <a:cs typeface="Arial" panose="020B0604020202020204" pitchFamily="34" charset="0"/>
                </a:endParaRPr>
              </a:p>
            </p:txBody>
          </p:sp>
        </p:grpSp>
        <p:sp>
          <p:nvSpPr>
            <p:cNvPr id="160" name="Rectángulo 159"/>
            <p:cNvSpPr/>
            <p:nvPr/>
          </p:nvSpPr>
          <p:spPr>
            <a:xfrm>
              <a:off x="4365578" y="1585497"/>
              <a:ext cx="1510457" cy="260644"/>
            </a:xfrm>
            <a:prstGeom prst="rect">
              <a:avLst/>
            </a:prstGeom>
          </p:spPr>
          <p:txBody>
            <a:bodyPr wrap="none" anchor="ctr">
              <a:spAutoFit/>
            </a:bodyPr>
            <a:lstStyle/>
            <a:p>
              <a:pPr algn="ctr"/>
              <a:r>
                <a:rPr lang="es-MX" sz="1400" b="1" dirty="0" smtClean="0">
                  <a:solidFill>
                    <a:prstClr val="white"/>
                  </a:solidFill>
                  <a:effectLst>
                    <a:outerShdw blurRad="38100" dist="38100" dir="2700000" algn="tl">
                      <a:srgbClr val="000000">
                        <a:alpha val="43137"/>
                      </a:srgbClr>
                    </a:outerShdw>
                  </a:effectLst>
                  <a:latin typeface="Arial" panose="020B0604020202020204" pitchFamily="34" charset="0"/>
                </a:rPr>
                <a:t>COOPERACIÓN</a:t>
              </a:r>
              <a:endParaRPr lang="es-MX" sz="1400" b="1" dirty="0">
                <a:solidFill>
                  <a:prstClr val="white"/>
                </a:solidFill>
                <a:effectLst>
                  <a:outerShdw blurRad="38100" dist="38100" dir="2700000" algn="tl">
                    <a:srgbClr val="000000">
                      <a:alpha val="43137"/>
                    </a:srgbClr>
                  </a:outerShdw>
                </a:effectLst>
                <a:latin typeface="Arial" panose="020B0604020202020204" pitchFamily="34" charset="0"/>
              </a:endParaRPr>
            </a:p>
          </p:txBody>
        </p:sp>
      </p:grpSp>
      <p:grpSp>
        <p:nvGrpSpPr>
          <p:cNvPr id="7" name="Grupo 6"/>
          <p:cNvGrpSpPr/>
          <p:nvPr/>
        </p:nvGrpSpPr>
        <p:grpSpPr>
          <a:xfrm>
            <a:off x="4131704" y="2526749"/>
            <a:ext cx="7928839" cy="666892"/>
            <a:chOff x="3934247" y="2577346"/>
            <a:chExt cx="7764582" cy="564765"/>
          </a:xfrm>
        </p:grpSpPr>
        <p:grpSp>
          <p:nvGrpSpPr>
            <p:cNvPr id="151" name="Grupo 150"/>
            <p:cNvGrpSpPr/>
            <p:nvPr/>
          </p:nvGrpSpPr>
          <p:grpSpPr>
            <a:xfrm>
              <a:off x="4152463" y="2622876"/>
              <a:ext cx="7546366" cy="495449"/>
              <a:chOff x="4379270" y="4626589"/>
              <a:chExt cx="5304320" cy="2272103"/>
            </a:xfrm>
          </p:grpSpPr>
          <p:sp>
            <p:nvSpPr>
              <p:cNvPr id="187" name="Redondear rectángulo de esquina sencilla 186"/>
              <p:cNvSpPr/>
              <p:nvPr/>
            </p:nvSpPr>
            <p:spPr>
              <a:xfrm flipV="1">
                <a:off x="4930373" y="4639094"/>
                <a:ext cx="4753217" cy="2259598"/>
              </a:xfrm>
              <a:prstGeom prst="round1Rect">
                <a:avLst/>
              </a:prstGeom>
              <a:solidFill>
                <a:schemeClr val="bg1"/>
              </a:solidFill>
              <a:ln w="12700" cap="flat" cmpd="sng" algn="ctr">
                <a:solidFill>
                  <a:srgbClr val="DE9413"/>
                </a:solidFill>
                <a:prstDash val="solid"/>
                <a:miter lim="800000"/>
              </a:ln>
              <a:effectLst>
                <a:outerShdw blurRad="44450" dist="27940" dir="5400000" algn="ctr">
                  <a:srgbClr val="000000">
                    <a:alpha val="32000"/>
                  </a:srgbClr>
                </a:outerShdw>
              </a:effectLst>
            </p:spPr>
            <p:txBody>
              <a:bodyPr rtlCol="0" anchor="ctr"/>
              <a:lstStyle/>
              <a:p>
                <a:pPr algn="just">
                  <a:defRPr/>
                </a:pPr>
                <a:endParaRPr lang="es-MX" kern="0">
                  <a:solidFill>
                    <a:prstClr val="white"/>
                  </a:solidFill>
                </a:endParaRPr>
              </a:p>
            </p:txBody>
          </p:sp>
          <p:sp>
            <p:nvSpPr>
              <p:cNvPr id="188" name="Pentágono 187"/>
              <p:cNvSpPr/>
              <p:nvPr/>
            </p:nvSpPr>
            <p:spPr>
              <a:xfrm>
                <a:off x="4379270" y="4626589"/>
                <a:ext cx="1311981" cy="1549400"/>
              </a:xfrm>
              <a:prstGeom prst="homePlate">
                <a:avLst/>
              </a:prstGeom>
              <a:solidFill>
                <a:srgbClr val="9F6703"/>
              </a:solidFill>
              <a:ln w="12700" cap="flat" cmpd="sng" algn="ctr">
                <a:solidFill>
                  <a:srgbClr val="E39713"/>
                </a:solidFill>
                <a:prstDash val="solid"/>
                <a:miter lim="800000"/>
              </a:ln>
              <a:effectLst>
                <a:outerShdw blurRad="44450" dist="27940" dir="5400000" algn="ctr">
                  <a:srgbClr val="000000">
                    <a:alpha val="32000"/>
                  </a:srgbClr>
                </a:outerShdw>
              </a:effectLst>
            </p:spPr>
            <p:txBody>
              <a:bodyPr rtlCol="0" anchor="ctr"/>
              <a:lstStyle/>
              <a:p>
                <a:pPr algn="just">
                  <a:defRPr/>
                </a:pPr>
                <a:endParaRPr lang="es-MX" sz="4000" b="1" kern="0">
                  <a:solidFill>
                    <a:prstClr val="white"/>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pSp>
        <p:sp>
          <p:nvSpPr>
            <p:cNvPr id="204" name="Rectángulo 203"/>
            <p:cNvSpPr/>
            <p:nvPr/>
          </p:nvSpPr>
          <p:spPr>
            <a:xfrm>
              <a:off x="6092418" y="2653403"/>
              <a:ext cx="5536967" cy="488708"/>
            </a:xfrm>
            <a:prstGeom prst="rect">
              <a:avLst/>
            </a:prstGeom>
          </p:spPr>
          <p:txBody>
            <a:bodyPr wrap="square">
              <a:spAutoFit/>
            </a:bodyPr>
            <a:lstStyle/>
            <a:p>
              <a:pPr algn="ctr"/>
              <a:r>
                <a:rPr lang="es-MX" sz="1050" b="1" dirty="0" smtClean="0">
                  <a:latin typeface="Arial" panose="020B0604020202020204" pitchFamily="34" charset="0"/>
                  <a:cs typeface="Arial" panose="020B0604020202020204" pitchFamily="34" charset="0"/>
                </a:rPr>
                <a:t>GARANTIZAR A LOS CIUDADANOS LOS DERECHOS SIN DISTINCIÓN ALGUNA DE NACIONALIDAD, LUGAR DE RESIDENCIA, SEXO, ORIGEN NACIONAL O ÉTNICO, COLOR, RELIGIÓN, LENGUA, O CUALQUIER OTRA CONDICIÓN</a:t>
              </a:r>
              <a:endParaRPr lang="es-MX" sz="1050" b="1" dirty="0">
                <a:latin typeface="Arial" panose="020B0604020202020204" pitchFamily="34" charset="0"/>
                <a:cs typeface="Arial" panose="020B0604020202020204" pitchFamily="34" charset="0"/>
              </a:endParaRPr>
            </a:p>
          </p:txBody>
        </p:sp>
        <p:sp>
          <p:nvSpPr>
            <p:cNvPr id="205" name="Rectángulo 204"/>
            <p:cNvSpPr/>
            <p:nvPr/>
          </p:nvSpPr>
          <p:spPr>
            <a:xfrm>
              <a:off x="3934247" y="2577346"/>
              <a:ext cx="2170523" cy="390966"/>
            </a:xfrm>
            <a:prstGeom prst="rect">
              <a:avLst/>
            </a:prstGeom>
          </p:spPr>
          <p:txBody>
            <a:bodyPr wrap="square" anchor="ctr">
              <a:spAutoFit/>
            </a:bodyPr>
            <a:lstStyle/>
            <a:p>
              <a:pPr algn="ctr"/>
              <a:r>
                <a:rPr lang="es-MX" sz="1200" b="1" dirty="0" smtClean="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RESPETO A LOS DERECHOS HUMANOS</a:t>
              </a:r>
              <a:endParaRPr lang="es-MX" sz="1200" b="1" dirty="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grpSp>
      <p:grpSp>
        <p:nvGrpSpPr>
          <p:cNvPr id="2" name="Grupo 1"/>
          <p:cNvGrpSpPr/>
          <p:nvPr/>
        </p:nvGrpSpPr>
        <p:grpSpPr>
          <a:xfrm>
            <a:off x="4321366" y="858813"/>
            <a:ext cx="7739180" cy="425350"/>
            <a:chOff x="4202359" y="1033051"/>
            <a:chExt cx="7578852" cy="360211"/>
          </a:xfrm>
        </p:grpSpPr>
        <p:sp>
          <p:nvSpPr>
            <p:cNvPr id="199" name="Redondear rectángulo de esquina sencilla 198"/>
            <p:cNvSpPr/>
            <p:nvPr/>
          </p:nvSpPr>
          <p:spPr>
            <a:xfrm flipV="1">
              <a:off x="4936510" y="1037013"/>
              <a:ext cx="6844701" cy="316166"/>
            </a:xfrm>
            <a:prstGeom prst="round1Rect">
              <a:avLst/>
            </a:prstGeom>
            <a:solidFill>
              <a:schemeClr val="bg1"/>
            </a:solidFill>
            <a:ln w="12700" cap="flat" cmpd="sng" algn="ctr">
              <a:solidFill>
                <a:srgbClr val="5E7634"/>
              </a:solidFill>
              <a:prstDash val="solid"/>
              <a:miter lim="800000"/>
            </a:ln>
            <a:effectLst>
              <a:outerShdw blurRad="44450" dist="27940" dir="5400000" algn="ctr">
                <a:srgbClr val="000000">
                  <a:alpha val="32000"/>
                </a:srgbClr>
              </a:outerShdw>
            </a:effectLst>
          </p:spPr>
          <p:txBody>
            <a:bodyPr rtlCol="0" anchor="ctr"/>
            <a:lstStyle/>
            <a:p>
              <a:pPr algn="just">
                <a:defRPr/>
              </a:pPr>
              <a:endParaRPr lang="es-MX" kern="0">
                <a:solidFill>
                  <a:prstClr val="white"/>
                </a:solidFill>
              </a:endParaRPr>
            </a:p>
          </p:txBody>
        </p:sp>
        <p:sp>
          <p:nvSpPr>
            <p:cNvPr id="200" name="Pentágono 199"/>
            <p:cNvSpPr/>
            <p:nvPr/>
          </p:nvSpPr>
          <p:spPr>
            <a:xfrm>
              <a:off x="4236600" y="1033051"/>
              <a:ext cx="1861413" cy="337857"/>
            </a:xfrm>
            <a:prstGeom prst="homePlate">
              <a:avLst/>
            </a:prstGeom>
            <a:solidFill>
              <a:srgbClr val="495C26"/>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algn="just">
                <a:defRPr/>
              </a:pPr>
              <a:endParaRPr lang="es-MX" sz="4000" b="1" kern="0">
                <a:solidFill>
                  <a:prstClr val="white"/>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161" name="Rectángulo 160"/>
            <p:cNvSpPr/>
            <p:nvPr/>
          </p:nvSpPr>
          <p:spPr>
            <a:xfrm>
              <a:off x="4202359" y="1075674"/>
              <a:ext cx="1898195" cy="221547"/>
            </a:xfrm>
            <a:prstGeom prst="rect">
              <a:avLst/>
            </a:prstGeom>
          </p:spPr>
          <p:txBody>
            <a:bodyPr wrap="none" anchor="ctr">
              <a:spAutoFit/>
            </a:bodyPr>
            <a:lstStyle/>
            <a:p>
              <a:pPr algn="ctr"/>
              <a:r>
                <a:rPr lang="es-MX" sz="1100" b="1" dirty="0" smtClean="0">
                  <a:solidFill>
                    <a:prstClr val="white"/>
                  </a:solidFill>
                  <a:effectLst>
                    <a:outerShdw blurRad="38100" dist="38100" dir="2700000" algn="tl">
                      <a:srgbClr val="000000">
                        <a:alpha val="43137"/>
                      </a:srgbClr>
                    </a:outerShdw>
                  </a:effectLst>
                  <a:latin typeface="Arial" panose="020B0604020202020204" pitchFamily="34" charset="0"/>
                </a:rPr>
                <a:t>RENDICIÓN DE CUENTAS</a:t>
              </a:r>
              <a:endParaRPr lang="es-MX" sz="1100" b="1" dirty="0">
                <a:solidFill>
                  <a:prstClr val="white"/>
                </a:solidFill>
                <a:effectLst>
                  <a:outerShdw blurRad="38100" dist="38100" dir="2700000" algn="tl">
                    <a:srgbClr val="000000">
                      <a:alpha val="43137"/>
                    </a:srgbClr>
                  </a:outerShdw>
                </a:effectLst>
                <a:latin typeface="Arial" panose="020B0604020202020204" pitchFamily="34" charset="0"/>
              </a:endParaRPr>
            </a:p>
          </p:txBody>
        </p:sp>
        <p:sp>
          <p:nvSpPr>
            <p:cNvPr id="206" name="Rectángulo 205"/>
            <p:cNvSpPr/>
            <p:nvPr/>
          </p:nvSpPr>
          <p:spPr>
            <a:xfrm>
              <a:off x="6245698" y="1041393"/>
              <a:ext cx="5372052" cy="351869"/>
            </a:xfrm>
            <a:prstGeom prst="rect">
              <a:avLst/>
            </a:prstGeom>
          </p:spPr>
          <p:txBody>
            <a:bodyPr wrap="square">
              <a:spAutoFit/>
            </a:bodyPr>
            <a:lstStyle/>
            <a:p>
              <a:pPr algn="ctr"/>
              <a:r>
                <a:rPr lang="es-MX" sz="1050" b="1" dirty="0" smtClean="0">
                  <a:latin typeface="Arial" panose="020B0604020202020204" pitchFamily="34" charset="0"/>
                  <a:cs typeface="Arial" panose="020B0604020202020204" pitchFamily="34" charset="0"/>
                </a:rPr>
                <a:t>DAR INFORMACIÓN DEL USO DE LOS RECURSOS PÚBLICOS Y DE LOS ACTOS DE GOBIERNO</a:t>
              </a:r>
              <a:endParaRPr lang="es-MX" sz="1050" b="1" dirty="0">
                <a:latin typeface="Arial" panose="020B0604020202020204" pitchFamily="34" charset="0"/>
                <a:cs typeface="Arial" panose="020B0604020202020204" pitchFamily="34" charset="0"/>
              </a:endParaRPr>
            </a:p>
          </p:txBody>
        </p:sp>
      </p:grpSp>
      <p:sp>
        <p:nvSpPr>
          <p:cNvPr id="9" name="Rectángulo 8"/>
          <p:cNvSpPr/>
          <p:nvPr/>
        </p:nvSpPr>
        <p:spPr>
          <a:xfrm>
            <a:off x="305427" y="4827467"/>
            <a:ext cx="3521358" cy="1169551"/>
          </a:xfrm>
          <a:prstGeom prst="rect">
            <a:avLst/>
          </a:prstGeom>
        </p:spPr>
        <p:txBody>
          <a:bodyPr wrap="square">
            <a:spAutoFit/>
          </a:bodyPr>
          <a:lstStyle/>
          <a:p>
            <a:pPr algn="just"/>
            <a:r>
              <a:rPr lang="es-MX" sz="1400" dirty="0" smtClean="0">
                <a:solidFill>
                  <a:srgbClr val="222222"/>
                </a:solidFill>
                <a:latin typeface="Arial" panose="020B0604020202020204" pitchFamily="34" charset="0"/>
              </a:rPr>
              <a:t>SON LOS PRINCIPIOS </a:t>
            </a:r>
            <a:r>
              <a:rPr lang="es-MX" sz="1400" dirty="0">
                <a:solidFill>
                  <a:srgbClr val="222222"/>
                </a:solidFill>
                <a:latin typeface="Arial" panose="020B0604020202020204" pitchFamily="34" charset="0"/>
              </a:rPr>
              <a:t>QUE SE COMPARTEN EN FORMA COLECTIVA, LOS CUALES ORIENTAN EL JUICIO SOBRE LO QUE ESTÁ BIEN Y LO QUE ES </a:t>
            </a:r>
            <a:r>
              <a:rPr lang="es-MX" sz="1400" dirty="0" smtClean="0">
                <a:solidFill>
                  <a:srgbClr val="222222"/>
                </a:solidFill>
                <a:latin typeface="Arial" panose="020B0604020202020204" pitchFamily="34" charset="0"/>
              </a:rPr>
              <a:t>CORRECTO*</a:t>
            </a:r>
            <a:endParaRPr lang="es-MX" sz="1400" dirty="0">
              <a:solidFill>
                <a:srgbClr val="222222"/>
              </a:solidFill>
              <a:latin typeface="arial" panose="020B0604020202020204" pitchFamily="34" charset="0"/>
            </a:endParaRPr>
          </a:p>
        </p:txBody>
      </p:sp>
      <p:sp>
        <p:nvSpPr>
          <p:cNvPr id="61" name="Rectángulo 60"/>
          <p:cNvSpPr/>
          <p:nvPr/>
        </p:nvSpPr>
        <p:spPr>
          <a:xfrm>
            <a:off x="2900859" y="5942102"/>
            <a:ext cx="696116" cy="261610"/>
          </a:xfrm>
          <a:prstGeom prst="rect">
            <a:avLst/>
          </a:prstGeom>
        </p:spPr>
        <p:txBody>
          <a:bodyPr wrap="square">
            <a:spAutoFit/>
          </a:bodyPr>
          <a:lstStyle/>
          <a:p>
            <a:pPr algn="just"/>
            <a:r>
              <a:rPr lang="es-MX" sz="1100" b="1" dirty="0" smtClean="0">
                <a:solidFill>
                  <a:srgbClr val="222222"/>
                </a:solidFill>
                <a:latin typeface="Arial" panose="020B0604020202020204" pitchFamily="34" charset="0"/>
              </a:rPr>
              <a:t>*OCDE</a:t>
            </a:r>
            <a:endParaRPr lang="es-MX" sz="1100" b="1" dirty="0">
              <a:solidFill>
                <a:srgbClr val="222222"/>
              </a:solidFill>
              <a:latin typeface="arial" panose="020B0604020202020204" pitchFamily="34" charset="0"/>
            </a:endParaRPr>
          </a:p>
        </p:txBody>
      </p:sp>
      <p:grpSp>
        <p:nvGrpSpPr>
          <p:cNvPr id="62" name="Grupo 61"/>
          <p:cNvGrpSpPr/>
          <p:nvPr/>
        </p:nvGrpSpPr>
        <p:grpSpPr>
          <a:xfrm>
            <a:off x="4373397" y="4472420"/>
            <a:ext cx="7711966" cy="588078"/>
            <a:chOff x="3867933" y="5215194"/>
            <a:chExt cx="5308420" cy="509421"/>
          </a:xfrm>
        </p:grpSpPr>
        <p:grpSp>
          <p:nvGrpSpPr>
            <p:cNvPr id="63" name="Grupo 62"/>
            <p:cNvGrpSpPr/>
            <p:nvPr/>
          </p:nvGrpSpPr>
          <p:grpSpPr>
            <a:xfrm>
              <a:off x="3873272" y="5215194"/>
              <a:ext cx="5303081" cy="509421"/>
              <a:chOff x="4471050" y="4717279"/>
              <a:chExt cx="5303081" cy="2283902"/>
            </a:xfrm>
          </p:grpSpPr>
          <p:sp>
            <p:nvSpPr>
              <p:cNvPr id="66" name="Redondear rectángulo de esquina sencilla 65"/>
              <p:cNvSpPr/>
              <p:nvPr/>
            </p:nvSpPr>
            <p:spPr>
              <a:xfrm flipV="1">
                <a:off x="4963010" y="4741583"/>
                <a:ext cx="4811121" cy="2259598"/>
              </a:xfrm>
              <a:prstGeom prst="round1Rect">
                <a:avLst/>
              </a:prstGeom>
              <a:solidFill>
                <a:schemeClr val="bg1"/>
              </a:solidFill>
              <a:ln w="12700" cap="flat" cmpd="sng" algn="ctr">
                <a:solidFill>
                  <a:srgbClr val="FF00FF"/>
                </a:solidFill>
                <a:prstDash val="solid"/>
                <a:miter lim="800000"/>
              </a:ln>
              <a:effectLst>
                <a:outerShdw blurRad="44450" dist="27940" dir="5400000" algn="ctr">
                  <a:srgbClr val="000000">
                    <a:alpha val="32000"/>
                  </a:srgbClr>
                </a:outerShdw>
              </a:effectLst>
            </p:spPr>
            <p:txBody>
              <a:bodyPr rtlCol="0" anchor="ctr"/>
              <a:lstStyle/>
              <a:p>
                <a:pPr algn="just">
                  <a:defRPr/>
                </a:pPr>
                <a:endParaRPr lang="es-MX" kern="0">
                  <a:solidFill>
                    <a:prstClr val="white"/>
                  </a:solidFill>
                </a:endParaRPr>
              </a:p>
            </p:txBody>
          </p:sp>
          <p:sp>
            <p:nvSpPr>
              <p:cNvPr id="67" name="Pentágono 66"/>
              <p:cNvSpPr/>
              <p:nvPr/>
            </p:nvSpPr>
            <p:spPr>
              <a:xfrm>
                <a:off x="4471050" y="4717279"/>
                <a:ext cx="1308375" cy="1549397"/>
              </a:xfrm>
              <a:prstGeom prst="homePlate">
                <a:avLst/>
              </a:prstGeom>
              <a:solidFill>
                <a:srgbClr val="FF00FF"/>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algn="just">
                  <a:defRPr/>
                </a:pPr>
                <a:endParaRPr lang="es-MX" sz="4000" b="1" kern="0">
                  <a:solidFill>
                    <a:prstClr val="white"/>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pSp>
        <p:sp>
          <p:nvSpPr>
            <p:cNvPr id="64" name="Rectángulo 63"/>
            <p:cNvSpPr/>
            <p:nvPr/>
          </p:nvSpPr>
          <p:spPr>
            <a:xfrm>
              <a:off x="5170186" y="5224719"/>
              <a:ext cx="3932341" cy="359924"/>
            </a:xfrm>
            <a:prstGeom prst="rect">
              <a:avLst/>
            </a:prstGeom>
          </p:spPr>
          <p:txBody>
            <a:bodyPr wrap="square">
              <a:spAutoFit/>
            </a:bodyPr>
            <a:lstStyle/>
            <a:p>
              <a:pPr algn="ctr"/>
              <a:r>
                <a:rPr lang="es-MX" sz="1050" b="1" dirty="0" smtClean="0">
                  <a:latin typeface="Arial" panose="020B0604020202020204" pitchFamily="34" charset="0"/>
                  <a:cs typeface="Arial" panose="020B0604020202020204" pitchFamily="34" charset="0"/>
                </a:rPr>
                <a:t>CUBRIR LAS NECESIDADES COLECTIVAS DE LOS MIEMBROS DE UNA SOCIEDAD Y PROTEGIDOS MEDIANTE LA INTERVENCIÓN DIRECTA Y PERMANENTE DEL ESTADO</a:t>
              </a:r>
              <a:endParaRPr lang="es-MX" sz="1050" b="1" dirty="0">
                <a:latin typeface="Arial" panose="020B0604020202020204" pitchFamily="34" charset="0"/>
                <a:cs typeface="Arial" panose="020B0604020202020204" pitchFamily="34" charset="0"/>
              </a:endParaRPr>
            </a:p>
          </p:txBody>
        </p:sp>
        <p:sp>
          <p:nvSpPr>
            <p:cNvPr id="65" name="Rectángulo 64"/>
            <p:cNvSpPr/>
            <p:nvPr/>
          </p:nvSpPr>
          <p:spPr>
            <a:xfrm>
              <a:off x="3867933" y="5258986"/>
              <a:ext cx="1253687" cy="266611"/>
            </a:xfrm>
            <a:prstGeom prst="rect">
              <a:avLst/>
            </a:prstGeom>
          </p:spPr>
          <p:txBody>
            <a:bodyPr wrap="none" anchor="ctr">
              <a:spAutoFit/>
            </a:bodyPr>
            <a:lstStyle/>
            <a:p>
              <a:pPr algn="ctr"/>
              <a:r>
                <a:rPr lang="es-MX" sz="1400" b="1" dirty="0" smtClean="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INTERÉS PUBLICO</a:t>
              </a:r>
              <a:endParaRPr lang="es-MX" sz="1400" b="1" dirty="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grpSp>
      <p:grpSp>
        <p:nvGrpSpPr>
          <p:cNvPr id="68" name="Grupo 67"/>
          <p:cNvGrpSpPr/>
          <p:nvPr/>
        </p:nvGrpSpPr>
        <p:grpSpPr>
          <a:xfrm>
            <a:off x="4327085" y="5687747"/>
            <a:ext cx="7704210" cy="615688"/>
            <a:chOff x="3873272" y="5215194"/>
            <a:chExt cx="5303081" cy="533338"/>
          </a:xfrm>
        </p:grpSpPr>
        <p:grpSp>
          <p:nvGrpSpPr>
            <p:cNvPr id="69" name="Grupo 68"/>
            <p:cNvGrpSpPr/>
            <p:nvPr/>
          </p:nvGrpSpPr>
          <p:grpSpPr>
            <a:xfrm>
              <a:off x="3873272" y="5215194"/>
              <a:ext cx="5303081" cy="509421"/>
              <a:chOff x="4471050" y="4717279"/>
              <a:chExt cx="5303081" cy="2283902"/>
            </a:xfrm>
          </p:grpSpPr>
          <p:sp>
            <p:nvSpPr>
              <p:cNvPr id="72" name="Redondear rectángulo de esquina sencilla 71"/>
              <p:cNvSpPr/>
              <p:nvPr/>
            </p:nvSpPr>
            <p:spPr>
              <a:xfrm flipV="1">
                <a:off x="4963010" y="4741583"/>
                <a:ext cx="4811121" cy="2259598"/>
              </a:xfrm>
              <a:prstGeom prst="round1Rect">
                <a:avLst/>
              </a:prstGeom>
              <a:solidFill>
                <a:schemeClr val="bg1"/>
              </a:solidFill>
              <a:ln w="12700" cap="flat" cmpd="sng" algn="ctr">
                <a:solidFill>
                  <a:srgbClr val="58A5C1"/>
                </a:solidFill>
                <a:prstDash val="solid"/>
                <a:miter lim="800000"/>
              </a:ln>
              <a:effectLst>
                <a:outerShdw blurRad="44450" dist="27940" dir="5400000" algn="ctr">
                  <a:srgbClr val="000000">
                    <a:alpha val="32000"/>
                  </a:srgbClr>
                </a:outerShdw>
              </a:effectLst>
            </p:spPr>
            <p:txBody>
              <a:bodyPr rtlCol="0" anchor="ctr"/>
              <a:lstStyle/>
              <a:p>
                <a:pPr algn="just">
                  <a:defRPr/>
                </a:pPr>
                <a:endParaRPr lang="es-MX" kern="0">
                  <a:solidFill>
                    <a:prstClr val="white"/>
                  </a:solidFill>
                </a:endParaRPr>
              </a:p>
            </p:txBody>
          </p:sp>
          <p:sp>
            <p:nvSpPr>
              <p:cNvPr id="74" name="Pentágono 73"/>
              <p:cNvSpPr/>
              <p:nvPr/>
            </p:nvSpPr>
            <p:spPr>
              <a:xfrm>
                <a:off x="4471050" y="4717279"/>
                <a:ext cx="1308375" cy="1549397"/>
              </a:xfrm>
              <a:prstGeom prst="homePlate">
                <a:avLst/>
              </a:prstGeom>
              <a:solidFill>
                <a:srgbClr val="65676A"/>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algn="just">
                  <a:defRPr/>
                </a:pPr>
                <a:endParaRPr lang="es-MX" sz="4000" b="1" kern="0">
                  <a:solidFill>
                    <a:prstClr val="white"/>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pSp>
        <p:sp>
          <p:nvSpPr>
            <p:cNvPr id="70" name="Rectángulo 69"/>
            <p:cNvSpPr/>
            <p:nvPr/>
          </p:nvSpPr>
          <p:spPr>
            <a:xfrm>
              <a:off x="5181655" y="5248637"/>
              <a:ext cx="3932341" cy="499895"/>
            </a:xfrm>
            <a:prstGeom prst="rect">
              <a:avLst/>
            </a:prstGeom>
          </p:spPr>
          <p:txBody>
            <a:bodyPr wrap="square">
              <a:spAutoFit/>
            </a:bodyPr>
            <a:lstStyle/>
            <a:p>
              <a:pPr algn="ctr"/>
              <a:r>
                <a:rPr lang="es-MX" sz="1050" b="1" dirty="0" smtClean="0">
                  <a:latin typeface="Arial" panose="020B0604020202020204" pitchFamily="34" charset="0"/>
                  <a:cs typeface="Arial" panose="020B0604020202020204" pitchFamily="34" charset="0"/>
                </a:rPr>
                <a:t>AYUDAR A LOS VALORES QUE NORMAN LA CONDUCTA Y COMPORTAMIENTO DEL SERVIDOR PÚBLICO AL DESEMPEÑAR SUS FUNCIONES CON RESPONSABILIDAD, DISCIPLINA, RESPETO, HONESTIDAD, RECTITUD Y HONRADEZ</a:t>
              </a:r>
              <a:endParaRPr lang="es-MX" sz="1050" b="1" dirty="0">
                <a:latin typeface="Arial" panose="020B0604020202020204" pitchFamily="34" charset="0"/>
                <a:cs typeface="Arial" panose="020B0604020202020204" pitchFamily="34" charset="0"/>
              </a:endParaRPr>
            </a:p>
          </p:txBody>
        </p:sp>
        <p:sp>
          <p:nvSpPr>
            <p:cNvPr id="71" name="Rectángulo 70"/>
            <p:cNvSpPr/>
            <p:nvPr/>
          </p:nvSpPr>
          <p:spPr>
            <a:xfrm>
              <a:off x="4046684" y="5258986"/>
              <a:ext cx="896185" cy="266611"/>
            </a:xfrm>
            <a:prstGeom prst="rect">
              <a:avLst/>
            </a:prstGeom>
          </p:spPr>
          <p:txBody>
            <a:bodyPr wrap="none" anchor="ctr">
              <a:spAutoFit/>
            </a:bodyPr>
            <a:lstStyle/>
            <a:p>
              <a:pPr algn="ctr"/>
              <a:r>
                <a:rPr lang="es-MX" sz="1400" b="1" dirty="0" smtClean="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INTEGRIDAD</a:t>
              </a:r>
              <a:endParaRPr lang="es-MX" sz="1400" b="1" dirty="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grpSp>
      <p:sp>
        <p:nvSpPr>
          <p:cNvPr id="73" name="CuadroTexto 72"/>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19</a:t>
            </a:r>
            <a:endParaRPr lang="es-MX"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60559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upo 114"/>
          <p:cNvGrpSpPr/>
          <p:nvPr/>
        </p:nvGrpSpPr>
        <p:grpSpPr>
          <a:xfrm flipH="1">
            <a:off x="7635994" y="2755447"/>
            <a:ext cx="4360608" cy="394300"/>
            <a:chOff x="7019530" y="666098"/>
            <a:chExt cx="4322622" cy="1233055"/>
          </a:xfrm>
        </p:grpSpPr>
        <p:sp>
          <p:nvSpPr>
            <p:cNvPr id="116" name="Rectángulo redondeado 115"/>
            <p:cNvSpPr/>
            <p:nvPr/>
          </p:nvSpPr>
          <p:spPr>
            <a:xfrm>
              <a:off x="7019530" y="666098"/>
              <a:ext cx="4322622" cy="1233055"/>
            </a:xfrm>
            <a:prstGeom prst="roundRect">
              <a:avLst>
                <a:gd name="adj" fmla="val 5000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32" name="Terminador 4"/>
            <p:cNvSpPr/>
            <p:nvPr/>
          </p:nvSpPr>
          <p:spPr>
            <a:xfrm>
              <a:off x="7679599" y="666098"/>
              <a:ext cx="2931313" cy="1233055"/>
            </a:xfrm>
            <a:prstGeom prst="roundRect">
              <a:avLst>
                <a:gd name="adj" fmla="val 50000"/>
              </a:avLst>
            </a:prstGeom>
            <a:solidFill>
              <a:srgbClr val="DC71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pSp>
      <p:grpSp>
        <p:nvGrpSpPr>
          <p:cNvPr id="133" name="Grupo 132"/>
          <p:cNvGrpSpPr/>
          <p:nvPr/>
        </p:nvGrpSpPr>
        <p:grpSpPr>
          <a:xfrm flipH="1">
            <a:off x="7635994" y="2186339"/>
            <a:ext cx="4360608" cy="394300"/>
            <a:chOff x="7019530" y="666098"/>
            <a:chExt cx="4322622" cy="1233055"/>
          </a:xfrm>
        </p:grpSpPr>
        <p:sp>
          <p:nvSpPr>
            <p:cNvPr id="134" name="Rectángulo redondeado 133"/>
            <p:cNvSpPr/>
            <p:nvPr/>
          </p:nvSpPr>
          <p:spPr>
            <a:xfrm>
              <a:off x="7019530" y="666098"/>
              <a:ext cx="4322622" cy="1233055"/>
            </a:xfrm>
            <a:prstGeom prst="roundRect">
              <a:avLst>
                <a:gd name="adj" fmla="val 5000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35" name="Terminador 4"/>
            <p:cNvSpPr/>
            <p:nvPr/>
          </p:nvSpPr>
          <p:spPr>
            <a:xfrm>
              <a:off x="7679599" y="666098"/>
              <a:ext cx="2931313" cy="1233055"/>
            </a:xfrm>
            <a:prstGeom prst="roundRect">
              <a:avLst>
                <a:gd name="adj" fmla="val 50000"/>
              </a:avLst>
            </a:prstGeom>
            <a:solidFill>
              <a:srgbClr val="2159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pSp>
      <p:grpSp>
        <p:nvGrpSpPr>
          <p:cNvPr id="136" name="Grupo 135"/>
          <p:cNvGrpSpPr/>
          <p:nvPr/>
        </p:nvGrpSpPr>
        <p:grpSpPr>
          <a:xfrm flipH="1">
            <a:off x="7635994" y="1617232"/>
            <a:ext cx="4360608" cy="394300"/>
            <a:chOff x="7019530" y="666098"/>
            <a:chExt cx="4322622" cy="1233055"/>
          </a:xfrm>
        </p:grpSpPr>
        <p:sp>
          <p:nvSpPr>
            <p:cNvPr id="146" name="Rectángulo redondeado 145"/>
            <p:cNvSpPr/>
            <p:nvPr/>
          </p:nvSpPr>
          <p:spPr>
            <a:xfrm>
              <a:off x="7019530" y="666098"/>
              <a:ext cx="4322622" cy="1233055"/>
            </a:xfrm>
            <a:prstGeom prst="roundRect">
              <a:avLst>
                <a:gd name="adj" fmla="val 5000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47" name="Terminador 4"/>
            <p:cNvSpPr/>
            <p:nvPr/>
          </p:nvSpPr>
          <p:spPr>
            <a:xfrm>
              <a:off x="7679599" y="666098"/>
              <a:ext cx="2931313" cy="1233055"/>
            </a:xfrm>
            <a:prstGeom prst="roundRect">
              <a:avLst>
                <a:gd name="adj" fmla="val 50000"/>
              </a:avLst>
            </a:prstGeom>
            <a:solidFill>
              <a:srgbClr val="779B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pSp>
      <p:grpSp>
        <p:nvGrpSpPr>
          <p:cNvPr id="158" name="Grupo 157"/>
          <p:cNvGrpSpPr/>
          <p:nvPr/>
        </p:nvGrpSpPr>
        <p:grpSpPr>
          <a:xfrm flipH="1">
            <a:off x="7635994" y="1048125"/>
            <a:ext cx="4360608" cy="394300"/>
            <a:chOff x="7019530" y="666098"/>
            <a:chExt cx="4322622" cy="1233055"/>
          </a:xfrm>
        </p:grpSpPr>
        <p:sp>
          <p:nvSpPr>
            <p:cNvPr id="161" name="Rectángulo redondeado 160"/>
            <p:cNvSpPr/>
            <p:nvPr/>
          </p:nvSpPr>
          <p:spPr>
            <a:xfrm>
              <a:off x="7019530" y="666098"/>
              <a:ext cx="4322622" cy="1233055"/>
            </a:xfrm>
            <a:prstGeom prst="roundRect">
              <a:avLst>
                <a:gd name="adj" fmla="val 5000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62" name="Terminador 4"/>
            <p:cNvSpPr/>
            <p:nvPr/>
          </p:nvSpPr>
          <p:spPr>
            <a:xfrm>
              <a:off x="7679599" y="666098"/>
              <a:ext cx="2931313" cy="1233055"/>
            </a:xfrm>
            <a:prstGeom prst="roundRect">
              <a:avLst>
                <a:gd name="adj" fmla="val 50000"/>
              </a:avLst>
            </a:prstGeom>
            <a:solidFill>
              <a:srgbClr val="1E1C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pSp>
      <p:grpSp>
        <p:nvGrpSpPr>
          <p:cNvPr id="163" name="Grupo 162"/>
          <p:cNvGrpSpPr/>
          <p:nvPr/>
        </p:nvGrpSpPr>
        <p:grpSpPr>
          <a:xfrm flipH="1">
            <a:off x="7635994" y="479018"/>
            <a:ext cx="4360608" cy="394300"/>
            <a:chOff x="7019530" y="666098"/>
            <a:chExt cx="4322622" cy="1233055"/>
          </a:xfrm>
        </p:grpSpPr>
        <p:sp>
          <p:nvSpPr>
            <p:cNvPr id="164" name="Rectángulo redondeado 163"/>
            <p:cNvSpPr/>
            <p:nvPr/>
          </p:nvSpPr>
          <p:spPr>
            <a:xfrm>
              <a:off x="7019530" y="666098"/>
              <a:ext cx="4322622" cy="1233055"/>
            </a:xfrm>
            <a:prstGeom prst="roundRect">
              <a:avLst>
                <a:gd name="adj" fmla="val 5000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65" name="Terminador 4"/>
            <p:cNvSpPr/>
            <p:nvPr/>
          </p:nvSpPr>
          <p:spPr>
            <a:xfrm>
              <a:off x="7679599" y="666098"/>
              <a:ext cx="2931313" cy="1233055"/>
            </a:xfrm>
            <a:prstGeom prst="roundRect">
              <a:avLst>
                <a:gd name="adj" fmla="val 50000"/>
              </a:avLst>
            </a:prstGeom>
            <a:solidFill>
              <a:srgbClr val="C551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pSp>
      <p:grpSp>
        <p:nvGrpSpPr>
          <p:cNvPr id="166" name="Grupo 165"/>
          <p:cNvGrpSpPr/>
          <p:nvPr/>
        </p:nvGrpSpPr>
        <p:grpSpPr>
          <a:xfrm flipH="1">
            <a:off x="97826" y="2771021"/>
            <a:ext cx="4360608" cy="394300"/>
            <a:chOff x="7019530" y="666098"/>
            <a:chExt cx="4322622" cy="1233055"/>
          </a:xfrm>
        </p:grpSpPr>
        <p:sp>
          <p:nvSpPr>
            <p:cNvPr id="167" name="Rectángulo redondeado 166"/>
            <p:cNvSpPr/>
            <p:nvPr/>
          </p:nvSpPr>
          <p:spPr>
            <a:xfrm>
              <a:off x="7019530" y="666098"/>
              <a:ext cx="4322622" cy="1233055"/>
            </a:xfrm>
            <a:prstGeom prst="roundRect">
              <a:avLst>
                <a:gd name="adj" fmla="val 5000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68" name="Terminador 4"/>
            <p:cNvSpPr/>
            <p:nvPr/>
          </p:nvSpPr>
          <p:spPr>
            <a:xfrm>
              <a:off x="7679599" y="666098"/>
              <a:ext cx="2931313" cy="1233055"/>
            </a:xfrm>
            <a:prstGeom prst="roundRect">
              <a:avLst>
                <a:gd name="adj" fmla="val 50000"/>
              </a:avLst>
            </a:prstGeom>
            <a:solidFill>
              <a:srgbClr val="9668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pSp>
      <p:grpSp>
        <p:nvGrpSpPr>
          <p:cNvPr id="169" name="Grupo 168"/>
          <p:cNvGrpSpPr/>
          <p:nvPr/>
        </p:nvGrpSpPr>
        <p:grpSpPr>
          <a:xfrm flipH="1">
            <a:off x="97826" y="2201913"/>
            <a:ext cx="4360608" cy="394300"/>
            <a:chOff x="7019530" y="666098"/>
            <a:chExt cx="4322622" cy="1233055"/>
          </a:xfrm>
        </p:grpSpPr>
        <p:sp>
          <p:nvSpPr>
            <p:cNvPr id="171" name="Rectángulo redondeado 170"/>
            <p:cNvSpPr/>
            <p:nvPr/>
          </p:nvSpPr>
          <p:spPr>
            <a:xfrm>
              <a:off x="7019530" y="666098"/>
              <a:ext cx="4322622" cy="1233055"/>
            </a:xfrm>
            <a:prstGeom prst="roundRect">
              <a:avLst>
                <a:gd name="adj" fmla="val 5000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72" name="Terminador 4"/>
            <p:cNvSpPr/>
            <p:nvPr/>
          </p:nvSpPr>
          <p:spPr>
            <a:xfrm>
              <a:off x="7679599" y="666098"/>
              <a:ext cx="2931313" cy="1233055"/>
            </a:xfrm>
            <a:prstGeom prst="roundRect">
              <a:avLst>
                <a:gd name="adj" fmla="val 50000"/>
              </a:avLst>
            </a:prstGeom>
            <a:solidFill>
              <a:srgbClr val="E370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pSp>
      <p:grpSp>
        <p:nvGrpSpPr>
          <p:cNvPr id="173" name="Grupo 172"/>
          <p:cNvGrpSpPr/>
          <p:nvPr/>
        </p:nvGrpSpPr>
        <p:grpSpPr>
          <a:xfrm flipH="1">
            <a:off x="97826" y="1632806"/>
            <a:ext cx="4360608" cy="394300"/>
            <a:chOff x="7019530" y="666098"/>
            <a:chExt cx="4322622" cy="1233055"/>
          </a:xfrm>
        </p:grpSpPr>
        <p:sp>
          <p:nvSpPr>
            <p:cNvPr id="174" name="Rectángulo redondeado 173"/>
            <p:cNvSpPr/>
            <p:nvPr/>
          </p:nvSpPr>
          <p:spPr>
            <a:xfrm>
              <a:off x="7019530" y="666098"/>
              <a:ext cx="4322622" cy="1233055"/>
            </a:xfrm>
            <a:prstGeom prst="roundRect">
              <a:avLst>
                <a:gd name="adj" fmla="val 5000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75" name="Terminador 4"/>
            <p:cNvSpPr/>
            <p:nvPr/>
          </p:nvSpPr>
          <p:spPr>
            <a:xfrm>
              <a:off x="7679599" y="666098"/>
              <a:ext cx="2931313" cy="1233055"/>
            </a:xfrm>
            <a:prstGeom prst="roundRect">
              <a:avLst>
                <a:gd name="adj" fmla="val 50000"/>
              </a:avLst>
            </a:prstGeom>
            <a:solidFill>
              <a:srgbClr val="5A9C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pSp>
      <p:grpSp>
        <p:nvGrpSpPr>
          <p:cNvPr id="176" name="Grupo 175"/>
          <p:cNvGrpSpPr/>
          <p:nvPr/>
        </p:nvGrpSpPr>
        <p:grpSpPr>
          <a:xfrm flipH="1">
            <a:off x="97826" y="1063699"/>
            <a:ext cx="4360608" cy="394300"/>
            <a:chOff x="7019530" y="666098"/>
            <a:chExt cx="4322622" cy="1233055"/>
          </a:xfrm>
        </p:grpSpPr>
        <p:sp>
          <p:nvSpPr>
            <p:cNvPr id="177" name="Rectángulo redondeado 176"/>
            <p:cNvSpPr/>
            <p:nvPr/>
          </p:nvSpPr>
          <p:spPr>
            <a:xfrm>
              <a:off x="7019530" y="666098"/>
              <a:ext cx="4322622" cy="1233055"/>
            </a:xfrm>
            <a:prstGeom prst="roundRect">
              <a:avLst>
                <a:gd name="adj" fmla="val 5000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78" name="Terminador 4"/>
            <p:cNvSpPr/>
            <p:nvPr/>
          </p:nvSpPr>
          <p:spPr>
            <a:xfrm>
              <a:off x="7679599" y="666098"/>
              <a:ext cx="2931313" cy="1233055"/>
            </a:xfrm>
            <a:prstGeom prst="roundRect">
              <a:avLst>
                <a:gd name="adj" fmla="val 50000"/>
              </a:avLst>
            </a:prstGeom>
            <a:solidFill>
              <a:srgbClr val="E819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pSp>
      <p:sp>
        <p:nvSpPr>
          <p:cNvPr id="179" name="CuadroTexto 178"/>
          <p:cNvSpPr txBox="1"/>
          <p:nvPr/>
        </p:nvSpPr>
        <p:spPr>
          <a:xfrm>
            <a:off x="11640616" y="6453336"/>
            <a:ext cx="551384" cy="400110"/>
          </a:xfrm>
          <a:prstGeom prst="rect">
            <a:avLst/>
          </a:prstGeom>
          <a:noFill/>
        </p:spPr>
        <p:txBody>
          <a:bodyPr wrap="square" rtlCol="0">
            <a:spAutoFit/>
          </a:bodyPr>
          <a:lstStyle/>
          <a:p>
            <a:pPr algn="ctr"/>
            <a:r>
              <a:rPr lang="es-MX" sz="2000" b="1" smtClean="0">
                <a:latin typeface="Arial" panose="020B0604020202020204" pitchFamily="34" charset="0"/>
                <a:cs typeface="Arial" panose="020B0604020202020204" pitchFamily="34" charset="0"/>
              </a:rPr>
              <a:t>20</a:t>
            </a:r>
            <a:endParaRPr lang="es-MX" sz="2000" b="1">
              <a:latin typeface="Arial" panose="020B0604020202020204" pitchFamily="34" charset="0"/>
              <a:cs typeface="Arial" panose="020B0604020202020204" pitchFamily="34" charset="0"/>
            </a:endParaRPr>
          </a:p>
        </p:txBody>
      </p:sp>
      <p:sp>
        <p:nvSpPr>
          <p:cNvPr id="180" name="Elipse 179"/>
          <p:cNvSpPr/>
          <p:nvPr/>
        </p:nvSpPr>
        <p:spPr>
          <a:xfrm>
            <a:off x="5874958" y="2067329"/>
            <a:ext cx="426944" cy="248210"/>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81" name="Elipse 180"/>
          <p:cNvSpPr/>
          <p:nvPr/>
        </p:nvSpPr>
        <p:spPr>
          <a:xfrm>
            <a:off x="5911134" y="2087096"/>
            <a:ext cx="358739" cy="206911"/>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82" name="Elipse 181"/>
          <p:cNvSpPr/>
          <p:nvPr/>
        </p:nvSpPr>
        <p:spPr>
          <a:xfrm>
            <a:off x="5874958" y="1515716"/>
            <a:ext cx="426944" cy="225646"/>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83" name="Elipse 182"/>
          <p:cNvSpPr/>
          <p:nvPr/>
        </p:nvSpPr>
        <p:spPr>
          <a:xfrm>
            <a:off x="5911134" y="1539833"/>
            <a:ext cx="358739" cy="188100"/>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95" name="Elipse 194"/>
          <p:cNvSpPr/>
          <p:nvPr/>
        </p:nvSpPr>
        <p:spPr>
          <a:xfrm>
            <a:off x="5874958" y="950612"/>
            <a:ext cx="426944" cy="225646"/>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98" name="Elipse 197"/>
          <p:cNvSpPr/>
          <p:nvPr/>
        </p:nvSpPr>
        <p:spPr>
          <a:xfrm>
            <a:off x="5904728" y="971616"/>
            <a:ext cx="358739" cy="188100"/>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199" name="Elipse 198"/>
          <p:cNvSpPr/>
          <p:nvPr/>
        </p:nvSpPr>
        <p:spPr>
          <a:xfrm>
            <a:off x="5874958" y="424063"/>
            <a:ext cx="426944" cy="225646"/>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00" name="Elipse 199"/>
          <p:cNvSpPr/>
          <p:nvPr/>
        </p:nvSpPr>
        <p:spPr>
          <a:xfrm>
            <a:off x="5904728" y="445067"/>
            <a:ext cx="358739" cy="188100"/>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01" name="Elipse 200"/>
          <p:cNvSpPr/>
          <p:nvPr/>
        </p:nvSpPr>
        <p:spPr>
          <a:xfrm>
            <a:off x="5881364" y="2608413"/>
            <a:ext cx="426944" cy="225646"/>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02" name="Elipse 201"/>
          <p:cNvSpPr/>
          <p:nvPr/>
        </p:nvSpPr>
        <p:spPr>
          <a:xfrm>
            <a:off x="5917540" y="2632530"/>
            <a:ext cx="358739" cy="188100"/>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pSp>
        <p:nvGrpSpPr>
          <p:cNvPr id="203" name="Grupo 202"/>
          <p:cNvGrpSpPr/>
          <p:nvPr/>
        </p:nvGrpSpPr>
        <p:grpSpPr>
          <a:xfrm flipH="1">
            <a:off x="97826" y="494592"/>
            <a:ext cx="4360608" cy="394300"/>
            <a:chOff x="7019530" y="666098"/>
            <a:chExt cx="4322622" cy="1233055"/>
          </a:xfrm>
        </p:grpSpPr>
        <p:sp>
          <p:nvSpPr>
            <p:cNvPr id="204" name="Rectángulo redondeado 203"/>
            <p:cNvSpPr/>
            <p:nvPr/>
          </p:nvSpPr>
          <p:spPr>
            <a:xfrm>
              <a:off x="7019530" y="666098"/>
              <a:ext cx="4322622" cy="1233055"/>
            </a:xfrm>
            <a:prstGeom prst="roundRect">
              <a:avLst>
                <a:gd name="adj" fmla="val 5000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05" name="Terminador 4"/>
            <p:cNvSpPr/>
            <p:nvPr/>
          </p:nvSpPr>
          <p:spPr>
            <a:xfrm>
              <a:off x="7679599" y="666098"/>
              <a:ext cx="2931313" cy="1233055"/>
            </a:xfrm>
            <a:prstGeom prst="roundRect">
              <a:avLst>
                <a:gd name="adj" fmla="val 50000"/>
              </a:avLst>
            </a:prstGeom>
            <a:solidFill>
              <a:srgbClr val="8E7B1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pSp>
      <p:sp>
        <p:nvSpPr>
          <p:cNvPr id="224" name="Elipse 223"/>
          <p:cNvSpPr/>
          <p:nvPr/>
        </p:nvSpPr>
        <p:spPr>
          <a:xfrm>
            <a:off x="5874958" y="671233"/>
            <a:ext cx="426944" cy="225646"/>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25" name="Elipse 224"/>
          <p:cNvSpPr/>
          <p:nvPr/>
        </p:nvSpPr>
        <p:spPr>
          <a:xfrm>
            <a:off x="5904728" y="692237"/>
            <a:ext cx="358739" cy="188100"/>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26" name="Elipse 225"/>
          <p:cNvSpPr/>
          <p:nvPr/>
        </p:nvSpPr>
        <p:spPr>
          <a:xfrm>
            <a:off x="5887770" y="2865708"/>
            <a:ext cx="426944" cy="225646"/>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27" name="Elipse 226"/>
          <p:cNvSpPr/>
          <p:nvPr/>
        </p:nvSpPr>
        <p:spPr>
          <a:xfrm>
            <a:off x="5923946" y="2886712"/>
            <a:ext cx="358739" cy="188100"/>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28" name="Elipse 227"/>
          <p:cNvSpPr/>
          <p:nvPr/>
        </p:nvSpPr>
        <p:spPr>
          <a:xfrm>
            <a:off x="5881545" y="2358210"/>
            <a:ext cx="426944" cy="225646"/>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29" name="Elipse 228"/>
          <p:cNvSpPr/>
          <p:nvPr/>
        </p:nvSpPr>
        <p:spPr>
          <a:xfrm>
            <a:off x="5917721" y="2379214"/>
            <a:ext cx="358739" cy="188100"/>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30" name="Elipse 229"/>
          <p:cNvSpPr/>
          <p:nvPr/>
        </p:nvSpPr>
        <p:spPr>
          <a:xfrm>
            <a:off x="5874958" y="1780572"/>
            <a:ext cx="426944" cy="248210"/>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31" name="Elipse 230"/>
          <p:cNvSpPr/>
          <p:nvPr/>
        </p:nvSpPr>
        <p:spPr>
          <a:xfrm>
            <a:off x="5904728" y="1803453"/>
            <a:ext cx="358739" cy="206911"/>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32" name="Elipse 231"/>
          <p:cNvSpPr/>
          <p:nvPr/>
        </p:nvSpPr>
        <p:spPr>
          <a:xfrm>
            <a:off x="5874958" y="1243596"/>
            <a:ext cx="426944" cy="225646"/>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35" name="Elipse 234"/>
          <p:cNvSpPr/>
          <p:nvPr/>
        </p:nvSpPr>
        <p:spPr>
          <a:xfrm>
            <a:off x="5911134" y="1264600"/>
            <a:ext cx="358739" cy="188100"/>
          </a:xfrm>
          <a:prstGeom prst="ellipse">
            <a:avLst/>
          </a:prstGeom>
          <a:gradFill flip="none" rotWithShape="1">
            <a:gsLst>
              <a:gs pos="100000">
                <a:srgbClr val="F9F9FA">
                  <a:shade val="30000"/>
                  <a:satMod val="115000"/>
                </a:srgbClr>
              </a:gs>
              <a:gs pos="62000">
                <a:srgbClr val="F9F9FA">
                  <a:shade val="67500"/>
                  <a:satMod val="115000"/>
                </a:srgbClr>
              </a:gs>
              <a:gs pos="8000">
                <a:srgbClr val="F9F9FA">
                  <a:shade val="100000"/>
                  <a:satMod val="11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sp>
        <p:nvSpPr>
          <p:cNvPr id="236" name="Rectángulo 235"/>
          <p:cNvSpPr/>
          <p:nvPr/>
        </p:nvSpPr>
        <p:spPr>
          <a:xfrm>
            <a:off x="8784641" y="547054"/>
            <a:ext cx="2064914" cy="276999"/>
          </a:xfrm>
          <a:prstGeom prst="rect">
            <a:avLst/>
          </a:prstGeom>
        </p:spPr>
        <p:txBody>
          <a:bodyPr wrap="square">
            <a:spAutoFit/>
          </a:bodyPr>
          <a:lstStyle/>
          <a:p>
            <a:pPr algn="ctr">
              <a:buSzPct val="76000"/>
            </a:pPr>
            <a:r>
              <a:rPr lang="es-MX" sz="1200" b="1" smtClean="0">
                <a:solidFill>
                  <a:prstClr val="white"/>
                </a:solidFill>
                <a:latin typeface="Arial" pitchFamily="34" charset="0"/>
                <a:cs typeface="Arial" pitchFamily="34" charset="0"/>
              </a:rPr>
              <a:t>EQUIDAD </a:t>
            </a:r>
            <a:r>
              <a:rPr lang="es-MX" sz="1200" b="1">
                <a:solidFill>
                  <a:prstClr val="white"/>
                </a:solidFill>
                <a:latin typeface="Arial" pitchFamily="34" charset="0"/>
                <a:cs typeface="Arial" pitchFamily="34" charset="0"/>
              </a:rPr>
              <a:t>DE GÉNERO</a:t>
            </a:r>
          </a:p>
        </p:txBody>
      </p:sp>
      <p:sp>
        <p:nvSpPr>
          <p:cNvPr id="237" name="Rectángulo 236"/>
          <p:cNvSpPr/>
          <p:nvPr/>
        </p:nvSpPr>
        <p:spPr>
          <a:xfrm>
            <a:off x="9035960" y="1099295"/>
            <a:ext cx="1562276" cy="276999"/>
          </a:xfrm>
          <a:prstGeom prst="rect">
            <a:avLst/>
          </a:prstGeom>
        </p:spPr>
        <p:txBody>
          <a:bodyPr wrap="square">
            <a:spAutoFit/>
          </a:bodyPr>
          <a:lstStyle/>
          <a:p>
            <a:pPr marL="411163" indent="-411163" algn="ctr">
              <a:buSzPct val="76000"/>
            </a:pPr>
            <a:r>
              <a:rPr lang="es-MX" sz="1200" b="1" smtClean="0">
                <a:solidFill>
                  <a:prstClr val="white"/>
                </a:solidFill>
                <a:latin typeface="Arial" pitchFamily="34" charset="0"/>
                <a:cs typeface="Arial" pitchFamily="34" charset="0"/>
              </a:rPr>
              <a:t>LIDERAZGO</a:t>
            </a:r>
            <a:endParaRPr lang="es-MX" sz="1200" b="1">
              <a:solidFill>
                <a:prstClr val="white"/>
              </a:solidFill>
              <a:latin typeface="Arial" pitchFamily="34" charset="0"/>
              <a:cs typeface="Arial" pitchFamily="34" charset="0"/>
            </a:endParaRPr>
          </a:p>
        </p:txBody>
      </p:sp>
      <p:sp>
        <p:nvSpPr>
          <p:cNvPr id="238" name="Rectángulo 237"/>
          <p:cNvSpPr/>
          <p:nvPr/>
        </p:nvSpPr>
        <p:spPr>
          <a:xfrm>
            <a:off x="9026378" y="1710221"/>
            <a:ext cx="1581441" cy="276999"/>
          </a:xfrm>
          <a:prstGeom prst="rect">
            <a:avLst/>
          </a:prstGeom>
        </p:spPr>
        <p:txBody>
          <a:bodyPr wrap="square">
            <a:spAutoFit/>
          </a:bodyPr>
          <a:lstStyle/>
          <a:p>
            <a:pPr marL="411163" indent="-411163" algn="ctr">
              <a:buSzPct val="76000"/>
            </a:pPr>
            <a:r>
              <a:rPr lang="es-MX" sz="1200" b="1">
                <a:solidFill>
                  <a:prstClr val="white"/>
                </a:solidFill>
                <a:latin typeface="Arial" pitchFamily="34" charset="0"/>
                <a:cs typeface="Arial" pitchFamily="34" charset="0"/>
              </a:rPr>
              <a:t>INTERÉS PÚBLICO</a:t>
            </a:r>
          </a:p>
        </p:txBody>
      </p:sp>
      <p:sp>
        <p:nvSpPr>
          <p:cNvPr id="239" name="Rectángulo 238"/>
          <p:cNvSpPr/>
          <p:nvPr/>
        </p:nvSpPr>
        <p:spPr>
          <a:xfrm>
            <a:off x="9122778" y="2244725"/>
            <a:ext cx="1388640" cy="276999"/>
          </a:xfrm>
          <a:prstGeom prst="rect">
            <a:avLst/>
          </a:prstGeom>
        </p:spPr>
        <p:txBody>
          <a:bodyPr wrap="square">
            <a:spAutoFit/>
          </a:bodyPr>
          <a:lstStyle/>
          <a:p>
            <a:pPr algn="ctr">
              <a:buSzPct val="76000"/>
            </a:pPr>
            <a:r>
              <a:rPr lang="es-MX" sz="1200" b="1" smtClean="0">
                <a:solidFill>
                  <a:prstClr val="white"/>
                </a:solidFill>
                <a:latin typeface="Arial" pitchFamily="34" charset="0"/>
                <a:cs typeface="Arial" pitchFamily="34" charset="0"/>
              </a:rPr>
              <a:t>RESPETO</a:t>
            </a:r>
            <a:endParaRPr lang="es-MX" sz="1200" b="1">
              <a:solidFill>
                <a:prstClr val="white"/>
              </a:solidFill>
              <a:latin typeface="Arial" pitchFamily="34" charset="0"/>
              <a:cs typeface="Arial" pitchFamily="34" charset="0"/>
            </a:endParaRPr>
          </a:p>
        </p:txBody>
      </p:sp>
      <p:sp>
        <p:nvSpPr>
          <p:cNvPr id="240" name="Rectángulo 239"/>
          <p:cNvSpPr/>
          <p:nvPr/>
        </p:nvSpPr>
        <p:spPr>
          <a:xfrm>
            <a:off x="9032766" y="2799303"/>
            <a:ext cx="1568665" cy="276999"/>
          </a:xfrm>
          <a:prstGeom prst="rect">
            <a:avLst/>
          </a:prstGeom>
        </p:spPr>
        <p:txBody>
          <a:bodyPr wrap="square">
            <a:spAutoFit/>
          </a:bodyPr>
          <a:lstStyle/>
          <a:p>
            <a:pPr algn="ctr"/>
            <a:r>
              <a:rPr lang="es-MX" sz="1200" b="1" smtClean="0">
                <a:solidFill>
                  <a:prstClr val="white"/>
                </a:solidFill>
                <a:latin typeface="Arial" panose="020B0604020202020204" pitchFamily="34" charset="0"/>
                <a:cs typeface="Arial" panose="020B0604020202020204" pitchFamily="34" charset="0"/>
              </a:rPr>
              <a:t>INTEGRIDAD</a:t>
            </a:r>
            <a:endParaRPr lang="es-MX" sz="1200" b="1">
              <a:solidFill>
                <a:prstClr val="white"/>
              </a:solidFill>
              <a:latin typeface="Arial" panose="020B0604020202020204" pitchFamily="34" charset="0"/>
              <a:cs typeface="Arial" panose="020B0604020202020204" pitchFamily="34" charset="0"/>
            </a:endParaRPr>
          </a:p>
        </p:txBody>
      </p:sp>
      <p:sp>
        <p:nvSpPr>
          <p:cNvPr id="241" name="Rectángulo 240"/>
          <p:cNvSpPr/>
          <p:nvPr/>
        </p:nvSpPr>
        <p:spPr>
          <a:xfrm>
            <a:off x="1622929" y="524963"/>
            <a:ext cx="1503745" cy="272693"/>
          </a:xfrm>
          <a:prstGeom prst="rect">
            <a:avLst/>
          </a:prstGeom>
        </p:spPr>
        <p:txBody>
          <a:bodyPr wrap="none">
            <a:spAutoFit/>
          </a:bodyPr>
          <a:lstStyle/>
          <a:p>
            <a:r>
              <a:rPr lang="es-MX" sz="1200" b="1">
                <a:solidFill>
                  <a:prstClr val="white"/>
                </a:solidFill>
                <a:latin typeface="Arial" panose="020B0604020202020204" pitchFamily="34" charset="0"/>
                <a:cs typeface="Arial" panose="020B0604020202020204" pitchFamily="34" charset="0"/>
              </a:rPr>
              <a:t>TRANSPARENCIA</a:t>
            </a:r>
          </a:p>
        </p:txBody>
      </p:sp>
      <p:sp>
        <p:nvSpPr>
          <p:cNvPr id="242" name="Rectángulo 241"/>
          <p:cNvSpPr/>
          <p:nvPr/>
        </p:nvSpPr>
        <p:spPr>
          <a:xfrm>
            <a:off x="1329796" y="1136363"/>
            <a:ext cx="2077620" cy="272693"/>
          </a:xfrm>
          <a:prstGeom prst="rect">
            <a:avLst/>
          </a:prstGeom>
        </p:spPr>
        <p:txBody>
          <a:bodyPr wrap="none">
            <a:spAutoFit/>
          </a:bodyPr>
          <a:lstStyle/>
          <a:p>
            <a:r>
              <a:rPr lang="es-MX" sz="1200" b="1">
                <a:solidFill>
                  <a:prstClr val="white"/>
                </a:solidFill>
                <a:latin typeface="Arial" panose="020B0604020202020204" pitchFamily="34" charset="0"/>
                <a:cs typeface="Arial" panose="020B0604020202020204" pitchFamily="34" charset="0"/>
              </a:rPr>
              <a:t>RENDICIÓN DE CUENTAS</a:t>
            </a:r>
          </a:p>
        </p:txBody>
      </p:sp>
      <p:sp>
        <p:nvSpPr>
          <p:cNvPr id="243" name="Rectángulo 242"/>
          <p:cNvSpPr/>
          <p:nvPr/>
        </p:nvSpPr>
        <p:spPr>
          <a:xfrm>
            <a:off x="1639051" y="1675670"/>
            <a:ext cx="1433406" cy="272693"/>
          </a:xfrm>
          <a:prstGeom prst="rect">
            <a:avLst/>
          </a:prstGeom>
        </p:spPr>
        <p:txBody>
          <a:bodyPr wrap="none">
            <a:spAutoFit/>
          </a:bodyPr>
          <a:lstStyle/>
          <a:p>
            <a:r>
              <a:rPr lang="es-MX" sz="1200" b="1">
                <a:solidFill>
                  <a:prstClr val="white"/>
                </a:solidFill>
                <a:latin typeface="Arial" panose="020B0604020202020204" pitchFamily="34" charset="0"/>
                <a:cs typeface="Arial" panose="020B0604020202020204" pitchFamily="34" charset="0"/>
              </a:rPr>
              <a:t>  COOPERACIÓN</a:t>
            </a:r>
          </a:p>
        </p:txBody>
      </p:sp>
      <p:sp>
        <p:nvSpPr>
          <p:cNvPr id="244" name="Rectángulo 243"/>
          <p:cNvSpPr/>
          <p:nvPr/>
        </p:nvSpPr>
        <p:spPr>
          <a:xfrm>
            <a:off x="764070" y="2268803"/>
            <a:ext cx="3238325" cy="272693"/>
          </a:xfrm>
          <a:prstGeom prst="rect">
            <a:avLst/>
          </a:prstGeom>
        </p:spPr>
        <p:txBody>
          <a:bodyPr wrap="square" anchor="ctr">
            <a:spAutoFit/>
          </a:bodyPr>
          <a:lstStyle/>
          <a:p>
            <a:pPr marL="411163" indent="-411163" algn="ctr">
              <a:buSzPct val="76000"/>
            </a:pPr>
            <a:r>
              <a:rPr lang="es-MX" sz="1200" b="1">
                <a:solidFill>
                  <a:prstClr val="white"/>
                </a:solidFill>
                <a:latin typeface="Arial" pitchFamily="34" charset="0"/>
                <a:cs typeface="Arial" pitchFamily="34" charset="0"/>
              </a:rPr>
              <a:t>IGUALDAD Y NO DISCRIMINACIÓN</a:t>
            </a:r>
          </a:p>
        </p:txBody>
      </p:sp>
      <p:sp>
        <p:nvSpPr>
          <p:cNvPr id="273" name="Rectángulo 272"/>
          <p:cNvSpPr/>
          <p:nvPr/>
        </p:nvSpPr>
        <p:spPr>
          <a:xfrm>
            <a:off x="1213361" y="2731809"/>
            <a:ext cx="2284785" cy="461665"/>
          </a:xfrm>
          <a:prstGeom prst="rect">
            <a:avLst/>
          </a:prstGeom>
        </p:spPr>
        <p:txBody>
          <a:bodyPr wrap="square">
            <a:spAutoFit/>
          </a:bodyPr>
          <a:lstStyle/>
          <a:p>
            <a:pPr algn="ctr"/>
            <a:r>
              <a:rPr lang="es-MX" sz="1200" b="1">
                <a:solidFill>
                  <a:prstClr val="white"/>
                </a:solidFill>
                <a:latin typeface="Arial" panose="020B0604020202020204" pitchFamily="34" charset="0"/>
                <a:cs typeface="Arial" panose="020B0604020202020204" pitchFamily="34" charset="0"/>
              </a:rPr>
              <a:t>RESPETO A LOS DERECHOS HUMANOS</a:t>
            </a:r>
          </a:p>
        </p:txBody>
      </p:sp>
      <p:sp>
        <p:nvSpPr>
          <p:cNvPr id="274" name="Redondear rectángulo de esquina diagonal 273"/>
          <p:cNvSpPr/>
          <p:nvPr/>
        </p:nvSpPr>
        <p:spPr>
          <a:xfrm flipV="1">
            <a:off x="468590" y="3491980"/>
            <a:ext cx="11316041" cy="2884197"/>
          </a:xfrm>
          <a:prstGeom prst="round2DiagRect">
            <a:avLst>
              <a:gd name="adj1" fmla="val 3834"/>
              <a:gd name="adj2" fmla="val 0"/>
            </a:avLst>
          </a:prstGeom>
          <a:solidFill>
            <a:srgbClr val="FEF4EC"/>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75" name="Rectángulo 274"/>
          <p:cNvSpPr/>
          <p:nvPr/>
        </p:nvSpPr>
        <p:spPr>
          <a:xfrm>
            <a:off x="3609599" y="3478456"/>
            <a:ext cx="4961808" cy="400110"/>
          </a:xfrm>
          <a:prstGeom prst="rect">
            <a:avLst/>
          </a:prstGeom>
        </p:spPr>
        <p:txBody>
          <a:bodyPr wrap="none">
            <a:spAutoFit/>
          </a:bodyPr>
          <a:lstStyle/>
          <a:p>
            <a:r>
              <a:rPr lang="es-MX" sz="2000" b="1">
                <a:solidFill>
                  <a:prstClr val="black"/>
                </a:solidFill>
                <a:latin typeface="Arial" panose="020B0604020202020204" pitchFamily="34" charset="0"/>
                <a:cs typeface="Arial" panose="020B0604020202020204" pitchFamily="34" charset="0"/>
              </a:rPr>
              <a:t>CARACTERÍSTICAS DE LOS VALORES</a:t>
            </a:r>
          </a:p>
        </p:txBody>
      </p:sp>
      <p:grpSp>
        <p:nvGrpSpPr>
          <p:cNvPr id="276" name="Grupo 275"/>
          <p:cNvGrpSpPr/>
          <p:nvPr/>
        </p:nvGrpSpPr>
        <p:grpSpPr>
          <a:xfrm>
            <a:off x="870121" y="3882273"/>
            <a:ext cx="10816701" cy="2093615"/>
            <a:chOff x="1421543" y="3882273"/>
            <a:chExt cx="10265279" cy="2093615"/>
          </a:xfrm>
        </p:grpSpPr>
        <p:grpSp>
          <p:nvGrpSpPr>
            <p:cNvPr id="277" name="Grupo 276"/>
            <p:cNvGrpSpPr/>
            <p:nvPr/>
          </p:nvGrpSpPr>
          <p:grpSpPr>
            <a:xfrm>
              <a:off x="3968817" y="4508006"/>
              <a:ext cx="2623456" cy="1381120"/>
              <a:chOff x="2047135" y="922322"/>
              <a:chExt cx="1676724" cy="1052525"/>
            </a:xfrm>
          </p:grpSpPr>
          <p:cxnSp>
            <p:nvCxnSpPr>
              <p:cNvPr id="290" name="Conector recto 17"/>
              <p:cNvCxnSpPr/>
              <p:nvPr/>
            </p:nvCxnSpPr>
            <p:spPr>
              <a:xfrm rot="16200000" flipH="1">
                <a:off x="2121385" y="1521298"/>
                <a:ext cx="587192" cy="318306"/>
              </a:xfrm>
              <a:prstGeom prst="bentConnector3">
                <a:avLst>
                  <a:gd name="adj1" fmla="val 50000"/>
                </a:avLst>
              </a:prstGeom>
              <a:ln w="28575">
                <a:solidFill>
                  <a:srgbClr val="0FACE6"/>
                </a:solidFill>
              </a:ln>
            </p:spPr>
            <p:style>
              <a:lnRef idx="1">
                <a:schemeClr val="accent1"/>
              </a:lnRef>
              <a:fillRef idx="0">
                <a:schemeClr val="accent1"/>
              </a:fillRef>
              <a:effectRef idx="0">
                <a:schemeClr val="accent1"/>
              </a:effectRef>
              <a:fontRef idx="minor">
                <a:schemeClr val="tx1"/>
              </a:fontRef>
            </p:style>
          </p:cxnSp>
          <p:sp>
            <p:nvSpPr>
              <p:cNvPr id="291" name="Elipse 290"/>
              <p:cNvSpPr/>
              <p:nvPr/>
            </p:nvSpPr>
            <p:spPr>
              <a:xfrm>
                <a:off x="2488406" y="1810238"/>
                <a:ext cx="138052" cy="164609"/>
              </a:xfrm>
              <a:prstGeom prst="ellipse">
                <a:avLst/>
              </a:prstGeom>
              <a:solidFill>
                <a:srgbClr val="04ADF2"/>
              </a:solidFill>
              <a:ln w="38100">
                <a:solidFill>
                  <a:srgbClr val="56677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92" name="Forma libre 291"/>
              <p:cNvSpPr/>
              <p:nvPr/>
            </p:nvSpPr>
            <p:spPr>
              <a:xfrm>
                <a:off x="2047135" y="922322"/>
                <a:ext cx="1676724" cy="642162"/>
              </a:xfrm>
              <a:custGeom>
                <a:avLst/>
                <a:gdLst>
                  <a:gd name="connsiteX0" fmla="*/ 9525 w 1714500"/>
                  <a:gd name="connsiteY0" fmla="*/ 9525 h 428625"/>
                  <a:gd name="connsiteX1" fmla="*/ 123825 w 1714500"/>
                  <a:gd name="connsiteY1" fmla="*/ 123825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9525 h 428625"/>
                  <a:gd name="connsiteX0" fmla="*/ 9525 w 1714500"/>
                  <a:gd name="connsiteY0" fmla="*/ 9525 h 428625"/>
                  <a:gd name="connsiteX1" fmla="*/ 128587 w 1714500"/>
                  <a:gd name="connsiteY1" fmla="*/ 147638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9525 h 428625"/>
                  <a:gd name="connsiteX0" fmla="*/ 9525 w 1714500"/>
                  <a:gd name="connsiteY0" fmla="*/ 0 h 428625"/>
                  <a:gd name="connsiteX1" fmla="*/ 128587 w 1714500"/>
                  <a:gd name="connsiteY1" fmla="*/ 147638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0 h 428625"/>
                  <a:gd name="connsiteX0" fmla="*/ 9525 w 1714500"/>
                  <a:gd name="connsiteY0" fmla="*/ 0 h 428625"/>
                  <a:gd name="connsiteX1" fmla="*/ 128587 w 1714500"/>
                  <a:gd name="connsiteY1" fmla="*/ 147638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581150"/>
                  <a:gd name="connsiteY0" fmla="*/ 0 h 428625"/>
                  <a:gd name="connsiteX1" fmla="*/ 128587 w 1581150"/>
                  <a:gd name="connsiteY1" fmla="*/ 147638 h 428625"/>
                  <a:gd name="connsiteX2" fmla="*/ 135731 w 1581150"/>
                  <a:gd name="connsiteY2" fmla="*/ 283368 h 428625"/>
                  <a:gd name="connsiteX3" fmla="*/ 0 w 1581150"/>
                  <a:gd name="connsiteY3" fmla="*/ 428625 h 428625"/>
                  <a:gd name="connsiteX4" fmla="*/ 1390650 w 1581150"/>
                  <a:gd name="connsiteY4" fmla="*/ 428625 h 428625"/>
                  <a:gd name="connsiteX5" fmla="*/ 1533525 w 1581150"/>
                  <a:gd name="connsiteY5" fmla="*/ 276225 h 428625"/>
                  <a:gd name="connsiteX6" fmla="*/ 1581150 w 1581150"/>
                  <a:gd name="connsiteY6" fmla="*/ 161925 h 428625"/>
                  <a:gd name="connsiteX7" fmla="*/ 1409700 w 1581150"/>
                  <a:gd name="connsiteY7" fmla="*/ 0 h 428625"/>
                  <a:gd name="connsiteX8" fmla="*/ 9525 w 1581150"/>
                  <a:gd name="connsiteY8" fmla="*/ 0 h 428625"/>
                  <a:gd name="connsiteX0" fmla="*/ 9525 w 1540669"/>
                  <a:gd name="connsiteY0" fmla="*/ 0 h 428625"/>
                  <a:gd name="connsiteX1" fmla="*/ 128587 w 1540669"/>
                  <a:gd name="connsiteY1" fmla="*/ 147638 h 428625"/>
                  <a:gd name="connsiteX2" fmla="*/ 135731 w 1540669"/>
                  <a:gd name="connsiteY2" fmla="*/ 283368 h 428625"/>
                  <a:gd name="connsiteX3" fmla="*/ 0 w 1540669"/>
                  <a:gd name="connsiteY3" fmla="*/ 428625 h 428625"/>
                  <a:gd name="connsiteX4" fmla="*/ 1390650 w 1540669"/>
                  <a:gd name="connsiteY4" fmla="*/ 428625 h 428625"/>
                  <a:gd name="connsiteX5" fmla="*/ 1533525 w 1540669"/>
                  <a:gd name="connsiteY5" fmla="*/ 276225 h 428625"/>
                  <a:gd name="connsiteX6" fmla="*/ 1540669 w 1540669"/>
                  <a:gd name="connsiteY6" fmla="*/ 164306 h 428625"/>
                  <a:gd name="connsiteX7" fmla="*/ 1409700 w 1540669"/>
                  <a:gd name="connsiteY7" fmla="*/ 0 h 428625"/>
                  <a:gd name="connsiteX8" fmla="*/ 9525 w 1540669"/>
                  <a:gd name="connsiteY8" fmla="*/ 0 h 428625"/>
                  <a:gd name="connsiteX0" fmla="*/ 9525 w 1559719"/>
                  <a:gd name="connsiteY0" fmla="*/ 0 h 428625"/>
                  <a:gd name="connsiteX1" fmla="*/ 128587 w 1559719"/>
                  <a:gd name="connsiteY1" fmla="*/ 147638 h 428625"/>
                  <a:gd name="connsiteX2" fmla="*/ 135731 w 1559719"/>
                  <a:gd name="connsiteY2" fmla="*/ 283368 h 428625"/>
                  <a:gd name="connsiteX3" fmla="*/ 0 w 1559719"/>
                  <a:gd name="connsiteY3" fmla="*/ 428625 h 428625"/>
                  <a:gd name="connsiteX4" fmla="*/ 1390650 w 1559719"/>
                  <a:gd name="connsiteY4" fmla="*/ 428625 h 428625"/>
                  <a:gd name="connsiteX5" fmla="*/ 1533525 w 1559719"/>
                  <a:gd name="connsiteY5" fmla="*/ 276225 h 428625"/>
                  <a:gd name="connsiteX6" fmla="*/ 1559719 w 1559719"/>
                  <a:gd name="connsiteY6" fmla="*/ 157162 h 428625"/>
                  <a:gd name="connsiteX7" fmla="*/ 1409700 w 1559719"/>
                  <a:gd name="connsiteY7" fmla="*/ 0 h 428625"/>
                  <a:gd name="connsiteX8" fmla="*/ 9525 w 1559719"/>
                  <a:gd name="connsiteY8" fmla="*/ 0 h 428625"/>
                  <a:gd name="connsiteX0" fmla="*/ 9525 w 1559719"/>
                  <a:gd name="connsiteY0" fmla="*/ 0 h 431006"/>
                  <a:gd name="connsiteX1" fmla="*/ 128587 w 1559719"/>
                  <a:gd name="connsiteY1" fmla="*/ 147638 h 431006"/>
                  <a:gd name="connsiteX2" fmla="*/ 135731 w 1559719"/>
                  <a:gd name="connsiteY2" fmla="*/ 283368 h 431006"/>
                  <a:gd name="connsiteX3" fmla="*/ 0 w 1559719"/>
                  <a:gd name="connsiteY3" fmla="*/ 428625 h 431006"/>
                  <a:gd name="connsiteX4" fmla="*/ 1419225 w 1559719"/>
                  <a:gd name="connsiteY4" fmla="*/ 431006 h 431006"/>
                  <a:gd name="connsiteX5" fmla="*/ 1533525 w 1559719"/>
                  <a:gd name="connsiteY5" fmla="*/ 276225 h 431006"/>
                  <a:gd name="connsiteX6" fmla="*/ 1559719 w 1559719"/>
                  <a:gd name="connsiteY6" fmla="*/ 157162 h 431006"/>
                  <a:gd name="connsiteX7" fmla="*/ 1409700 w 1559719"/>
                  <a:gd name="connsiteY7" fmla="*/ 0 h 431006"/>
                  <a:gd name="connsiteX8" fmla="*/ 9525 w 1559719"/>
                  <a:gd name="connsiteY8" fmla="*/ 0 h 431006"/>
                  <a:gd name="connsiteX0" fmla="*/ 9525 w 1559719"/>
                  <a:gd name="connsiteY0" fmla="*/ 0 h 431006"/>
                  <a:gd name="connsiteX1" fmla="*/ 128587 w 1559719"/>
                  <a:gd name="connsiteY1" fmla="*/ 147638 h 431006"/>
                  <a:gd name="connsiteX2" fmla="*/ 135731 w 1559719"/>
                  <a:gd name="connsiteY2" fmla="*/ 283368 h 431006"/>
                  <a:gd name="connsiteX3" fmla="*/ 0 w 1559719"/>
                  <a:gd name="connsiteY3" fmla="*/ 428625 h 431006"/>
                  <a:gd name="connsiteX4" fmla="*/ 1419225 w 1559719"/>
                  <a:gd name="connsiteY4" fmla="*/ 431006 h 431006"/>
                  <a:gd name="connsiteX5" fmla="*/ 1547813 w 1559719"/>
                  <a:gd name="connsiteY5" fmla="*/ 276225 h 431006"/>
                  <a:gd name="connsiteX6" fmla="*/ 1559719 w 1559719"/>
                  <a:gd name="connsiteY6" fmla="*/ 157162 h 431006"/>
                  <a:gd name="connsiteX7" fmla="*/ 1409700 w 1559719"/>
                  <a:gd name="connsiteY7" fmla="*/ 0 h 431006"/>
                  <a:gd name="connsiteX8" fmla="*/ 9525 w 1559719"/>
                  <a:gd name="connsiteY8" fmla="*/ 0 h 431006"/>
                  <a:gd name="connsiteX0" fmla="*/ 9525 w 1610877"/>
                  <a:gd name="connsiteY0" fmla="*/ 0 h 431006"/>
                  <a:gd name="connsiteX1" fmla="*/ 128587 w 1610877"/>
                  <a:gd name="connsiteY1" fmla="*/ 147638 h 431006"/>
                  <a:gd name="connsiteX2" fmla="*/ 135731 w 1610877"/>
                  <a:gd name="connsiteY2" fmla="*/ 283368 h 431006"/>
                  <a:gd name="connsiteX3" fmla="*/ 0 w 1610877"/>
                  <a:gd name="connsiteY3" fmla="*/ 428625 h 431006"/>
                  <a:gd name="connsiteX4" fmla="*/ 1419225 w 1610877"/>
                  <a:gd name="connsiteY4" fmla="*/ 431006 h 431006"/>
                  <a:gd name="connsiteX5" fmla="*/ 1547813 w 1610877"/>
                  <a:gd name="connsiteY5" fmla="*/ 276225 h 431006"/>
                  <a:gd name="connsiteX6" fmla="*/ 1559719 w 1610877"/>
                  <a:gd name="connsiteY6" fmla="*/ 157162 h 431006"/>
                  <a:gd name="connsiteX7" fmla="*/ 1409700 w 1610877"/>
                  <a:gd name="connsiteY7" fmla="*/ 0 h 431006"/>
                  <a:gd name="connsiteX8" fmla="*/ 9525 w 1610877"/>
                  <a:gd name="connsiteY8" fmla="*/ 0 h 431006"/>
                  <a:gd name="connsiteX0" fmla="*/ 9525 w 1634133"/>
                  <a:gd name="connsiteY0" fmla="*/ 0 h 431006"/>
                  <a:gd name="connsiteX1" fmla="*/ 128587 w 1634133"/>
                  <a:gd name="connsiteY1" fmla="*/ 147638 h 431006"/>
                  <a:gd name="connsiteX2" fmla="*/ 135731 w 1634133"/>
                  <a:gd name="connsiteY2" fmla="*/ 283368 h 431006"/>
                  <a:gd name="connsiteX3" fmla="*/ 0 w 1634133"/>
                  <a:gd name="connsiteY3" fmla="*/ 428625 h 431006"/>
                  <a:gd name="connsiteX4" fmla="*/ 1419225 w 1634133"/>
                  <a:gd name="connsiteY4" fmla="*/ 431006 h 431006"/>
                  <a:gd name="connsiteX5" fmla="*/ 1547813 w 1634133"/>
                  <a:gd name="connsiteY5" fmla="*/ 276225 h 431006"/>
                  <a:gd name="connsiteX6" fmla="*/ 1559719 w 1634133"/>
                  <a:gd name="connsiteY6" fmla="*/ 157162 h 431006"/>
                  <a:gd name="connsiteX7" fmla="*/ 1409700 w 1634133"/>
                  <a:gd name="connsiteY7" fmla="*/ 0 h 431006"/>
                  <a:gd name="connsiteX8" fmla="*/ 9525 w 1634133"/>
                  <a:gd name="connsiteY8" fmla="*/ 0 h 431006"/>
                  <a:gd name="connsiteX0" fmla="*/ 9525 w 1640478"/>
                  <a:gd name="connsiteY0" fmla="*/ 0 h 431006"/>
                  <a:gd name="connsiteX1" fmla="*/ 128587 w 1640478"/>
                  <a:gd name="connsiteY1" fmla="*/ 147638 h 431006"/>
                  <a:gd name="connsiteX2" fmla="*/ 135731 w 1640478"/>
                  <a:gd name="connsiteY2" fmla="*/ 283368 h 431006"/>
                  <a:gd name="connsiteX3" fmla="*/ 0 w 1640478"/>
                  <a:gd name="connsiteY3" fmla="*/ 428625 h 431006"/>
                  <a:gd name="connsiteX4" fmla="*/ 1419225 w 1640478"/>
                  <a:gd name="connsiteY4" fmla="*/ 431006 h 431006"/>
                  <a:gd name="connsiteX5" fmla="*/ 1547813 w 1640478"/>
                  <a:gd name="connsiteY5" fmla="*/ 276225 h 431006"/>
                  <a:gd name="connsiteX6" fmla="*/ 1559719 w 1640478"/>
                  <a:gd name="connsiteY6" fmla="*/ 157162 h 431006"/>
                  <a:gd name="connsiteX7" fmla="*/ 1409700 w 1640478"/>
                  <a:gd name="connsiteY7" fmla="*/ 0 h 431006"/>
                  <a:gd name="connsiteX8" fmla="*/ 9525 w 1640478"/>
                  <a:gd name="connsiteY8" fmla="*/ 0 h 431006"/>
                  <a:gd name="connsiteX0" fmla="*/ 9525 w 1676724"/>
                  <a:gd name="connsiteY0" fmla="*/ 0 h 431006"/>
                  <a:gd name="connsiteX1" fmla="*/ 128587 w 1676724"/>
                  <a:gd name="connsiteY1" fmla="*/ 147638 h 431006"/>
                  <a:gd name="connsiteX2" fmla="*/ 135731 w 1676724"/>
                  <a:gd name="connsiteY2" fmla="*/ 283368 h 431006"/>
                  <a:gd name="connsiteX3" fmla="*/ 0 w 1676724"/>
                  <a:gd name="connsiteY3" fmla="*/ 428625 h 431006"/>
                  <a:gd name="connsiteX4" fmla="*/ 1419225 w 1676724"/>
                  <a:gd name="connsiteY4" fmla="*/ 431006 h 431006"/>
                  <a:gd name="connsiteX5" fmla="*/ 1547813 w 1676724"/>
                  <a:gd name="connsiteY5" fmla="*/ 276225 h 431006"/>
                  <a:gd name="connsiteX6" fmla="*/ 1559719 w 1676724"/>
                  <a:gd name="connsiteY6" fmla="*/ 157162 h 431006"/>
                  <a:gd name="connsiteX7" fmla="*/ 1409700 w 1676724"/>
                  <a:gd name="connsiteY7" fmla="*/ 0 h 431006"/>
                  <a:gd name="connsiteX8" fmla="*/ 9525 w 1676724"/>
                  <a:gd name="connsiteY8" fmla="*/ 0 h 431006"/>
                  <a:gd name="connsiteX0" fmla="*/ 9525 w 1676724"/>
                  <a:gd name="connsiteY0" fmla="*/ 0 h 431006"/>
                  <a:gd name="connsiteX1" fmla="*/ 128587 w 1676724"/>
                  <a:gd name="connsiteY1" fmla="*/ 147638 h 431006"/>
                  <a:gd name="connsiteX2" fmla="*/ 135731 w 1676724"/>
                  <a:gd name="connsiteY2" fmla="*/ 283368 h 431006"/>
                  <a:gd name="connsiteX3" fmla="*/ 0 w 1676724"/>
                  <a:gd name="connsiteY3" fmla="*/ 428625 h 431006"/>
                  <a:gd name="connsiteX4" fmla="*/ 1419225 w 1676724"/>
                  <a:gd name="connsiteY4" fmla="*/ 431006 h 431006"/>
                  <a:gd name="connsiteX5" fmla="*/ 1547813 w 1676724"/>
                  <a:gd name="connsiteY5" fmla="*/ 276225 h 431006"/>
                  <a:gd name="connsiteX6" fmla="*/ 1559719 w 1676724"/>
                  <a:gd name="connsiteY6" fmla="*/ 157162 h 431006"/>
                  <a:gd name="connsiteX7" fmla="*/ 1409700 w 1676724"/>
                  <a:gd name="connsiteY7" fmla="*/ 0 h 431006"/>
                  <a:gd name="connsiteX8" fmla="*/ 9525 w 1676724"/>
                  <a:gd name="connsiteY8" fmla="*/ 0 h 4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724" h="431006">
                    <a:moveTo>
                      <a:pt x="9525" y="0"/>
                    </a:moveTo>
                    <a:lnTo>
                      <a:pt x="128587" y="147638"/>
                    </a:lnTo>
                    <a:cubicBezTo>
                      <a:pt x="321469" y="117474"/>
                      <a:pt x="240506" y="349250"/>
                      <a:pt x="135731" y="283368"/>
                    </a:cubicBezTo>
                    <a:lnTo>
                      <a:pt x="0" y="428625"/>
                    </a:lnTo>
                    <a:lnTo>
                      <a:pt x="1419225" y="431006"/>
                    </a:lnTo>
                    <a:lnTo>
                      <a:pt x="1547813" y="276225"/>
                    </a:lnTo>
                    <a:cubicBezTo>
                      <a:pt x="1685132" y="360362"/>
                      <a:pt x="1746250" y="108743"/>
                      <a:pt x="1559719" y="157162"/>
                    </a:cubicBezTo>
                    <a:lnTo>
                      <a:pt x="1409700" y="0"/>
                    </a:lnTo>
                    <a:lnTo>
                      <a:pt x="9525" y="0"/>
                    </a:lnTo>
                    <a:close/>
                  </a:path>
                </a:pathLst>
              </a:custGeom>
              <a:solidFill>
                <a:srgbClr val="04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278" name="Grupo 277"/>
            <p:cNvGrpSpPr/>
            <p:nvPr/>
          </p:nvGrpSpPr>
          <p:grpSpPr>
            <a:xfrm>
              <a:off x="1421543" y="4004552"/>
              <a:ext cx="2623456" cy="1346094"/>
              <a:chOff x="419101" y="538650"/>
              <a:chExt cx="1676724" cy="1025832"/>
            </a:xfrm>
          </p:grpSpPr>
          <p:sp>
            <p:nvSpPr>
              <p:cNvPr id="287" name="Forma libre 286"/>
              <p:cNvSpPr/>
              <p:nvPr/>
            </p:nvSpPr>
            <p:spPr>
              <a:xfrm>
                <a:off x="419101" y="929882"/>
                <a:ext cx="1676724" cy="634600"/>
              </a:xfrm>
              <a:custGeom>
                <a:avLst/>
                <a:gdLst>
                  <a:gd name="connsiteX0" fmla="*/ 9525 w 1714500"/>
                  <a:gd name="connsiteY0" fmla="*/ 9525 h 428625"/>
                  <a:gd name="connsiteX1" fmla="*/ 123825 w 1714500"/>
                  <a:gd name="connsiteY1" fmla="*/ 123825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9525 h 428625"/>
                  <a:gd name="connsiteX0" fmla="*/ 9525 w 1714500"/>
                  <a:gd name="connsiteY0" fmla="*/ 9525 h 428625"/>
                  <a:gd name="connsiteX1" fmla="*/ 128587 w 1714500"/>
                  <a:gd name="connsiteY1" fmla="*/ 147638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9525 h 428625"/>
                  <a:gd name="connsiteX0" fmla="*/ 9525 w 1714500"/>
                  <a:gd name="connsiteY0" fmla="*/ 0 h 428625"/>
                  <a:gd name="connsiteX1" fmla="*/ 128587 w 1714500"/>
                  <a:gd name="connsiteY1" fmla="*/ 147638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0 h 428625"/>
                  <a:gd name="connsiteX0" fmla="*/ 9525 w 1714500"/>
                  <a:gd name="connsiteY0" fmla="*/ 0 h 428625"/>
                  <a:gd name="connsiteX1" fmla="*/ 128587 w 1714500"/>
                  <a:gd name="connsiteY1" fmla="*/ 147638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581150"/>
                  <a:gd name="connsiteY0" fmla="*/ 0 h 428625"/>
                  <a:gd name="connsiteX1" fmla="*/ 128587 w 1581150"/>
                  <a:gd name="connsiteY1" fmla="*/ 147638 h 428625"/>
                  <a:gd name="connsiteX2" fmla="*/ 135731 w 1581150"/>
                  <a:gd name="connsiteY2" fmla="*/ 283368 h 428625"/>
                  <a:gd name="connsiteX3" fmla="*/ 0 w 1581150"/>
                  <a:gd name="connsiteY3" fmla="*/ 428625 h 428625"/>
                  <a:gd name="connsiteX4" fmla="*/ 1390650 w 1581150"/>
                  <a:gd name="connsiteY4" fmla="*/ 428625 h 428625"/>
                  <a:gd name="connsiteX5" fmla="*/ 1533525 w 1581150"/>
                  <a:gd name="connsiteY5" fmla="*/ 276225 h 428625"/>
                  <a:gd name="connsiteX6" fmla="*/ 1581150 w 1581150"/>
                  <a:gd name="connsiteY6" fmla="*/ 161925 h 428625"/>
                  <a:gd name="connsiteX7" fmla="*/ 1409700 w 1581150"/>
                  <a:gd name="connsiteY7" fmla="*/ 0 h 428625"/>
                  <a:gd name="connsiteX8" fmla="*/ 9525 w 1581150"/>
                  <a:gd name="connsiteY8" fmla="*/ 0 h 428625"/>
                  <a:gd name="connsiteX0" fmla="*/ 9525 w 1540669"/>
                  <a:gd name="connsiteY0" fmla="*/ 0 h 428625"/>
                  <a:gd name="connsiteX1" fmla="*/ 128587 w 1540669"/>
                  <a:gd name="connsiteY1" fmla="*/ 147638 h 428625"/>
                  <a:gd name="connsiteX2" fmla="*/ 135731 w 1540669"/>
                  <a:gd name="connsiteY2" fmla="*/ 283368 h 428625"/>
                  <a:gd name="connsiteX3" fmla="*/ 0 w 1540669"/>
                  <a:gd name="connsiteY3" fmla="*/ 428625 h 428625"/>
                  <a:gd name="connsiteX4" fmla="*/ 1390650 w 1540669"/>
                  <a:gd name="connsiteY4" fmla="*/ 428625 h 428625"/>
                  <a:gd name="connsiteX5" fmla="*/ 1533525 w 1540669"/>
                  <a:gd name="connsiteY5" fmla="*/ 276225 h 428625"/>
                  <a:gd name="connsiteX6" fmla="*/ 1540669 w 1540669"/>
                  <a:gd name="connsiteY6" fmla="*/ 164306 h 428625"/>
                  <a:gd name="connsiteX7" fmla="*/ 1409700 w 1540669"/>
                  <a:gd name="connsiteY7" fmla="*/ 0 h 428625"/>
                  <a:gd name="connsiteX8" fmla="*/ 9525 w 1540669"/>
                  <a:gd name="connsiteY8" fmla="*/ 0 h 428625"/>
                  <a:gd name="connsiteX0" fmla="*/ 9525 w 1559719"/>
                  <a:gd name="connsiteY0" fmla="*/ 0 h 428625"/>
                  <a:gd name="connsiteX1" fmla="*/ 128587 w 1559719"/>
                  <a:gd name="connsiteY1" fmla="*/ 147638 h 428625"/>
                  <a:gd name="connsiteX2" fmla="*/ 135731 w 1559719"/>
                  <a:gd name="connsiteY2" fmla="*/ 283368 h 428625"/>
                  <a:gd name="connsiteX3" fmla="*/ 0 w 1559719"/>
                  <a:gd name="connsiteY3" fmla="*/ 428625 h 428625"/>
                  <a:gd name="connsiteX4" fmla="*/ 1390650 w 1559719"/>
                  <a:gd name="connsiteY4" fmla="*/ 428625 h 428625"/>
                  <a:gd name="connsiteX5" fmla="*/ 1533525 w 1559719"/>
                  <a:gd name="connsiteY5" fmla="*/ 276225 h 428625"/>
                  <a:gd name="connsiteX6" fmla="*/ 1559719 w 1559719"/>
                  <a:gd name="connsiteY6" fmla="*/ 157162 h 428625"/>
                  <a:gd name="connsiteX7" fmla="*/ 1409700 w 1559719"/>
                  <a:gd name="connsiteY7" fmla="*/ 0 h 428625"/>
                  <a:gd name="connsiteX8" fmla="*/ 9525 w 1559719"/>
                  <a:gd name="connsiteY8" fmla="*/ 0 h 428625"/>
                  <a:gd name="connsiteX0" fmla="*/ 9525 w 1559719"/>
                  <a:gd name="connsiteY0" fmla="*/ 0 h 431006"/>
                  <a:gd name="connsiteX1" fmla="*/ 128587 w 1559719"/>
                  <a:gd name="connsiteY1" fmla="*/ 147638 h 431006"/>
                  <a:gd name="connsiteX2" fmla="*/ 135731 w 1559719"/>
                  <a:gd name="connsiteY2" fmla="*/ 283368 h 431006"/>
                  <a:gd name="connsiteX3" fmla="*/ 0 w 1559719"/>
                  <a:gd name="connsiteY3" fmla="*/ 428625 h 431006"/>
                  <a:gd name="connsiteX4" fmla="*/ 1419225 w 1559719"/>
                  <a:gd name="connsiteY4" fmla="*/ 431006 h 431006"/>
                  <a:gd name="connsiteX5" fmla="*/ 1533525 w 1559719"/>
                  <a:gd name="connsiteY5" fmla="*/ 276225 h 431006"/>
                  <a:gd name="connsiteX6" fmla="*/ 1559719 w 1559719"/>
                  <a:gd name="connsiteY6" fmla="*/ 157162 h 431006"/>
                  <a:gd name="connsiteX7" fmla="*/ 1409700 w 1559719"/>
                  <a:gd name="connsiteY7" fmla="*/ 0 h 431006"/>
                  <a:gd name="connsiteX8" fmla="*/ 9525 w 1559719"/>
                  <a:gd name="connsiteY8" fmla="*/ 0 h 431006"/>
                  <a:gd name="connsiteX0" fmla="*/ 9525 w 1559719"/>
                  <a:gd name="connsiteY0" fmla="*/ 0 h 431006"/>
                  <a:gd name="connsiteX1" fmla="*/ 128587 w 1559719"/>
                  <a:gd name="connsiteY1" fmla="*/ 147638 h 431006"/>
                  <a:gd name="connsiteX2" fmla="*/ 135731 w 1559719"/>
                  <a:gd name="connsiteY2" fmla="*/ 283368 h 431006"/>
                  <a:gd name="connsiteX3" fmla="*/ 0 w 1559719"/>
                  <a:gd name="connsiteY3" fmla="*/ 428625 h 431006"/>
                  <a:gd name="connsiteX4" fmla="*/ 1419225 w 1559719"/>
                  <a:gd name="connsiteY4" fmla="*/ 431006 h 431006"/>
                  <a:gd name="connsiteX5" fmla="*/ 1547813 w 1559719"/>
                  <a:gd name="connsiteY5" fmla="*/ 276225 h 431006"/>
                  <a:gd name="connsiteX6" fmla="*/ 1559719 w 1559719"/>
                  <a:gd name="connsiteY6" fmla="*/ 157162 h 431006"/>
                  <a:gd name="connsiteX7" fmla="*/ 1409700 w 1559719"/>
                  <a:gd name="connsiteY7" fmla="*/ 0 h 431006"/>
                  <a:gd name="connsiteX8" fmla="*/ 9525 w 1559719"/>
                  <a:gd name="connsiteY8" fmla="*/ 0 h 431006"/>
                  <a:gd name="connsiteX0" fmla="*/ 9525 w 1610877"/>
                  <a:gd name="connsiteY0" fmla="*/ 0 h 431006"/>
                  <a:gd name="connsiteX1" fmla="*/ 128587 w 1610877"/>
                  <a:gd name="connsiteY1" fmla="*/ 147638 h 431006"/>
                  <a:gd name="connsiteX2" fmla="*/ 135731 w 1610877"/>
                  <a:gd name="connsiteY2" fmla="*/ 283368 h 431006"/>
                  <a:gd name="connsiteX3" fmla="*/ 0 w 1610877"/>
                  <a:gd name="connsiteY3" fmla="*/ 428625 h 431006"/>
                  <a:gd name="connsiteX4" fmla="*/ 1419225 w 1610877"/>
                  <a:gd name="connsiteY4" fmla="*/ 431006 h 431006"/>
                  <a:gd name="connsiteX5" fmla="*/ 1547813 w 1610877"/>
                  <a:gd name="connsiteY5" fmla="*/ 276225 h 431006"/>
                  <a:gd name="connsiteX6" fmla="*/ 1559719 w 1610877"/>
                  <a:gd name="connsiteY6" fmla="*/ 157162 h 431006"/>
                  <a:gd name="connsiteX7" fmla="*/ 1409700 w 1610877"/>
                  <a:gd name="connsiteY7" fmla="*/ 0 h 431006"/>
                  <a:gd name="connsiteX8" fmla="*/ 9525 w 1610877"/>
                  <a:gd name="connsiteY8" fmla="*/ 0 h 431006"/>
                  <a:gd name="connsiteX0" fmla="*/ 9525 w 1634133"/>
                  <a:gd name="connsiteY0" fmla="*/ 0 h 431006"/>
                  <a:gd name="connsiteX1" fmla="*/ 128587 w 1634133"/>
                  <a:gd name="connsiteY1" fmla="*/ 147638 h 431006"/>
                  <a:gd name="connsiteX2" fmla="*/ 135731 w 1634133"/>
                  <a:gd name="connsiteY2" fmla="*/ 283368 h 431006"/>
                  <a:gd name="connsiteX3" fmla="*/ 0 w 1634133"/>
                  <a:gd name="connsiteY3" fmla="*/ 428625 h 431006"/>
                  <a:gd name="connsiteX4" fmla="*/ 1419225 w 1634133"/>
                  <a:gd name="connsiteY4" fmla="*/ 431006 h 431006"/>
                  <a:gd name="connsiteX5" fmla="*/ 1547813 w 1634133"/>
                  <a:gd name="connsiteY5" fmla="*/ 276225 h 431006"/>
                  <a:gd name="connsiteX6" fmla="*/ 1559719 w 1634133"/>
                  <a:gd name="connsiteY6" fmla="*/ 157162 h 431006"/>
                  <a:gd name="connsiteX7" fmla="*/ 1409700 w 1634133"/>
                  <a:gd name="connsiteY7" fmla="*/ 0 h 431006"/>
                  <a:gd name="connsiteX8" fmla="*/ 9525 w 1634133"/>
                  <a:gd name="connsiteY8" fmla="*/ 0 h 431006"/>
                  <a:gd name="connsiteX0" fmla="*/ 9525 w 1640478"/>
                  <a:gd name="connsiteY0" fmla="*/ 0 h 431006"/>
                  <a:gd name="connsiteX1" fmla="*/ 128587 w 1640478"/>
                  <a:gd name="connsiteY1" fmla="*/ 147638 h 431006"/>
                  <a:gd name="connsiteX2" fmla="*/ 135731 w 1640478"/>
                  <a:gd name="connsiteY2" fmla="*/ 283368 h 431006"/>
                  <a:gd name="connsiteX3" fmla="*/ 0 w 1640478"/>
                  <a:gd name="connsiteY3" fmla="*/ 428625 h 431006"/>
                  <a:gd name="connsiteX4" fmla="*/ 1419225 w 1640478"/>
                  <a:gd name="connsiteY4" fmla="*/ 431006 h 431006"/>
                  <a:gd name="connsiteX5" fmla="*/ 1547813 w 1640478"/>
                  <a:gd name="connsiteY5" fmla="*/ 276225 h 431006"/>
                  <a:gd name="connsiteX6" fmla="*/ 1559719 w 1640478"/>
                  <a:gd name="connsiteY6" fmla="*/ 157162 h 431006"/>
                  <a:gd name="connsiteX7" fmla="*/ 1409700 w 1640478"/>
                  <a:gd name="connsiteY7" fmla="*/ 0 h 431006"/>
                  <a:gd name="connsiteX8" fmla="*/ 9525 w 1640478"/>
                  <a:gd name="connsiteY8" fmla="*/ 0 h 431006"/>
                  <a:gd name="connsiteX0" fmla="*/ 9525 w 1676724"/>
                  <a:gd name="connsiteY0" fmla="*/ 0 h 431006"/>
                  <a:gd name="connsiteX1" fmla="*/ 128587 w 1676724"/>
                  <a:gd name="connsiteY1" fmla="*/ 147638 h 431006"/>
                  <a:gd name="connsiteX2" fmla="*/ 135731 w 1676724"/>
                  <a:gd name="connsiteY2" fmla="*/ 283368 h 431006"/>
                  <a:gd name="connsiteX3" fmla="*/ 0 w 1676724"/>
                  <a:gd name="connsiteY3" fmla="*/ 428625 h 431006"/>
                  <a:gd name="connsiteX4" fmla="*/ 1419225 w 1676724"/>
                  <a:gd name="connsiteY4" fmla="*/ 431006 h 431006"/>
                  <a:gd name="connsiteX5" fmla="*/ 1547813 w 1676724"/>
                  <a:gd name="connsiteY5" fmla="*/ 276225 h 431006"/>
                  <a:gd name="connsiteX6" fmla="*/ 1559719 w 1676724"/>
                  <a:gd name="connsiteY6" fmla="*/ 157162 h 431006"/>
                  <a:gd name="connsiteX7" fmla="*/ 1409700 w 1676724"/>
                  <a:gd name="connsiteY7" fmla="*/ 0 h 431006"/>
                  <a:gd name="connsiteX8" fmla="*/ 9525 w 1676724"/>
                  <a:gd name="connsiteY8" fmla="*/ 0 h 431006"/>
                  <a:gd name="connsiteX0" fmla="*/ 9525 w 1676724"/>
                  <a:gd name="connsiteY0" fmla="*/ 0 h 431006"/>
                  <a:gd name="connsiteX1" fmla="*/ 128587 w 1676724"/>
                  <a:gd name="connsiteY1" fmla="*/ 147638 h 431006"/>
                  <a:gd name="connsiteX2" fmla="*/ 135731 w 1676724"/>
                  <a:gd name="connsiteY2" fmla="*/ 283368 h 431006"/>
                  <a:gd name="connsiteX3" fmla="*/ 0 w 1676724"/>
                  <a:gd name="connsiteY3" fmla="*/ 428625 h 431006"/>
                  <a:gd name="connsiteX4" fmla="*/ 1419225 w 1676724"/>
                  <a:gd name="connsiteY4" fmla="*/ 431006 h 431006"/>
                  <a:gd name="connsiteX5" fmla="*/ 1547813 w 1676724"/>
                  <a:gd name="connsiteY5" fmla="*/ 276225 h 431006"/>
                  <a:gd name="connsiteX6" fmla="*/ 1559719 w 1676724"/>
                  <a:gd name="connsiteY6" fmla="*/ 157162 h 431006"/>
                  <a:gd name="connsiteX7" fmla="*/ 1409700 w 1676724"/>
                  <a:gd name="connsiteY7" fmla="*/ 0 h 431006"/>
                  <a:gd name="connsiteX8" fmla="*/ 9525 w 1676724"/>
                  <a:gd name="connsiteY8" fmla="*/ 0 h 4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724" h="431006">
                    <a:moveTo>
                      <a:pt x="9525" y="0"/>
                    </a:moveTo>
                    <a:lnTo>
                      <a:pt x="128587" y="147638"/>
                    </a:lnTo>
                    <a:cubicBezTo>
                      <a:pt x="321469" y="117474"/>
                      <a:pt x="240506" y="349250"/>
                      <a:pt x="135731" y="283368"/>
                    </a:cubicBezTo>
                    <a:lnTo>
                      <a:pt x="0" y="428625"/>
                    </a:lnTo>
                    <a:lnTo>
                      <a:pt x="1419225" y="431006"/>
                    </a:lnTo>
                    <a:lnTo>
                      <a:pt x="1547813" y="276225"/>
                    </a:lnTo>
                    <a:cubicBezTo>
                      <a:pt x="1685132" y="360362"/>
                      <a:pt x="1746250" y="108743"/>
                      <a:pt x="1559719" y="157162"/>
                    </a:cubicBezTo>
                    <a:lnTo>
                      <a:pt x="1409700" y="0"/>
                    </a:lnTo>
                    <a:lnTo>
                      <a:pt x="9525" y="0"/>
                    </a:lnTo>
                    <a:close/>
                  </a:path>
                </a:pathLst>
              </a:custGeom>
              <a:solidFill>
                <a:srgbClr val="8BC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cxnSp>
            <p:nvCxnSpPr>
              <p:cNvPr id="288" name="Conector recto 17"/>
              <p:cNvCxnSpPr/>
              <p:nvPr/>
            </p:nvCxnSpPr>
            <p:spPr>
              <a:xfrm>
                <a:off x="914400" y="628650"/>
                <a:ext cx="628650" cy="614363"/>
              </a:xfrm>
              <a:prstGeom prst="bentConnector3">
                <a:avLst>
                  <a:gd name="adj1" fmla="val 50000"/>
                </a:avLst>
              </a:prstGeom>
              <a:ln w="28575">
                <a:solidFill>
                  <a:srgbClr val="8BC43E"/>
                </a:solidFill>
              </a:ln>
            </p:spPr>
            <p:style>
              <a:lnRef idx="1">
                <a:schemeClr val="accent1"/>
              </a:lnRef>
              <a:fillRef idx="0">
                <a:schemeClr val="accent1"/>
              </a:fillRef>
              <a:effectRef idx="0">
                <a:schemeClr val="accent1"/>
              </a:effectRef>
              <a:fontRef idx="minor">
                <a:schemeClr val="tx1"/>
              </a:fontRef>
            </p:style>
          </p:cxnSp>
          <p:sp>
            <p:nvSpPr>
              <p:cNvPr id="289" name="Elipse 288"/>
              <p:cNvSpPr/>
              <p:nvPr/>
            </p:nvSpPr>
            <p:spPr>
              <a:xfrm>
                <a:off x="869156" y="538650"/>
                <a:ext cx="138052" cy="164609"/>
              </a:xfrm>
              <a:prstGeom prst="ellipse">
                <a:avLst/>
              </a:prstGeom>
              <a:solidFill>
                <a:srgbClr val="8BC43E"/>
              </a:solidFill>
              <a:ln w="38100">
                <a:solidFill>
                  <a:srgbClr val="56677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279" name="Grupo 278"/>
            <p:cNvGrpSpPr/>
            <p:nvPr/>
          </p:nvGrpSpPr>
          <p:grpSpPr>
            <a:xfrm>
              <a:off x="6516091" y="3882273"/>
              <a:ext cx="2623456" cy="1468371"/>
              <a:chOff x="3675169" y="445464"/>
              <a:chExt cx="1676724" cy="1119018"/>
            </a:xfrm>
          </p:grpSpPr>
          <p:sp>
            <p:nvSpPr>
              <p:cNvPr id="284" name="Forma libre 283"/>
              <p:cNvSpPr/>
              <p:nvPr/>
            </p:nvSpPr>
            <p:spPr>
              <a:xfrm>
                <a:off x="3675169" y="929883"/>
                <a:ext cx="1676724" cy="634599"/>
              </a:xfrm>
              <a:custGeom>
                <a:avLst/>
                <a:gdLst>
                  <a:gd name="connsiteX0" fmla="*/ 9525 w 1714500"/>
                  <a:gd name="connsiteY0" fmla="*/ 9525 h 428625"/>
                  <a:gd name="connsiteX1" fmla="*/ 123825 w 1714500"/>
                  <a:gd name="connsiteY1" fmla="*/ 123825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9525 h 428625"/>
                  <a:gd name="connsiteX0" fmla="*/ 9525 w 1714500"/>
                  <a:gd name="connsiteY0" fmla="*/ 9525 h 428625"/>
                  <a:gd name="connsiteX1" fmla="*/ 128587 w 1714500"/>
                  <a:gd name="connsiteY1" fmla="*/ 147638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9525 h 428625"/>
                  <a:gd name="connsiteX0" fmla="*/ 9525 w 1714500"/>
                  <a:gd name="connsiteY0" fmla="*/ 0 h 428625"/>
                  <a:gd name="connsiteX1" fmla="*/ 128587 w 1714500"/>
                  <a:gd name="connsiteY1" fmla="*/ 147638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0 h 428625"/>
                  <a:gd name="connsiteX0" fmla="*/ 9525 w 1714500"/>
                  <a:gd name="connsiteY0" fmla="*/ 0 h 428625"/>
                  <a:gd name="connsiteX1" fmla="*/ 128587 w 1714500"/>
                  <a:gd name="connsiteY1" fmla="*/ 147638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581150"/>
                  <a:gd name="connsiteY0" fmla="*/ 0 h 428625"/>
                  <a:gd name="connsiteX1" fmla="*/ 128587 w 1581150"/>
                  <a:gd name="connsiteY1" fmla="*/ 147638 h 428625"/>
                  <a:gd name="connsiteX2" fmla="*/ 135731 w 1581150"/>
                  <a:gd name="connsiteY2" fmla="*/ 283368 h 428625"/>
                  <a:gd name="connsiteX3" fmla="*/ 0 w 1581150"/>
                  <a:gd name="connsiteY3" fmla="*/ 428625 h 428625"/>
                  <a:gd name="connsiteX4" fmla="*/ 1390650 w 1581150"/>
                  <a:gd name="connsiteY4" fmla="*/ 428625 h 428625"/>
                  <a:gd name="connsiteX5" fmla="*/ 1533525 w 1581150"/>
                  <a:gd name="connsiteY5" fmla="*/ 276225 h 428625"/>
                  <a:gd name="connsiteX6" fmla="*/ 1581150 w 1581150"/>
                  <a:gd name="connsiteY6" fmla="*/ 161925 h 428625"/>
                  <a:gd name="connsiteX7" fmla="*/ 1409700 w 1581150"/>
                  <a:gd name="connsiteY7" fmla="*/ 0 h 428625"/>
                  <a:gd name="connsiteX8" fmla="*/ 9525 w 1581150"/>
                  <a:gd name="connsiteY8" fmla="*/ 0 h 428625"/>
                  <a:gd name="connsiteX0" fmla="*/ 9525 w 1540669"/>
                  <a:gd name="connsiteY0" fmla="*/ 0 h 428625"/>
                  <a:gd name="connsiteX1" fmla="*/ 128587 w 1540669"/>
                  <a:gd name="connsiteY1" fmla="*/ 147638 h 428625"/>
                  <a:gd name="connsiteX2" fmla="*/ 135731 w 1540669"/>
                  <a:gd name="connsiteY2" fmla="*/ 283368 h 428625"/>
                  <a:gd name="connsiteX3" fmla="*/ 0 w 1540669"/>
                  <a:gd name="connsiteY3" fmla="*/ 428625 h 428625"/>
                  <a:gd name="connsiteX4" fmla="*/ 1390650 w 1540669"/>
                  <a:gd name="connsiteY4" fmla="*/ 428625 h 428625"/>
                  <a:gd name="connsiteX5" fmla="*/ 1533525 w 1540669"/>
                  <a:gd name="connsiteY5" fmla="*/ 276225 h 428625"/>
                  <a:gd name="connsiteX6" fmla="*/ 1540669 w 1540669"/>
                  <a:gd name="connsiteY6" fmla="*/ 164306 h 428625"/>
                  <a:gd name="connsiteX7" fmla="*/ 1409700 w 1540669"/>
                  <a:gd name="connsiteY7" fmla="*/ 0 h 428625"/>
                  <a:gd name="connsiteX8" fmla="*/ 9525 w 1540669"/>
                  <a:gd name="connsiteY8" fmla="*/ 0 h 428625"/>
                  <a:gd name="connsiteX0" fmla="*/ 9525 w 1559719"/>
                  <a:gd name="connsiteY0" fmla="*/ 0 h 428625"/>
                  <a:gd name="connsiteX1" fmla="*/ 128587 w 1559719"/>
                  <a:gd name="connsiteY1" fmla="*/ 147638 h 428625"/>
                  <a:gd name="connsiteX2" fmla="*/ 135731 w 1559719"/>
                  <a:gd name="connsiteY2" fmla="*/ 283368 h 428625"/>
                  <a:gd name="connsiteX3" fmla="*/ 0 w 1559719"/>
                  <a:gd name="connsiteY3" fmla="*/ 428625 h 428625"/>
                  <a:gd name="connsiteX4" fmla="*/ 1390650 w 1559719"/>
                  <a:gd name="connsiteY4" fmla="*/ 428625 h 428625"/>
                  <a:gd name="connsiteX5" fmla="*/ 1533525 w 1559719"/>
                  <a:gd name="connsiteY5" fmla="*/ 276225 h 428625"/>
                  <a:gd name="connsiteX6" fmla="*/ 1559719 w 1559719"/>
                  <a:gd name="connsiteY6" fmla="*/ 157162 h 428625"/>
                  <a:gd name="connsiteX7" fmla="*/ 1409700 w 1559719"/>
                  <a:gd name="connsiteY7" fmla="*/ 0 h 428625"/>
                  <a:gd name="connsiteX8" fmla="*/ 9525 w 1559719"/>
                  <a:gd name="connsiteY8" fmla="*/ 0 h 428625"/>
                  <a:gd name="connsiteX0" fmla="*/ 9525 w 1559719"/>
                  <a:gd name="connsiteY0" fmla="*/ 0 h 431006"/>
                  <a:gd name="connsiteX1" fmla="*/ 128587 w 1559719"/>
                  <a:gd name="connsiteY1" fmla="*/ 147638 h 431006"/>
                  <a:gd name="connsiteX2" fmla="*/ 135731 w 1559719"/>
                  <a:gd name="connsiteY2" fmla="*/ 283368 h 431006"/>
                  <a:gd name="connsiteX3" fmla="*/ 0 w 1559719"/>
                  <a:gd name="connsiteY3" fmla="*/ 428625 h 431006"/>
                  <a:gd name="connsiteX4" fmla="*/ 1419225 w 1559719"/>
                  <a:gd name="connsiteY4" fmla="*/ 431006 h 431006"/>
                  <a:gd name="connsiteX5" fmla="*/ 1533525 w 1559719"/>
                  <a:gd name="connsiteY5" fmla="*/ 276225 h 431006"/>
                  <a:gd name="connsiteX6" fmla="*/ 1559719 w 1559719"/>
                  <a:gd name="connsiteY6" fmla="*/ 157162 h 431006"/>
                  <a:gd name="connsiteX7" fmla="*/ 1409700 w 1559719"/>
                  <a:gd name="connsiteY7" fmla="*/ 0 h 431006"/>
                  <a:gd name="connsiteX8" fmla="*/ 9525 w 1559719"/>
                  <a:gd name="connsiteY8" fmla="*/ 0 h 431006"/>
                  <a:gd name="connsiteX0" fmla="*/ 9525 w 1559719"/>
                  <a:gd name="connsiteY0" fmla="*/ 0 h 431006"/>
                  <a:gd name="connsiteX1" fmla="*/ 128587 w 1559719"/>
                  <a:gd name="connsiteY1" fmla="*/ 147638 h 431006"/>
                  <a:gd name="connsiteX2" fmla="*/ 135731 w 1559719"/>
                  <a:gd name="connsiteY2" fmla="*/ 283368 h 431006"/>
                  <a:gd name="connsiteX3" fmla="*/ 0 w 1559719"/>
                  <a:gd name="connsiteY3" fmla="*/ 428625 h 431006"/>
                  <a:gd name="connsiteX4" fmla="*/ 1419225 w 1559719"/>
                  <a:gd name="connsiteY4" fmla="*/ 431006 h 431006"/>
                  <a:gd name="connsiteX5" fmla="*/ 1547813 w 1559719"/>
                  <a:gd name="connsiteY5" fmla="*/ 276225 h 431006"/>
                  <a:gd name="connsiteX6" fmla="*/ 1559719 w 1559719"/>
                  <a:gd name="connsiteY6" fmla="*/ 157162 h 431006"/>
                  <a:gd name="connsiteX7" fmla="*/ 1409700 w 1559719"/>
                  <a:gd name="connsiteY7" fmla="*/ 0 h 431006"/>
                  <a:gd name="connsiteX8" fmla="*/ 9525 w 1559719"/>
                  <a:gd name="connsiteY8" fmla="*/ 0 h 431006"/>
                  <a:gd name="connsiteX0" fmla="*/ 9525 w 1610877"/>
                  <a:gd name="connsiteY0" fmla="*/ 0 h 431006"/>
                  <a:gd name="connsiteX1" fmla="*/ 128587 w 1610877"/>
                  <a:gd name="connsiteY1" fmla="*/ 147638 h 431006"/>
                  <a:gd name="connsiteX2" fmla="*/ 135731 w 1610877"/>
                  <a:gd name="connsiteY2" fmla="*/ 283368 h 431006"/>
                  <a:gd name="connsiteX3" fmla="*/ 0 w 1610877"/>
                  <a:gd name="connsiteY3" fmla="*/ 428625 h 431006"/>
                  <a:gd name="connsiteX4" fmla="*/ 1419225 w 1610877"/>
                  <a:gd name="connsiteY4" fmla="*/ 431006 h 431006"/>
                  <a:gd name="connsiteX5" fmla="*/ 1547813 w 1610877"/>
                  <a:gd name="connsiteY5" fmla="*/ 276225 h 431006"/>
                  <a:gd name="connsiteX6" fmla="*/ 1559719 w 1610877"/>
                  <a:gd name="connsiteY6" fmla="*/ 157162 h 431006"/>
                  <a:gd name="connsiteX7" fmla="*/ 1409700 w 1610877"/>
                  <a:gd name="connsiteY7" fmla="*/ 0 h 431006"/>
                  <a:gd name="connsiteX8" fmla="*/ 9525 w 1610877"/>
                  <a:gd name="connsiteY8" fmla="*/ 0 h 431006"/>
                  <a:gd name="connsiteX0" fmla="*/ 9525 w 1634133"/>
                  <a:gd name="connsiteY0" fmla="*/ 0 h 431006"/>
                  <a:gd name="connsiteX1" fmla="*/ 128587 w 1634133"/>
                  <a:gd name="connsiteY1" fmla="*/ 147638 h 431006"/>
                  <a:gd name="connsiteX2" fmla="*/ 135731 w 1634133"/>
                  <a:gd name="connsiteY2" fmla="*/ 283368 h 431006"/>
                  <a:gd name="connsiteX3" fmla="*/ 0 w 1634133"/>
                  <a:gd name="connsiteY3" fmla="*/ 428625 h 431006"/>
                  <a:gd name="connsiteX4" fmla="*/ 1419225 w 1634133"/>
                  <a:gd name="connsiteY4" fmla="*/ 431006 h 431006"/>
                  <a:gd name="connsiteX5" fmla="*/ 1547813 w 1634133"/>
                  <a:gd name="connsiteY5" fmla="*/ 276225 h 431006"/>
                  <a:gd name="connsiteX6" fmla="*/ 1559719 w 1634133"/>
                  <a:gd name="connsiteY6" fmla="*/ 157162 h 431006"/>
                  <a:gd name="connsiteX7" fmla="*/ 1409700 w 1634133"/>
                  <a:gd name="connsiteY7" fmla="*/ 0 h 431006"/>
                  <a:gd name="connsiteX8" fmla="*/ 9525 w 1634133"/>
                  <a:gd name="connsiteY8" fmla="*/ 0 h 431006"/>
                  <a:gd name="connsiteX0" fmla="*/ 9525 w 1640478"/>
                  <a:gd name="connsiteY0" fmla="*/ 0 h 431006"/>
                  <a:gd name="connsiteX1" fmla="*/ 128587 w 1640478"/>
                  <a:gd name="connsiteY1" fmla="*/ 147638 h 431006"/>
                  <a:gd name="connsiteX2" fmla="*/ 135731 w 1640478"/>
                  <a:gd name="connsiteY2" fmla="*/ 283368 h 431006"/>
                  <a:gd name="connsiteX3" fmla="*/ 0 w 1640478"/>
                  <a:gd name="connsiteY3" fmla="*/ 428625 h 431006"/>
                  <a:gd name="connsiteX4" fmla="*/ 1419225 w 1640478"/>
                  <a:gd name="connsiteY4" fmla="*/ 431006 h 431006"/>
                  <a:gd name="connsiteX5" fmla="*/ 1547813 w 1640478"/>
                  <a:gd name="connsiteY5" fmla="*/ 276225 h 431006"/>
                  <a:gd name="connsiteX6" fmla="*/ 1559719 w 1640478"/>
                  <a:gd name="connsiteY6" fmla="*/ 157162 h 431006"/>
                  <a:gd name="connsiteX7" fmla="*/ 1409700 w 1640478"/>
                  <a:gd name="connsiteY7" fmla="*/ 0 h 431006"/>
                  <a:gd name="connsiteX8" fmla="*/ 9525 w 1640478"/>
                  <a:gd name="connsiteY8" fmla="*/ 0 h 431006"/>
                  <a:gd name="connsiteX0" fmla="*/ 9525 w 1676724"/>
                  <a:gd name="connsiteY0" fmla="*/ 0 h 431006"/>
                  <a:gd name="connsiteX1" fmla="*/ 128587 w 1676724"/>
                  <a:gd name="connsiteY1" fmla="*/ 147638 h 431006"/>
                  <a:gd name="connsiteX2" fmla="*/ 135731 w 1676724"/>
                  <a:gd name="connsiteY2" fmla="*/ 283368 h 431006"/>
                  <a:gd name="connsiteX3" fmla="*/ 0 w 1676724"/>
                  <a:gd name="connsiteY3" fmla="*/ 428625 h 431006"/>
                  <a:gd name="connsiteX4" fmla="*/ 1419225 w 1676724"/>
                  <a:gd name="connsiteY4" fmla="*/ 431006 h 431006"/>
                  <a:gd name="connsiteX5" fmla="*/ 1547813 w 1676724"/>
                  <a:gd name="connsiteY5" fmla="*/ 276225 h 431006"/>
                  <a:gd name="connsiteX6" fmla="*/ 1559719 w 1676724"/>
                  <a:gd name="connsiteY6" fmla="*/ 157162 h 431006"/>
                  <a:gd name="connsiteX7" fmla="*/ 1409700 w 1676724"/>
                  <a:gd name="connsiteY7" fmla="*/ 0 h 431006"/>
                  <a:gd name="connsiteX8" fmla="*/ 9525 w 1676724"/>
                  <a:gd name="connsiteY8" fmla="*/ 0 h 431006"/>
                  <a:gd name="connsiteX0" fmla="*/ 9525 w 1676724"/>
                  <a:gd name="connsiteY0" fmla="*/ 0 h 431006"/>
                  <a:gd name="connsiteX1" fmla="*/ 128587 w 1676724"/>
                  <a:gd name="connsiteY1" fmla="*/ 147638 h 431006"/>
                  <a:gd name="connsiteX2" fmla="*/ 135731 w 1676724"/>
                  <a:gd name="connsiteY2" fmla="*/ 283368 h 431006"/>
                  <a:gd name="connsiteX3" fmla="*/ 0 w 1676724"/>
                  <a:gd name="connsiteY3" fmla="*/ 428625 h 431006"/>
                  <a:gd name="connsiteX4" fmla="*/ 1419225 w 1676724"/>
                  <a:gd name="connsiteY4" fmla="*/ 431006 h 431006"/>
                  <a:gd name="connsiteX5" fmla="*/ 1547813 w 1676724"/>
                  <a:gd name="connsiteY5" fmla="*/ 276225 h 431006"/>
                  <a:gd name="connsiteX6" fmla="*/ 1559719 w 1676724"/>
                  <a:gd name="connsiteY6" fmla="*/ 157162 h 431006"/>
                  <a:gd name="connsiteX7" fmla="*/ 1409700 w 1676724"/>
                  <a:gd name="connsiteY7" fmla="*/ 0 h 431006"/>
                  <a:gd name="connsiteX8" fmla="*/ 9525 w 1676724"/>
                  <a:gd name="connsiteY8" fmla="*/ 0 h 4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724" h="431006">
                    <a:moveTo>
                      <a:pt x="9525" y="0"/>
                    </a:moveTo>
                    <a:lnTo>
                      <a:pt x="128587" y="147638"/>
                    </a:lnTo>
                    <a:cubicBezTo>
                      <a:pt x="321469" y="117474"/>
                      <a:pt x="240506" y="349250"/>
                      <a:pt x="135731" y="283368"/>
                    </a:cubicBezTo>
                    <a:lnTo>
                      <a:pt x="0" y="428625"/>
                    </a:lnTo>
                    <a:lnTo>
                      <a:pt x="1419225" y="431006"/>
                    </a:lnTo>
                    <a:lnTo>
                      <a:pt x="1547813" y="276225"/>
                    </a:lnTo>
                    <a:cubicBezTo>
                      <a:pt x="1685132" y="360362"/>
                      <a:pt x="1746250" y="108743"/>
                      <a:pt x="1559719" y="157162"/>
                    </a:cubicBezTo>
                    <a:lnTo>
                      <a:pt x="1409700" y="0"/>
                    </a:lnTo>
                    <a:lnTo>
                      <a:pt x="9525" y="0"/>
                    </a:lnTo>
                    <a:close/>
                  </a:path>
                </a:pathLst>
              </a:custGeom>
              <a:solidFill>
                <a:srgbClr val="FC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cxnSp>
            <p:nvCxnSpPr>
              <p:cNvPr id="285" name="Conector recto 17"/>
              <p:cNvCxnSpPr/>
              <p:nvPr/>
            </p:nvCxnSpPr>
            <p:spPr>
              <a:xfrm>
                <a:off x="4673760" y="512759"/>
                <a:ext cx="673052" cy="696118"/>
              </a:xfrm>
              <a:prstGeom prst="bentConnector3">
                <a:avLst>
                  <a:gd name="adj1" fmla="val 50000"/>
                </a:avLst>
              </a:prstGeom>
              <a:ln w="28575">
                <a:solidFill>
                  <a:srgbClr val="FCB041"/>
                </a:solidFill>
              </a:ln>
            </p:spPr>
            <p:style>
              <a:lnRef idx="1">
                <a:schemeClr val="accent1"/>
              </a:lnRef>
              <a:fillRef idx="0">
                <a:schemeClr val="accent1"/>
              </a:fillRef>
              <a:effectRef idx="0">
                <a:schemeClr val="accent1"/>
              </a:effectRef>
              <a:fontRef idx="minor">
                <a:schemeClr val="tx1"/>
              </a:fontRef>
            </p:style>
          </p:cxnSp>
          <p:sp>
            <p:nvSpPr>
              <p:cNvPr id="286" name="Elipse 285"/>
              <p:cNvSpPr/>
              <p:nvPr/>
            </p:nvSpPr>
            <p:spPr>
              <a:xfrm>
                <a:off x="4595936" y="445464"/>
                <a:ext cx="138052" cy="164610"/>
              </a:xfrm>
              <a:prstGeom prst="ellipse">
                <a:avLst/>
              </a:prstGeom>
              <a:solidFill>
                <a:srgbClr val="FCB041"/>
              </a:solidFill>
              <a:ln w="38100">
                <a:solidFill>
                  <a:srgbClr val="56677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280" name="Grupo 279"/>
            <p:cNvGrpSpPr/>
            <p:nvPr/>
          </p:nvGrpSpPr>
          <p:grpSpPr>
            <a:xfrm>
              <a:off x="9063366" y="4508007"/>
              <a:ext cx="2623456" cy="1467881"/>
              <a:chOff x="5303204" y="922323"/>
              <a:chExt cx="1676724" cy="1118645"/>
            </a:xfrm>
          </p:grpSpPr>
          <p:sp>
            <p:nvSpPr>
              <p:cNvPr id="281" name="Forma libre 280"/>
              <p:cNvSpPr/>
              <p:nvPr/>
            </p:nvSpPr>
            <p:spPr>
              <a:xfrm>
                <a:off x="5303204" y="922323"/>
                <a:ext cx="1676724" cy="642160"/>
              </a:xfrm>
              <a:custGeom>
                <a:avLst/>
                <a:gdLst>
                  <a:gd name="connsiteX0" fmla="*/ 9525 w 1714500"/>
                  <a:gd name="connsiteY0" fmla="*/ 9525 h 428625"/>
                  <a:gd name="connsiteX1" fmla="*/ 123825 w 1714500"/>
                  <a:gd name="connsiteY1" fmla="*/ 123825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9525 h 428625"/>
                  <a:gd name="connsiteX0" fmla="*/ 9525 w 1714500"/>
                  <a:gd name="connsiteY0" fmla="*/ 9525 h 428625"/>
                  <a:gd name="connsiteX1" fmla="*/ 128587 w 1714500"/>
                  <a:gd name="connsiteY1" fmla="*/ 147638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9525 h 428625"/>
                  <a:gd name="connsiteX0" fmla="*/ 9525 w 1714500"/>
                  <a:gd name="connsiteY0" fmla="*/ 0 h 428625"/>
                  <a:gd name="connsiteX1" fmla="*/ 128587 w 1714500"/>
                  <a:gd name="connsiteY1" fmla="*/ 147638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0 h 428625"/>
                  <a:gd name="connsiteX0" fmla="*/ 9525 w 1714500"/>
                  <a:gd name="connsiteY0" fmla="*/ 0 h 428625"/>
                  <a:gd name="connsiteX1" fmla="*/ 128587 w 1714500"/>
                  <a:gd name="connsiteY1" fmla="*/ 147638 h 428625"/>
                  <a:gd name="connsiteX2" fmla="*/ 285750 w 1714500"/>
                  <a:gd name="connsiteY2" fmla="*/ 209550 h 428625"/>
                  <a:gd name="connsiteX3" fmla="*/ 142875 w 1714500"/>
                  <a:gd name="connsiteY3" fmla="*/ 285750 h 428625"/>
                  <a:gd name="connsiteX4" fmla="*/ 0 w 1714500"/>
                  <a:gd name="connsiteY4" fmla="*/ 428625 h 428625"/>
                  <a:gd name="connsiteX5" fmla="*/ 1390650 w 1714500"/>
                  <a:gd name="connsiteY5" fmla="*/ 428625 h 428625"/>
                  <a:gd name="connsiteX6" fmla="*/ 1533525 w 1714500"/>
                  <a:gd name="connsiteY6" fmla="*/ 276225 h 428625"/>
                  <a:gd name="connsiteX7" fmla="*/ 1714500 w 1714500"/>
                  <a:gd name="connsiteY7" fmla="*/ 209550 h 428625"/>
                  <a:gd name="connsiteX8" fmla="*/ 1581150 w 1714500"/>
                  <a:gd name="connsiteY8" fmla="*/ 161925 h 428625"/>
                  <a:gd name="connsiteX9" fmla="*/ 1409700 w 1714500"/>
                  <a:gd name="connsiteY9" fmla="*/ 0 h 428625"/>
                  <a:gd name="connsiteX10" fmla="*/ 9525 w 1714500"/>
                  <a:gd name="connsiteY10"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42875 w 1714500"/>
                  <a:gd name="connsiteY2" fmla="*/ 285750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714500"/>
                  <a:gd name="connsiteY0" fmla="*/ 0 h 428625"/>
                  <a:gd name="connsiteX1" fmla="*/ 128587 w 1714500"/>
                  <a:gd name="connsiteY1" fmla="*/ 147638 h 428625"/>
                  <a:gd name="connsiteX2" fmla="*/ 135731 w 1714500"/>
                  <a:gd name="connsiteY2" fmla="*/ 283368 h 428625"/>
                  <a:gd name="connsiteX3" fmla="*/ 0 w 1714500"/>
                  <a:gd name="connsiteY3" fmla="*/ 428625 h 428625"/>
                  <a:gd name="connsiteX4" fmla="*/ 1390650 w 1714500"/>
                  <a:gd name="connsiteY4" fmla="*/ 428625 h 428625"/>
                  <a:gd name="connsiteX5" fmla="*/ 1533525 w 1714500"/>
                  <a:gd name="connsiteY5" fmla="*/ 276225 h 428625"/>
                  <a:gd name="connsiteX6" fmla="*/ 1714500 w 1714500"/>
                  <a:gd name="connsiteY6" fmla="*/ 209550 h 428625"/>
                  <a:gd name="connsiteX7" fmla="*/ 1581150 w 1714500"/>
                  <a:gd name="connsiteY7" fmla="*/ 161925 h 428625"/>
                  <a:gd name="connsiteX8" fmla="*/ 1409700 w 1714500"/>
                  <a:gd name="connsiteY8" fmla="*/ 0 h 428625"/>
                  <a:gd name="connsiteX9" fmla="*/ 9525 w 1714500"/>
                  <a:gd name="connsiteY9" fmla="*/ 0 h 428625"/>
                  <a:gd name="connsiteX0" fmla="*/ 9525 w 1581150"/>
                  <a:gd name="connsiteY0" fmla="*/ 0 h 428625"/>
                  <a:gd name="connsiteX1" fmla="*/ 128587 w 1581150"/>
                  <a:gd name="connsiteY1" fmla="*/ 147638 h 428625"/>
                  <a:gd name="connsiteX2" fmla="*/ 135731 w 1581150"/>
                  <a:gd name="connsiteY2" fmla="*/ 283368 h 428625"/>
                  <a:gd name="connsiteX3" fmla="*/ 0 w 1581150"/>
                  <a:gd name="connsiteY3" fmla="*/ 428625 h 428625"/>
                  <a:gd name="connsiteX4" fmla="*/ 1390650 w 1581150"/>
                  <a:gd name="connsiteY4" fmla="*/ 428625 h 428625"/>
                  <a:gd name="connsiteX5" fmla="*/ 1533525 w 1581150"/>
                  <a:gd name="connsiteY5" fmla="*/ 276225 h 428625"/>
                  <a:gd name="connsiteX6" fmla="*/ 1581150 w 1581150"/>
                  <a:gd name="connsiteY6" fmla="*/ 161925 h 428625"/>
                  <a:gd name="connsiteX7" fmla="*/ 1409700 w 1581150"/>
                  <a:gd name="connsiteY7" fmla="*/ 0 h 428625"/>
                  <a:gd name="connsiteX8" fmla="*/ 9525 w 1581150"/>
                  <a:gd name="connsiteY8" fmla="*/ 0 h 428625"/>
                  <a:gd name="connsiteX0" fmla="*/ 9525 w 1540669"/>
                  <a:gd name="connsiteY0" fmla="*/ 0 h 428625"/>
                  <a:gd name="connsiteX1" fmla="*/ 128587 w 1540669"/>
                  <a:gd name="connsiteY1" fmla="*/ 147638 h 428625"/>
                  <a:gd name="connsiteX2" fmla="*/ 135731 w 1540669"/>
                  <a:gd name="connsiteY2" fmla="*/ 283368 h 428625"/>
                  <a:gd name="connsiteX3" fmla="*/ 0 w 1540669"/>
                  <a:gd name="connsiteY3" fmla="*/ 428625 h 428625"/>
                  <a:gd name="connsiteX4" fmla="*/ 1390650 w 1540669"/>
                  <a:gd name="connsiteY4" fmla="*/ 428625 h 428625"/>
                  <a:gd name="connsiteX5" fmla="*/ 1533525 w 1540669"/>
                  <a:gd name="connsiteY5" fmla="*/ 276225 h 428625"/>
                  <a:gd name="connsiteX6" fmla="*/ 1540669 w 1540669"/>
                  <a:gd name="connsiteY6" fmla="*/ 164306 h 428625"/>
                  <a:gd name="connsiteX7" fmla="*/ 1409700 w 1540669"/>
                  <a:gd name="connsiteY7" fmla="*/ 0 h 428625"/>
                  <a:gd name="connsiteX8" fmla="*/ 9525 w 1540669"/>
                  <a:gd name="connsiteY8" fmla="*/ 0 h 428625"/>
                  <a:gd name="connsiteX0" fmla="*/ 9525 w 1559719"/>
                  <a:gd name="connsiteY0" fmla="*/ 0 h 428625"/>
                  <a:gd name="connsiteX1" fmla="*/ 128587 w 1559719"/>
                  <a:gd name="connsiteY1" fmla="*/ 147638 h 428625"/>
                  <a:gd name="connsiteX2" fmla="*/ 135731 w 1559719"/>
                  <a:gd name="connsiteY2" fmla="*/ 283368 h 428625"/>
                  <a:gd name="connsiteX3" fmla="*/ 0 w 1559719"/>
                  <a:gd name="connsiteY3" fmla="*/ 428625 h 428625"/>
                  <a:gd name="connsiteX4" fmla="*/ 1390650 w 1559719"/>
                  <a:gd name="connsiteY4" fmla="*/ 428625 h 428625"/>
                  <a:gd name="connsiteX5" fmla="*/ 1533525 w 1559719"/>
                  <a:gd name="connsiteY5" fmla="*/ 276225 h 428625"/>
                  <a:gd name="connsiteX6" fmla="*/ 1559719 w 1559719"/>
                  <a:gd name="connsiteY6" fmla="*/ 157162 h 428625"/>
                  <a:gd name="connsiteX7" fmla="*/ 1409700 w 1559719"/>
                  <a:gd name="connsiteY7" fmla="*/ 0 h 428625"/>
                  <a:gd name="connsiteX8" fmla="*/ 9525 w 1559719"/>
                  <a:gd name="connsiteY8" fmla="*/ 0 h 428625"/>
                  <a:gd name="connsiteX0" fmla="*/ 9525 w 1559719"/>
                  <a:gd name="connsiteY0" fmla="*/ 0 h 431006"/>
                  <a:gd name="connsiteX1" fmla="*/ 128587 w 1559719"/>
                  <a:gd name="connsiteY1" fmla="*/ 147638 h 431006"/>
                  <a:gd name="connsiteX2" fmla="*/ 135731 w 1559719"/>
                  <a:gd name="connsiteY2" fmla="*/ 283368 h 431006"/>
                  <a:gd name="connsiteX3" fmla="*/ 0 w 1559719"/>
                  <a:gd name="connsiteY3" fmla="*/ 428625 h 431006"/>
                  <a:gd name="connsiteX4" fmla="*/ 1419225 w 1559719"/>
                  <a:gd name="connsiteY4" fmla="*/ 431006 h 431006"/>
                  <a:gd name="connsiteX5" fmla="*/ 1533525 w 1559719"/>
                  <a:gd name="connsiteY5" fmla="*/ 276225 h 431006"/>
                  <a:gd name="connsiteX6" fmla="*/ 1559719 w 1559719"/>
                  <a:gd name="connsiteY6" fmla="*/ 157162 h 431006"/>
                  <a:gd name="connsiteX7" fmla="*/ 1409700 w 1559719"/>
                  <a:gd name="connsiteY7" fmla="*/ 0 h 431006"/>
                  <a:gd name="connsiteX8" fmla="*/ 9525 w 1559719"/>
                  <a:gd name="connsiteY8" fmla="*/ 0 h 431006"/>
                  <a:gd name="connsiteX0" fmla="*/ 9525 w 1559719"/>
                  <a:gd name="connsiteY0" fmla="*/ 0 h 431006"/>
                  <a:gd name="connsiteX1" fmla="*/ 128587 w 1559719"/>
                  <a:gd name="connsiteY1" fmla="*/ 147638 h 431006"/>
                  <a:gd name="connsiteX2" fmla="*/ 135731 w 1559719"/>
                  <a:gd name="connsiteY2" fmla="*/ 283368 h 431006"/>
                  <a:gd name="connsiteX3" fmla="*/ 0 w 1559719"/>
                  <a:gd name="connsiteY3" fmla="*/ 428625 h 431006"/>
                  <a:gd name="connsiteX4" fmla="*/ 1419225 w 1559719"/>
                  <a:gd name="connsiteY4" fmla="*/ 431006 h 431006"/>
                  <a:gd name="connsiteX5" fmla="*/ 1547813 w 1559719"/>
                  <a:gd name="connsiteY5" fmla="*/ 276225 h 431006"/>
                  <a:gd name="connsiteX6" fmla="*/ 1559719 w 1559719"/>
                  <a:gd name="connsiteY6" fmla="*/ 157162 h 431006"/>
                  <a:gd name="connsiteX7" fmla="*/ 1409700 w 1559719"/>
                  <a:gd name="connsiteY7" fmla="*/ 0 h 431006"/>
                  <a:gd name="connsiteX8" fmla="*/ 9525 w 1559719"/>
                  <a:gd name="connsiteY8" fmla="*/ 0 h 431006"/>
                  <a:gd name="connsiteX0" fmla="*/ 9525 w 1610877"/>
                  <a:gd name="connsiteY0" fmla="*/ 0 h 431006"/>
                  <a:gd name="connsiteX1" fmla="*/ 128587 w 1610877"/>
                  <a:gd name="connsiteY1" fmla="*/ 147638 h 431006"/>
                  <a:gd name="connsiteX2" fmla="*/ 135731 w 1610877"/>
                  <a:gd name="connsiteY2" fmla="*/ 283368 h 431006"/>
                  <a:gd name="connsiteX3" fmla="*/ 0 w 1610877"/>
                  <a:gd name="connsiteY3" fmla="*/ 428625 h 431006"/>
                  <a:gd name="connsiteX4" fmla="*/ 1419225 w 1610877"/>
                  <a:gd name="connsiteY4" fmla="*/ 431006 h 431006"/>
                  <a:gd name="connsiteX5" fmla="*/ 1547813 w 1610877"/>
                  <a:gd name="connsiteY5" fmla="*/ 276225 h 431006"/>
                  <a:gd name="connsiteX6" fmla="*/ 1559719 w 1610877"/>
                  <a:gd name="connsiteY6" fmla="*/ 157162 h 431006"/>
                  <a:gd name="connsiteX7" fmla="*/ 1409700 w 1610877"/>
                  <a:gd name="connsiteY7" fmla="*/ 0 h 431006"/>
                  <a:gd name="connsiteX8" fmla="*/ 9525 w 1610877"/>
                  <a:gd name="connsiteY8" fmla="*/ 0 h 431006"/>
                  <a:gd name="connsiteX0" fmla="*/ 9525 w 1634133"/>
                  <a:gd name="connsiteY0" fmla="*/ 0 h 431006"/>
                  <a:gd name="connsiteX1" fmla="*/ 128587 w 1634133"/>
                  <a:gd name="connsiteY1" fmla="*/ 147638 h 431006"/>
                  <a:gd name="connsiteX2" fmla="*/ 135731 w 1634133"/>
                  <a:gd name="connsiteY2" fmla="*/ 283368 h 431006"/>
                  <a:gd name="connsiteX3" fmla="*/ 0 w 1634133"/>
                  <a:gd name="connsiteY3" fmla="*/ 428625 h 431006"/>
                  <a:gd name="connsiteX4" fmla="*/ 1419225 w 1634133"/>
                  <a:gd name="connsiteY4" fmla="*/ 431006 h 431006"/>
                  <a:gd name="connsiteX5" fmla="*/ 1547813 w 1634133"/>
                  <a:gd name="connsiteY5" fmla="*/ 276225 h 431006"/>
                  <a:gd name="connsiteX6" fmla="*/ 1559719 w 1634133"/>
                  <a:gd name="connsiteY6" fmla="*/ 157162 h 431006"/>
                  <a:gd name="connsiteX7" fmla="*/ 1409700 w 1634133"/>
                  <a:gd name="connsiteY7" fmla="*/ 0 h 431006"/>
                  <a:gd name="connsiteX8" fmla="*/ 9525 w 1634133"/>
                  <a:gd name="connsiteY8" fmla="*/ 0 h 431006"/>
                  <a:gd name="connsiteX0" fmla="*/ 9525 w 1640478"/>
                  <a:gd name="connsiteY0" fmla="*/ 0 h 431006"/>
                  <a:gd name="connsiteX1" fmla="*/ 128587 w 1640478"/>
                  <a:gd name="connsiteY1" fmla="*/ 147638 h 431006"/>
                  <a:gd name="connsiteX2" fmla="*/ 135731 w 1640478"/>
                  <a:gd name="connsiteY2" fmla="*/ 283368 h 431006"/>
                  <a:gd name="connsiteX3" fmla="*/ 0 w 1640478"/>
                  <a:gd name="connsiteY3" fmla="*/ 428625 h 431006"/>
                  <a:gd name="connsiteX4" fmla="*/ 1419225 w 1640478"/>
                  <a:gd name="connsiteY4" fmla="*/ 431006 h 431006"/>
                  <a:gd name="connsiteX5" fmla="*/ 1547813 w 1640478"/>
                  <a:gd name="connsiteY5" fmla="*/ 276225 h 431006"/>
                  <a:gd name="connsiteX6" fmla="*/ 1559719 w 1640478"/>
                  <a:gd name="connsiteY6" fmla="*/ 157162 h 431006"/>
                  <a:gd name="connsiteX7" fmla="*/ 1409700 w 1640478"/>
                  <a:gd name="connsiteY7" fmla="*/ 0 h 431006"/>
                  <a:gd name="connsiteX8" fmla="*/ 9525 w 1640478"/>
                  <a:gd name="connsiteY8" fmla="*/ 0 h 431006"/>
                  <a:gd name="connsiteX0" fmla="*/ 9525 w 1676724"/>
                  <a:gd name="connsiteY0" fmla="*/ 0 h 431006"/>
                  <a:gd name="connsiteX1" fmla="*/ 128587 w 1676724"/>
                  <a:gd name="connsiteY1" fmla="*/ 147638 h 431006"/>
                  <a:gd name="connsiteX2" fmla="*/ 135731 w 1676724"/>
                  <a:gd name="connsiteY2" fmla="*/ 283368 h 431006"/>
                  <a:gd name="connsiteX3" fmla="*/ 0 w 1676724"/>
                  <a:gd name="connsiteY3" fmla="*/ 428625 h 431006"/>
                  <a:gd name="connsiteX4" fmla="*/ 1419225 w 1676724"/>
                  <a:gd name="connsiteY4" fmla="*/ 431006 h 431006"/>
                  <a:gd name="connsiteX5" fmla="*/ 1547813 w 1676724"/>
                  <a:gd name="connsiteY5" fmla="*/ 276225 h 431006"/>
                  <a:gd name="connsiteX6" fmla="*/ 1559719 w 1676724"/>
                  <a:gd name="connsiteY6" fmla="*/ 157162 h 431006"/>
                  <a:gd name="connsiteX7" fmla="*/ 1409700 w 1676724"/>
                  <a:gd name="connsiteY7" fmla="*/ 0 h 431006"/>
                  <a:gd name="connsiteX8" fmla="*/ 9525 w 1676724"/>
                  <a:gd name="connsiteY8" fmla="*/ 0 h 431006"/>
                  <a:gd name="connsiteX0" fmla="*/ 9525 w 1676724"/>
                  <a:gd name="connsiteY0" fmla="*/ 0 h 431006"/>
                  <a:gd name="connsiteX1" fmla="*/ 128587 w 1676724"/>
                  <a:gd name="connsiteY1" fmla="*/ 147638 h 431006"/>
                  <a:gd name="connsiteX2" fmla="*/ 135731 w 1676724"/>
                  <a:gd name="connsiteY2" fmla="*/ 283368 h 431006"/>
                  <a:gd name="connsiteX3" fmla="*/ 0 w 1676724"/>
                  <a:gd name="connsiteY3" fmla="*/ 428625 h 431006"/>
                  <a:gd name="connsiteX4" fmla="*/ 1419225 w 1676724"/>
                  <a:gd name="connsiteY4" fmla="*/ 431006 h 431006"/>
                  <a:gd name="connsiteX5" fmla="*/ 1547813 w 1676724"/>
                  <a:gd name="connsiteY5" fmla="*/ 276225 h 431006"/>
                  <a:gd name="connsiteX6" fmla="*/ 1559719 w 1676724"/>
                  <a:gd name="connsiteY6" fmla="*/ 157162 h 431006"/>
                  <a:gd name="connsiteX7" fmla="*/ 1409700 w 1676724"/>
                  <a:gd name="connsiteY7" fmla="*/ 0 h 431006"/>
                  <a:gd name="connsiteX8" fmla="*/ 9525 w 1676724"/>
                  <a:gd name="connsiteY8" fmla="*/ 0 h 4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724" h="431006">
                    <a:moveTo>
                      <a:pt x="9525" y="0"/>
                    </a:moveTo>
                    <a:lnTo>
                      <a:pt x="128587" y="147638"/>
                    </a:lnTo>
                    <a:cubicBezTo>
                      <a:pt x="321469" y="117474"/>
                      <a:pt x="240506" y="349250"/>
                      <a:pt x="135731" y="283368"/>
                    </a:cubicBezTo>
                    <a:lnTo>
                      <a:pt x="0" y="428625"/>
                    </a:lnTo>
                    <a:lnTo>
                      <a:pt x="1419225" y="431006"/>
                    </a:lnTo>
                    <a:lnTo>
                      <a:pt x="1547813" y="276225"/>
                    </a:lnTo>
                    <a:cubicBezTo>
                      <a:pt x="1685132" y="360362"/>
                      <a:pt x="1746250" y="108743"/>
                      <a:pt x="1559719" y="157162"/>
                    </a:cubicBezTo>
                    <a:lnTo>
                      <a:pt x="1409700" y="0"/>
                    </a:lnTo>
                    <a:lnTo>
                      <a:pt x="9525" y="0"/>
                    </a:lnTo>
                    <a:close/>
                  </a:path>
                </a:pathLst>
              </a:custGeom>
              <a:solidFill>
                <a:srgbClr val="F06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cxnSp>
            <p:nvCxnSpPr>
              <p:cNvPr id="282" name="Conector recto 17"/>
              <p:cNvCxnSpPr/>
              <p:nvPr/>
            </p:nvCxnSpPr>
            <p:spPr>
              <a:xfrm rot="5400000">
                <a:off x="6084638" y="1352542"/>
                <a:ext cx="628650" cy="614363"/>
              </a:xfrm>
              <a:prstGeom prst="bentConnector3">
                <a:avLst>
                  <a:gd name="adj1" fmla="val 98958"/>
                </a:avLst>
              </a:prstGeom>
              <a:ln w="28575">
                <a:solidFill>
                  <a:srgbClr val="F06963"/>
                </a:solidFill>
              </a:ln>
            </p:spPr>
            <p:style>
              <a:lnRef idx="1">
                <a:schemeClr val="accent1"/>
              </a:lnRef>
              <a:fillRef idx="0">
                <a:schemeClr val="accent1"/>
              </a:fillRef>
              <a:effectRef idx="0">
                <a:schemeClr val="accent1"/>
              </a:effectRef>
              <a:fontRef idx="minor">
                <a:schemeClr val="tx1"/>
              </a:fontRef>
            </p:style>
          </p:cxnSp>
          <p:sp>
            <p:nvSpPr>
              <p:cNvPr id="283" name="Elipse 282"/>
              <p:cNvSpPr/>
              <p:nvPr/>
            </p:nvSpPr>
            <p:spPr>
              <a:xfrm>
                <a:off x="6072540" y="1876358"/>
                <a:ext cx="138052" cy="164610"/>
              </a:xfrm>
              <a:prstGeom prst="ellipse">
                <a:avLst/>
              </a:prstGeom>
              <a:solidFill>
                <a:srgbClr val="F06963"/>
              </a:solidFill>
              <a:ln w="38100">
                <a:solidFill>
                  <a:srgbClr val="56677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sp>
        <p:nvSpPr>
          <p:cNvPr id="293" name="Rectángulo 292"/>
          <p:cNvSpPr/>
          <p:nvPr/>
        </p:nvSpPr>
        <p:spPr>
          <a:xfrm>
            <a:off x="1769881" y="3776909"/>
            <a:ext cx="2121093" cy="369332"/>
          </a:xfrm>
          <a:prstGeom prst="rect">
            <a:avLst/>
          </a:prstGeom>
        </p:spPr>
        <p:txBody>
          <a:bodyPr wrap="none">
            <a:spAutoFit/>
          </a:bodyPr>
          <a:lstStyle/>
          <a:p>
            <a:r>
              <a:rPr lang="es-MX" b="1">
                <a:solidFill>
                  <a:srgbClr val="6E9C3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PREFERIBILIDAD</a:t>
            </a:r>
          </a:p>
        </p:txBody>
      </p:sp>
      <p:sp>
        <p:nvSpPr>
          <p:cNvPr id="294" name="Rectángulo 293"/>
          <p:cNvSpPr/>
          <p:nvPr/>
        </p:nvSpPr>
        <p:spPr>
          <a:xfrm>
            <a:off x="1234928" y="4592236"/>
            <a:ext cx="1940005" cy="461665"/>
          </a:xfrm>
          <a:prstGeom prst="rect">
            <a:avLst/>
          </a:prstGeom>
        </p:spPr>
        <p:txBody>
          <a:bodyPr wrap="square">
            <a:spAutoFit/>
          </a:bodyPr>
          <a:lstStyle/>
          <a:p>
            <a:pPr algn="ctr"/>
            <a:r>
              <a:rPr lang="es-ES" sz="1200" b="1" smtClean="0">
                <a:solidFill>
                  <a:prstClr val="black"/>
                </a:solidFill>
                <a:latin typeface="Arial" panose="020B0604020202020204" pitchFamily="34" charset="0"/>
                <a:cs typeface="Arial" panose="020B0604020202020204" pitchFamily="34" charset="0"/>
              </a:rPr>
              <a:t>DEBEN PREFERIRSE RESPECTO DE OTROS</a:t>
            </a:r>
            <a:endParaRPr lang="es-MX" sz="1200" b="1">
              <a:solidFill>
                <a:prstClr val="black"/>
              </a:solidFill>
              <a:latin typeface="Arial" panose="020B0604020202020204" pitchFamily="34" charset="0"/>
              <a:cs typeface="Arial" panose="020B0604020202020204" pitchFamily="34" charset="0"/>
            </a:endParaRPr>
          </a:p>
        </p:txBody>
      </p:sp>
      <p:sp>
        <p:nvSpPr>
          <p:cNvPr id="295" name="Rectángulo 294"/>
          <p:cNvSpPr/>
          <p:nvPr/>
        </p:nvSpPr>
        <p:spPr>
          <a:xfrm>
            <a:off x="4489696" y="5614350"/>
            <a:ext cx="1556836" cy="369332"/>
          </a:xfrm>
          <a:prstGeom prst="rect">
            <a:avLst/>
          </a:prstGeom>
        </p:spPr>
        <p:txBody>
          <a:bodyPr wrap="none">
            <a:spAutoFit/>
          </a:bodyPr>
          <a:lstStyle/>
          <a:p>
            <a:r>
              <a:rPr lang="es-MX" b="1">
                <a:solidFill>
                  <a:srgbClr val="04ADF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POLARIDAD</a:t>
            </a:r>
          </a:p>
        </p:txBody>
      </p:sp>
      <p:sp>
        <p:nvSpPr>
          <p:cNvPr id="296" name="Rectángulo 295"/>
          <p:cNvSpPr/>
          <p:nvPr/>
        </p:nvSpPr>
        <p:spPr>
          <a:xfrm>
            <a:off x="3895693" y="4497836"/>
            <a:ext cx="2127011" cy="738664"/>
          </a:xfrm>
          <a:prstGeom prst="rect">
            <a:avLst/>
          </a:prstGeom>
        </p:spPr>
        <p:txBody>
          <a:bodyPr wrap="square">
            <a:spAutoFit/>
          </a:bodyPr>
          <a:lstStyle/>
          <a:p>
            <a:pPr algn="ctr"/>
            <a:r>
              <a:rPr lang="es-ES" sz="1050" b="1" smtClean="0">
                <a:solidFill>
                  <a:prstClr val="black"/>
                </a:solidFill>
                <a:latin typeface="Arial" panose="020B0604020202020204" pitchFamily="34" charset="0"/>
                <a:cs typeface="Arial" panose="020B0604020202020204" pitchFamily="34" charset="0"/>
              </a:rPr>
              <a:t>COMPARACIÓN: </a:t>
            </a:r>
            <a:r>
              <a:rPr lang="es-ES" sz="1050" b="1">
                <a:solidFill>
                  <a:prstClr val="black"/>
                </a:solidFill>
                <a:latin typeface="Arial" panose="020B0604020202020204" pitchFamily="34" charset="0"/>
                <a:cs typeface="Arial" panose="020B0604020202020204" pitchFamily="34" charset="0"/>
              </a:rPr>
              <a:t>CUANDO VEO UN </a:t>
            </a:r>
            <a:r>
              <a:rPr lang="es-ES" sz="1050" b="1" smtClean="0">
                <a:solidFill>
                  <a:prstClr val="black"/>
                </a:solidFill>
                <a:latin typeface="Arial" panose="020B0604020202020204" pitchFamily="34" charset="0"/>
                <a:cs typeface="Arial" panose="020B0604020202020204" pitchFamily="34" charset="0"/>
              </a:rPr>
              <a:t>OBJETO, SE PUEDE </a:t>
            </a:r>
            <a:r>
              <a:rPr lang="es-ES" sz="1050" b="1">
                <a:solidFill>
                  <a:prstClr val="black"/>
                </a:solidFill>
                <a:latin typeface="Arial" panose="020B0604020202020204" pitchFamily="34" charset="0"/>
                <a:cs typeface="Arial" panose="020B0604020202020204" pitchFamily="34" charset="0"/>
              </a:rPr>
              <a:t>DECIR SI ES MÁS O </a:t>
            </a:r>
            <a:r>
              <a:rPr lang="es-ES" sz="1050" b="1" smtClean="0">
                <a:solidFill>
                  <a:prstClr val="black"/>
                </a:solidFill>
                <a:latin typeface="Arial" panose="020B0604020202020204" pitchFamily="34" charset="0"/>
                <a:cs typeface="Arial" panose="020B0604020202020204" pitchFamily="34" charset="0"/>
              </a:rPr>
              <a:t>MENOS </a:t>
            </a:r>
            <a:r>
              <a:rPr lang="es-ES" sz="1050" b="1">
                <a:solidFill>
                  <a:prstClr val="black"/>
                </a:solidFill>
                <a:latin typeface="Arial" panose="020B0604020202020204" pitchFamily="34" charset="0"/>
                <a:cs typeface="Arial" panose="020B0604020202020204" pitchFamily="34" charset="0"/>
              </a:rPr>
              <a:t>BELLO QUE OTRO</a:t>
            </a:r>
            <a:endParaRPr lang="es-MX" sz="1050" b="1">
              <a:solidFill>
                <a:prstClr val="black"/>
              </a:solidFill>
              <a:latin typeface="Arial" panose="020B0604020202020204" pitchFamily="34" charset="0"/>
              <a:cs typeface="Arial" panose="020B0604020202020204" pitchFamily="34" charset="0"/>
            </a:endParaRPr>
          </a:p>
        </p:txBody>
      </p:sp>
      <p:sp>
        <p:nvSpPr>
          <p:cNvPr id="297" name="Rectángulo 296"/>
          <p:cNvSpPr/>
          <p:nvPr/>
        </p:nvSpPr>
        <p:spPr>
          <a:xfrm>
            <a:off x="5878947" y="3811035"/>
            <a:ext cx="1877437" cy="369332"/>
          </a:xfrm>
          <a:prstGeom prst="rect">
            <a:avLst/>
          </a:prstGeom>
        </p:spPr>
        <p:txBody>
          <a:bodyPr wrap="none">
            <a:spAutoFit/>
          </a:bodyPr>
          <a:lstStyle/>
          <a:p>
            <a:r>
              <a:rPr lang="es-MX" b="1">
                <a:solidFill>
                  <a:srgbClr val="EE8F04"/>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GENERALIDAD</a:t>
            </a:r>
            <a:endParaRPr lang="es-MX" b="1">
              <a:solidFill>
                <a:srgbClr val="EE8F0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8" name="Rectángulo 297"/>
          <p:cNvSpPr/>
          <p:nvPr/>
        </p:nvSpPr>
        <p:spPr>
          <a:xfrm>
            <a:off x="6513444" y="4506407"/>
            <a:ext cx="2335790" cy="738664"/>
          </a:xfrm>
          <a:prstGeom prst="rect">
            <a:avLst/>
          </a:prstGeom>
        </p:spPr>
        <p:txBody>
          <a:bodyPr wrap="square">
            <a:spAutoFit/>
          </a:bodyPr>
          <a:lstStyle/>
          <a:p>
            <a:pPr algn="ctr"/>
            <a:r>
              <a:rPr lang="es-ES" sz="1050" b="1">
                <a:solidFill>
                  <a:prstClr val="black"/>
                </a:solidFill>
                <a:latin typeface="Arial" panose="020B0604020202020204" pitchFamily="34" charset="0"/>
                <a:cs typeface="Arial" panose="020B0604020202020204" pitchFamily="34" charset="0"/>
              </a:rPr>
              <a:t>NO TIENEN UN CONTENIDO ESPECÍFICAMENTE OTORGADO, YA QUE </a:t>
            </a:r>
            <a:r>
              <a:rPr lang="es-ES" sz="1050" b="1" smtClean="0">
                <a:solidFill>
                  <a:prstClr val="black"/>
                </a:solidFill>
                <a:latin typeface="Arial" panose="020B0604020202020204" pitchFamily="34" charset="0"/>
                <a:cs typeface="Arial" panose="020B0604020202020204" pitchFamily="34" charset="0"/>
              </a:rPr>
              <a:t>SE APLICA </a:t>
            </a:r>
            <a:r>
              <a:rPr lang="es-ES" sz="1050" b="1">
                <a:solidFill>
                  <a:prstClr val="black"/>
                </a:solidFill>
                <a:latin typeface="Arial" panose="020B0604020202020204" pitchFamily="34" charset="0"/>
                <a:cs typeface="Arial" panose="020B0604020202020204" pitchFamily="34" charset="0"/>
              </a:rPr>
              <a:t>A MUCHOS OBJETOS, ACTOS O PERSONAS</a:t>
            </a:r>
            <a:endParaRPr lang="es-MX" sz="1050" b="1">
              <a:solidFill>
                <a:prstClr val="black"/>
              </a:solidFill>
              <a:latin typeface="Arial" panose="020B0604020202020204" pitchFamily="34" charset="0"/>
              <a:cs typeface="Arial" panose="020B0604020202020204" pitchFamily="34" charset="0"/>
            </a:endParaRPr>
          </a:p>
        </p:txBody>
      </p:sp>
      <p:sp>
        <p:nvSpPr>
          <p:cNvPr id="299" name="Rectángulo 298"/>
          <p:cNvSpPr/>
          <p:nvPr/>
        </p:nvSpPr>
        <p:spPr>
          <a:xfrm>
            <a:off x="8692639" y="5709101"/>
            <a:ext cx="1544012" cy="369332"/>
          </a:xfrm>
          <a:prstGeom prst="rect">
            <a:avLst/>
          </a:prstGeom>
        </p:spPr>
        <p:txBody>
          <a:bodyPr wrap="none">
            <a:spAutoFit/>
          </a:bodyPr>
          <a:lstStyle/>
          <a:p>
            <a:r>
              <a:rPr lang="es-MX" b="1">
                <a:solidFill>
                  <a:srgbClr val="E9211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JERARQUÍA</a:t>
            </a:r>
            <a:endParaRPr lang="es-MX" b="1">
              <a:solidFill>
                <a:srgbClr val="E9211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0" name="Rectángulo 299"/>
          <p:cNvSpPr/>
          <p:nvPr/>
        </p:nvSpPr>
        <p:spPr>
          <a:xfrm>
            <a:off x="9189174" y="4492028"/>
            <a:ext cx="2171417" cy="923330"/>
          </a:xfrm>
          <a:prstGeom prst="rect">
            <a:avLst/>
          </a:prstGeom>
        </p:spPr>
        <p:txBody>
          <a:bodyPr wrap="square">
            <a:spAutoFit/>
          </a:bodyPr>
          <a:lstStyle/>
          <a:p>
            <a:pPr algn="ctr"/>
            <a:r>
              <a:rPr lang="es-ES" sz="900" b="1">
                <a:solidFill>
                  <a:prstClr val="black"/>
                </a:solidFill>
                <a:latin typeface="Arial" panose="020B0604020202020204" pitchFamily="34" charset="0"/>
                <a:cs typeface="Arial" panose="020B0604020202020204" pitchFamily="34" charset="0"/>
              </a:rPr>
              <a:t>PUEDEN </a:t>
            </a:r>
            <a:r>
              <a:rPr lang="es-ES" sz="900" b="1" smtClean="0">
                <a:solidFill>
                  <a:prstClr val="black"/>
                </a:solidFill>
                <a:latin typeface="Arial" panose="020B0604020202020204" pitchFamily="34" charset="0"/>
                <a:cs typeface="Arial" panose="020B0604020202020204" pitchFamily="34" charset="0"/>
              </a:rPr>
              <a:t>JERARQUIZARSE, DADO QUE  </a:t>
            </a:r>
            <a:r>
              <a:rPr lang="es-ES" sz="900" b="1">
                <a:solidFill>
                  <a:prstClr val="black"/>
                </a:solidFill>
                <a:latin typeface="Arial" panose="020B0604020202020204" pitchFamily="34" charset="0"/>
                <a:cs typeface="Arial" panose="020B0604020202020204" pitchFamily="34" charset="0"/>
              </a:rPr>
              <a:t>EXISTEN SUPERIORES E INFERIORES, </a:t>
            </a:r>
            <a:r>
              <a:rPr lang="es-ES" sz="900" b="1" smtClean="0">
                <a:solidFill>
                  <a:prstClr val="black"/>
                </a:solidFill>
                <a:latin typeface="Arial" panose="020B0604020202020204" pitchFamily="34" charset="0"/>
                <a:cs typeface="Arial" panose="020B0604020202020204" pitchFamily="34" charset="0"/>
              </a:rPr>
              <a:t>CADA </a:t>
            </a:r>
            <a:r>
              <a:rPr lang="es-ES" sz="900" b="1">
                <a:solidFill>
                  <a:prstClr val="black"/>
                </a:solidFill>
                <a:latin typeface="Arial" panose="020B0604020202020204" pitchFamily="34" charset="0"/>
                <a:cs typeface="Arial" panose="020B0604020202020204" pitchFamily="34" charset="0"/>
              </a:rPr>
              <a:t>PERSONA HACE SU JERARQUIZACIÓN DEPENDIENDO DE LAS CIRCUNSTANCIAS</a:t>
            </a:r>
            <a:endParaRPr lang="es-MX" sz="900" b="1">
              <a:solidFill>
                <a:prstClr val="black"/>
              </a:solidFill>
              <a:latin typeface="Arial" panose="020B0604020202020204" pitchFamily="34" charset="0"/>
              <a:cs typeface="Arial" panose="020B0604020202020204" pitchFamily="34" charset="0"/>
            </a:endParaRPr>
          </a:p>
        </p:txBody>
      </p:sp>
      <p:sp>
        <p:nvSpPr>
          <p:cNvPr id="301" name="Rectángulo 300"/>
          <p:cNvSpPr/>
          <p:nvPr/>
        </p:nvSpPr>
        <p:spPr>
          <a:xfrm>
            <a:off x="2590212" y="6016211"/>
            <a:ext cx="8546347" cy="400110"/>
          </a:xfrm>
          <a:prstGeom prst="rect">
            <a:avLst/>
          </a:prstGeom>
        </p:spPr>
        <p:txBody>
          <a:bodyPr wrap="square">
            <a:spAutoFit/>
          </a:bodyPr>
          <a:lstStyle/>
          <a:p>
            <a:pPr algn="ctr"/>
            <a:r>
              <a:rPr lang="es-ES" sz="1000" b="1" dirty="0">
                <a:solidFill>
                  <a:prstClr val="black"/>
                </a:solidFill>
                <a:latin typeface="Arial" panose="020B0604020202020204" pitchFamily="34" charset="0"/>
                <a:cs typeface="Arial" panose="020B0604020202020204" pitchFamily="34" charset="0"/>
              </a:rPr>
              <a:t>LOS VALORES SON UNIVERSALES Y </a:t>
            </a:r>
            <a:r>
              <a:rPr lang="es-ES" sz="1000" b="1" dirty="0" smtClean="0">
                <a:solidFill>
                  <a:prstClr val="black"/>
                </a:solidFill>
                <a:latin typeface="Arial" panose="020B0604020202020204" pitchFamily="34" charset="0"/>
                <a:cs typeface="Arial" panose="020B0604020202020204" pitchFamily="34" charset="0"/>
              </a:rPr>
              <a:t>RELATIVOS, NO </a:t>
            </a:r>
            <a:r>
              <a:rPr lang="es-ES" sz="1000" b="1" dirty="0">
                <a:solidFill>
                  <a:prstClr val="black"/>
                </a:solidFill>
                <a:latin typeface="Arial" panose="020B0604020202020204" pitchFamily="34" charset="0"/>
                <a:cs typeface="Arial" panose="020B0604020202020204" pitchFamily="34" charset="0"/>
              </a:rPr>
              <a:t>CAMBIAN, SINO QUE SON </a:t>
            </a:r>
            <a:r>
              <a:rPr lang="es-ES" sz="1000" b="1" dirty="0" smtClean="0">
                <a:solidFill>
                  <a:prstClr val="black"/>
                </a:solidFill>
                <a:latin typeface="Arial" panose="020B0604020202020204" pitchFamily="34" charset="0"/>
                <a:cs typeface="Arial" panose="020B0604020202020204" pitchFamily="34" charset="0"/>
              </a:rPr>
              <a:t>ABSOLUTOS Y </a:t>
            </a:r>
          </a:p>
          <a:p>
            <a:pPr algn="ctr"/>
            <a:r>
              <a:rPr lang="es-ES" sz="1000" b="1" dirty="0" smtClean="0">
                <a:solidFill>
                  <a:prstClr val="black"/>
                </a:solidFill>
                <a:latin typeface="Arial" panose="020B0604020202020204" pitchFamily="34" charset="0"/>
                <a:cs typeface="Arial" panose="020B0604020202020204" pitchFamily="34" charset="0"/>
              </a:rPr>
              <a:t>SÓLO NUESTRO CONOCIMIENTO DE LOS VALORES ES RELATIVO, NO LOS VALORES MISMOS </a:t>
            </a:r>
            <a:endParaRPr lang="es-ES" sz="1000" b="1" dirty="0">
              <a:solidFill>
                <a:prstClr val="black"/>
              </a:solidFill>
              <a:latin typeface="Arial" panose="020B0604020202020204" pitchFamily="34" charset="0"/>
              <a:cs typeface="Arial" panose="020B0604020202020204" pitchFamily="34" charset="0"/>
            </a:endParaRPr>
          </a:p>
        </p:txBody>
      </p:sp>
      <p:sp>
        <p:nvSpPr>
          <p:cNvPr id="302" name="Elipse 301"/>
          <p:cNvSpPr/>
          <p:nvPr/>
        </p:nvSpPr>
        <p:spPr>
          <a:xfrm>
            <a:off x="4107822" y="583742"/>
            <a:ext cx="216000" cy="216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3" name="Elipse 302"/>
          <p:cNvSpPr/>
          <p:nvPr/>
        </p:nvSpPr>
        <p:spPr>
          <a:xfrm>
            <a:off x="4107822" y="1174165"/>
            <a:ext cx="216000" cy="216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4" name="Elipse 303"/>
          <p:cNvSpPr/>
          <p:nvPr/>
        </p:nvSpPr>
        <p:spPr>
          <a:xfrm>
            <a:off x="4107822" y="1739157"/>
            <a:ext cx="216000" cy="216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5" name="Elipse 304"/>
          <p:cNvSpPr/>
          <p:nvPr/>
        </p:nvSpPr>
        <p:spPr>
          <a:xfrm>
            <a:off x="4107822" y="2298618"/>
            <a:ext cx="216000" cy="216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6" name="Elipse 305"/>
          <p:cNvSpPr/>
          <p:nvPr/>
        </p:nvSpPr>
        <p:spPr>
          <a:xfrm>
            <a:off x="4107822" y="2863221"/>
            <a:ext cx="216000" cy="216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07" name="Conector recto 306"/>
          <p:cNvCxnSpPr/>
          <p:nvPr/>
        </p:nvCxnSpPr>
        <p:spPr>
          <a:xfrm flipH="1">
            <a:off x="4213926" y="691742"/>
            <a:ext cx="1682268" cy="0"/>
          </a:xfrm>
          <a:prstGeom prst="line">
            <a:avLst/>
          </a:prstGeom>
          <a:ln w="3810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308" name="Conector recto 307"/>
          <p:cNvCxnSpPr/>
          <p:nvPr/>
        </p:nvCxnSpPr>
        <p:spPr>
          <a:xfrm flipH="1">
            <a:off x="4222460" y="1282165"/>
            <a:ext cx="1682268" cy="0"/>
          </a:xfrm>
          <a:prstGeom prst="line">
            <a:avLst/>
          </a:prstGeom>
          <a:ln w="3810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309" name="Conector recto 308"/>
          <p:cNvCxnSpPr/>
          <p:nvPr/>
        </p:nvCxnSpPr>
        <p:spPr>
          <a:xfrm flipH="1">
            <a:off x="4222460" y="1855347"/>
            <a:ext cx="1682268" cy="0"/>
          </a:xfrm>
          <a:prstGeom prst="line">
            <a:avLst/>
          </a:prstGeom>
          <a:ln w="3810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310" name="Conector recto 309"/>
          <p:cNvCxnSpPr/>
          <p:nvPr/>
        </p:nvCxnSpPr>
        <p:spPr>
          <a:xfrm flipH="1">
            <a:off x="4222460" y="2410135"/>
            <a:ext cx="1682268" cy="0"/>
          </a:xfrm>
          <a:prstGeom prst="line">
            <a:avLst/>
          </a:prstGeom>
          <a:ln w="3810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311" name="Conector recto 310"/>
          <p:cNvCxnSpPr/>
          <p:nvPr/>
        </p:nvCxnSpPr>
        <p:spPr>
          <a:xfrm flipH="1">
            <a:off x="4220948" y="2977024"/>
            <a:ext cx="1682268" cy="0"/>
          </a:xfrm>
          <a:prstGeom prst="line">
            <a:avLst/>
          </a:prstGeom>
          <a:ln w="38100">
            <a:solidFill>
              <a:srgbClr val="002060"/>
            </a:solidFill>
            <a:tailEnd type="oval"/>
          </a:ln>
        </p:spPr>
        <p:style>
          <a:lnRef idx="1">
            <a:schemeClr val="accent1"/>
          </a:lnRef>
          <a:fillRef idx="0">
            <a:schemeClr val="accent1"/>
          </a:fillRef>
          <a:effectRef idx="0">
            <a:schemeClr val="accent1"/>
          </a:effectRef>
          <a:fontRef idx="minor">
            <a:schemeClr val="tx1"/>
          </a:fontRef>
        </p:style>
      </p:cxnSp>
      <p:grpSp>
        <p:nvGrpSpPr>
          <p:cNvPr id="312" name="Grupo 311"/>
          <p:cNvGrpSpPr/>
          <p:nvPr/>
        </p:nvGrpSpPr>
        <p:grpSpPr>
          <a:xfrm flipH="1">
            <a:off x="6169480" y="555713"/>
            <a:ext cx="1796906" cy="2495479"/>
            <a:chOff x="4260222" y="736142"/>
            <a:chExt cx="1796906" cy="2495479"/>
          </a:xfrm>
        </p:grpSpPr>
        <p:sp>
          <p:nvSpPr>
            <p:cNvPr id="313" name="Elipse 312"/>
            <p:cNvSpPr/>
            <p:nvPr/>
          </p:nvSpPr>
          <p:spPr>
            <a:xfrm>
              <a:off x="4260222" y="736142"/>
              <a:ext cx="216000" cy="216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4" name="Elipse 313"/>
            <p:cNvSpPr/>
            <p:nvPr/>
          </p:nvSpPr>
          <p:spPr>
            <a:xfrm>
              <a:off x="4260222" y="1326565"/>
              <a:ext cx="216000" cy="216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5" name="Elipse 314"/>
            <p:cNvSpPr/>
            <p:nvPr/>
          </p:nvSpPr>
          <p:spPr>
            <a:xfrm>
              <a:off x="4260222" y="1891557"/>
              <a:ext cx="216000" cy="216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6" name="Elipse 315"/>
            <p:cNvSpPr/>
            <p:nvPr/>
          </p:nvSpPr>
          <p:spPr>
            <a:xfrm>
              <a:off x="4260222" y="2451018"/>
              <a:ext cx="216000" cy="216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7" name="Elipse 316"/>
            <p:cNvSpPr/>
            <p:nvPr/>
          </p:nvSpPr>
          <p:spPr>
            <a:xfrm>
              <a:off x="4260222" y="3015621"/>
              <a:ext cx="216000" cy="216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18" name="Conector recto 317"/>
            <p:cNvCxnSpPr/>
            <p:nvPr/>
          </p:nvCxnSpPr>
          <p:spPr>
            <a:xfrm flipH="1">
              <a:off x="4366326" y="844142"/>
              <a:ext cx="1682268" cy="0"/>
            </a:xfrm>
            <a:prstGeom prst="line">
              <a:avLst/>
            </a:prstGeom>
            <a:ln w="3810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319" name="Conector recto 318"/>
            <p:cNvCxnSpPr/>
            <p:nvPr/>
          </p:nvCxnSpPr>
          <p:spPr>
            <a:xfrm flipH="1">
              <a:off x="4374860" y="1434565"/>
              <a:ext cx="1682268" cy="0"/>
            </a:xfrm>
            <a:prstGeom prst="line">
              <a:avLst/>
            </a:prstGeom>
            <a:ln w="3810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320" name="Conector recto 319"/>
            <p:cNvCxnSpPr/>
            <p:nvPr/>
          </p:nvCxnSpPr>
          <p:spPr>
            <a:xfrm flipH="1">
              <a:off x="4374860" y="2007747"/>
              <a:ext cx="1682268" cy="0"/>
            </a:xfrm>
            <a:prstGeom prst="line">
              <a:avLst/>
            </a:prstGeom>
            <a:ln w="3810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321" name="Conector recto 320"/>
            <p:cNvCxnSpPr/>
            <p:nvPr/>
          </p:nvCxnSpPr>
          <p:spPr>
            <a:xfrm flipH="1">
              <a:off x="4374860" y="2562535"/>
              <a:ext cx="1682268" cy="0"/>
            </a:xfrm>
            <a:prstGeom prst="line">
              <a:avLst/>
            </a:prstGeom>
            <a:ln w="3810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322" name="Conector recto 321"/>
            <p:cNvCxnSpPr/>
            <p:nvPr/>
          </p:nvCxnSpPr>
          <p:spPr>
            <a:xfrm flipH="1">
              <a:off x="4373348" y="3129424"/>
              <a:ext cx="1682268" cy="0"/>
            </a:xfrm>
            <a:prstGeom prst="line">
              <a:avLst/>
            </a:prstGeom>
            <a:ln w="38100">
              <a:solidFill>
                <a:srgbClr val="002060"/>
              </a:solidFill>
              <a:tailEnd type="oval"/>
            </a:ln>
          </p:spPr>
          <p:style>
            <a:lnRef idx="1">
              <a:schemeClr val="accent1"/>
            </a:lnRef>
            <a:fillRef idx="0">
              <a:schemeClr val="accent1"/>
            </a:fillRef>
            <a:effectRef idx="0">
              <a:schemeClr val="accent1"/>
            </a:effectRef>
            <a:fontRef idx="minor">
              <a:schemeClr val="tx1"/>
            </a:fontRef>
          </p:style>
        </p:cxnSp>
      </p:grpSp>
      <p:sp>
        <p:nvSpPr>
          <p:cNvPr id="323" name="Rectángulo redondeado 322"/>
          <p:cNvSpPr/>
          <p:nvPr/>
        </p:nvSpPr>
        <p:spPr>
          <a:xfrm>
            <a:off x="5426172" y="400774"/>
            <a:ext cx="1341474" cy="2750351"/>
          </a:xfrm>
          <a:prstGeom prst="roundRect">
            <a:avLst>
              <a:gd name="adj" fmla="val 22889"/>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a:solidFill>
                <a:prstClr val="black"/>
              </a:solidFill>
              <a:latin typeface="Arial" panose="020B0604020202020204" pitchFamily="34" charset="0"/>
              <a:cs typeface="Arial" panose="020B0604020202020204" pitchFamily="34" charset="0"/>
            </a:endParaRPr>
          </a:p>
        </p:txBody>
      </p:sp>
      <p:sp>
        <p:nvSpPr>
          <p:cNvPr id="324" name="Rectángulo 323"/>
          <p:cNvSpPr/>
          <p:nvPr/>
        </p:nvSpPr>
        <p:spPr>
          <a:xfrm>
            <a:off x="5203682" y="1367925"/>
            <a:ext cx="1693723" cy="818078"/>
          </a:xfrm>
          <a:prstGeom prst="rect">
            <a:avLst/>
          </a:prstGeom>
        </p:spPr>
        <p:txBody>
          <a:bodyPr wrap="square">
            <a:spAutoFit/>
          </a:bodyPr>
          <a:lstStyle/>
          <a:p>
            <a:pPr algn="ctr"/>
            <a:r>
              <a:rPr lang="es-MX" sz="1200" b="1">
                <a:solidFill>
                  <a:schemeClr val="bg1"/>
                </a:solidFill>
                <a:latin typeface="Arial" panose="020B0604020202020204" pitchFamily="34" charset="0"/>
                <a:cs typeface="Arial" panose="020B0604020202020204" pitchFamily="34" charset="0"/>
              </a:rPr>
              <a:t>VALORES</a:t>
            </a:r>
          </a:p>
          <a:p>
            <a:pPr algn="ctr"/>
            <a:r>
              <a:rPr lang="es-MX" sz="1200" b="1">
                <a:solidFill>
                  <a:schemeClr val="bg1"/>
                </a:solidFill>
                <a:latin typeface="Arial" panose="020B0604020202020204" pitchFamily="34" charset="0"/>
                <a:cs typeface="Arial" panose="020B0604020202020204" pitchFamily="34" charset="0"/>
              </a:rPr>
              <a:t>EN LOS SERVIDORES PÚBLICOS</a:t>
            </a:r>
          </a:p>
        </p:txBody>
      </p:sp>
      <p:grpSp>
        <p:nvGrpSpPr>
          <p:cNvPr id="4" name="Grupo 3"/>
          <p:cNvGrpSpPr/>
          <p:nvPr/>
        </p:nvGrpSpPr>
        <p:grpSpPr>
          <a:xfrm>
            <a:off x="537567" y="6132814"/>
            <a:ext cx="3061462" cy="218071"/>
            <a:chOff x="695400" y="5702685"/>
            <a:chExt cx="3061462" cy="218071"/>
          </a:xfrm>
        </p:grpSpPr>
        <p:sp>
          <p:nvSpPr>
            <p:cNvPr id="3" name="Rectángulo 2"/>
            <p:cNvSpPr/>
            <p:nvPr/>
          </p:nvSpPr>
          <p:spPr>
            <a:xfrm>
              <a:off x="695400" y="5702685"/>
              <a:ext cx="3021112" cy="2180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p:cNvSpPr/>
            <p:nvPr/>
          </p:nvSpPr>
          <p:spPr>
            <a:xfrm>
              <a:off x="864577" y="5726131"/>
              <a:ext cx="2892285" cy="184666"/>
            </a:xfrm>
            <a:prstGeom prst="rect">
              <a:avLst/>
            </a:prstGeom>
          </p:spPr>
          <p:txBody>
            <a:bodyPr wrap="square">
              <a:spAutoFit/>
            </a:bodyPr>
            <a:lstStyle/>
            <a:p>
              <a:pPr algn="ctr"/>
              <a:r>
                <a:rPr lang="es-ES" sz="600" b="1" dirty="0" smtClean="0">
                  <a:latin typeface="Arial" panose="020B0604020202020204" pitchFamily="34" charset="0"/>
                  <a:cs typeface="Arial" panose="020B0604020202020204" pitchFamily="34" charset="0"/>
                </a:rPr>
                <a:t>FUENTE: CONTRALORÍA GENERAL (MTRA. YOLANDA MÉNDEZ TAPIA</a:t>
              </a:r>
              <a:endParaRPr lang="es-ES" sz="600" b="1" dirty="0">
                <a:latin typeface="Arial" panose="020B0604020202020204" pitchFamily="34" charset="0"/>
                <a:cs typeface="Arial" panose="020B0604020202020204" pitchFamily="34" charset="0"/>
              </a:endParaRPr>
            </a:p>
          </p:txBody>
        </p:sp>
        <p:pic>
          <p:nvPicPr>
            <p:cNvPr id="118" name="Imagen 117"/>
            <p:cNvPicPr>
              <a:picLocks noChangeAspect="1"/>
            </p:cNvPicPr>
            <p:nvPr/>
          </p:nvPicPr>
          <p:blipFill rotWithShape="1">
            <a:blip r:embed="rId2">
              <a:extLst>
                <a:ext uri="{28A0092B-C50C-407E-A947-70E740481C1C}">
                  <a14:useLocalDpi xmlns:a14="http://schemas.microsoft.com/office/drawing/2010/main" xmlns="" val="0"/>
                </a:ext>
              </a:extLst>
            </a:blip>
            <a:srcRect l="82677"/>
            <a:stretch/>
          </p:blipFill>
          <p:spPr>
            <a:xfrm>
              <a:off x="713425" y="5702685"/>
              <a:ext cx="225969" cy="218071"/>
            </a:xfrm>
            <a:prstGeom prst="rect">
              <a:avLst/>
            </a:prstGeom>
          </p:spPr>
        </p:pic>
      </p:grpSp>
    </p:spTree>
    <p:extLst>
      <p:ext uri="{BB962C8B-B14F-4D97-AF65-F5344CB8AC3E}">
        <p14:creationId xmlns:p14="http://schemas.microsoft.com/office/powerpoint/2010/main" xmlns="" val="7973269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riángulo rectángulo 20"/>
          <p:cNvSpPr/>
          <p:nvPr/>
        </p:nvSpPr>
        <p:spPr>
          <a:xfrm flipV="1">
            <a:off x="11563108" y="1036686"/>
            <a:ext cx="419881" cy="560826"/>
          </a:xfrm>
          <a:prstGeom prst="rtTriangle">
            <a:avLst/>
          </a:prstGeom>
          <a:solidFill>
            <a:srgbClr val="256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Triángulo rectángulo 23"/>
          <p:cNvSpPr/>
          <p:nvPr/>
        </p:nvSpPr>
        <p:spPr>
          <a:xfrm flipH="1" flipV="1">
            <a:off x="131503" y="1017966"/>
            <a:ext cx="419881" cy="560826"/>
          </a:xfrm>
          <a:prstGeom prst="rtTriangle">
            <a:avLst/>
          </a:prstGeom>
          <a:solidFill>
            <a:srgbClr val="256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Marco 25"/>
          <p:cNvSpPr/>
          <p:nvPr/>
        </p:nvSpPr>
        <p:spPr>
          <a:xfrm>
            <a:off x="551384" y="476672"/>
            <a:ext cx="11017224" cy="5760640"/>
          </a:xfrm>
          <a:prstGeom prst="frame">
            <a:avLst>
              <a:gd name="adj1" fmla="val 5886"/>
            </a:avLst>
          </a:prstGeom>
          <a:solidFill>
            <a:srgbClr val="6D1563"/>
          </a:solidFill>
          <a:ln w="1111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p:cNvSpPr txBox="1"/>
          <p:nvPr/>
        </p:nvSpPr>
        <p:spPr>
          <a:xfrm>
            <a:off x="11640616" y="6453336"/>
            <a:ext cx="551384" cy="400110"/>
          </a:xfrm>
          <a:prstGeom prst="rect">
            <a:avLst/>
          </a:prstGeom>
          <a:noFill/>
        </p:spPr>
        <p:txBody>
          <a:bodyPr wrap="square" rtlCol="0">
            <a:spAutoFit/>
          </a:bodyPr>
          <a:lstStyle/>
          <a:p>
            <a:pPr algn="ctr"/>
            <a:r>
              <a:rPr lang="es-MX" sz="2000" b="1" smtClean="0">
                <a:latin typeface="Arial" panose="020B0604020202020204" pitchFamily="34" charset="0"/>
                <a:cs typeface="Arial" panose="020B0604020202020204" pitchFamily="34" charset="0"/>
              </a:rPr>
              <a:t>21</a:t>
            </a:r>
            <a:endParaRPr lang="es-MX" sz="2000" b="1">
              <a:latin typeface="Arial" panose="020B0604020202020204" pitchFamily="34" charset="0"/>
              <a:cs typeface="Arial" panose="020B0604020202020204" pitchFamily="34" charset="0"/>
            </a:endParaRPr>
          </a:p>
        </p:txBody>
      </p:sp>
      <p:sp>
        <p:nvSpPr>
          <p:cNvPr id="28" name="Rectángulo 27"/>
          <p:cNvSpPr/>
          <p:nvPr/>
        </p:nvSpPr>
        <p:spPr>
          <a:xfrm>
            <a:off x="8356" y="-2110"/>
            <a:ext cx="9264352" cy="400110"/>
          </a:xfrm>
          <a:prstGeom prst="rect">
            <a:avLst/>
          </a:prstGeom>
        </p:spPr>
        <p:txBody>
          <a:bodyPr wrap="square" anchor="ctr">
            <a:spAutoFit/>
          </a:bodyPr>
          <a:lstStyle/>
          <a:p>
            <a:r>
              <a:rPr lang="es-MX" sz="2000" b="1" smtClean="0">
                <a:latin typeface="Arial" pitchFamily="34" charset="0"/>
                <a:cs typeface="Arial" pitchFamily="34" charset="0"/>
              </a:rPr>
              <a:t>XI. </a:t>
            </a:r>
            <a:r>
              <a:rPr lang="es-MX" sz="2000" b="1">
                <a:latin typeface="Arial" pitchFamily="34" charset="0"/>
                <a:cs typeface="Arial" pitchFamily="34" charset="0"/>
              </a:rPr>
              <a:t>PRINCIPIOS</a:t>
            </a:r>
          </a:p>
        </p:txBody>
      </p:sp>
      <p:sp>
        <p:nvSpPr>
          <p:cNvPr id="29" name="Rectángulo 28"/>
          <p:cNvSpPr/>
          <p:nvPr/>
        </p:nvSpPr>
        <p:spPr>
          <a:xfrm>
            <a:off x="131503" y="615066"/>
            <a:ext cx="11856983" cy="523220"/>
          </a:xfrm>
          <a:prstGeom prst="rect">
            <a:avLst/>
          </a:prstGeom>
          <a:solidFill>
            <a:srgbClr val="3A9DB8"/>
          </a:solidFill>
        </p:spPr>
        <p:txBody>
          <a:bodyPr wrap="square" anchor="ctr">
            <a:spAutoFit/>
          </a:bodyPr>
          <a:lstStyle/>
          <a:p>
            <a:pPr algn="ctr"/>
            <a:r>
              <a:rPr lang="es-MX"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PRINCIPIOS</a:t>
            </a:r>
          </a:p>
        </p:txBody>
      </p:sp>
      <p:sp>
        <p:nvSpPr>
          <p:cNvPr id="30" name="1 Rectángulo"/>
          <p:cNvSpPr/>
          <p:nvPr/>
        </p:nvSpPr>
        <p:spPr>
          <a:xfrm>
            <a:off x="1446802" y="1356648"/>
            <a:ext cx="9220888" cy="4093428"/>
          </a:xfrm>
          <a:prstGeom prst="rect">
            <a:avLst/>
          </a:prstGeom>
        </p:spPr>
        <p:txBody>
          <a:bodyPr wrap="square">
            <a:spAutoFit/>
          </a:bodyPr>
          <a:lstStyle/>
          <a:p>
            <a:pPr algn="just"/>
            <a:r>
              <a:rPr lang="es-MX" sz="2000" dirty="0" smtClean="0">
                <a:solidFill>
                  <a:prstClr val="black"/>
                </a:solidFill>
                <a:latin typeface="Arial" panose="020B0604020202020204" pitchFamily="34" charset="0"/>
                <a:cs typeface="Arial" panose="020B0604020202020204" pitchFamily="34" charset="0"/>
              </a:rPr>
              <a:t>SON LAS DIRECTRICES O PARÁMETROS QUE CONTIENEN ELEMENTOS DE MAYOR GENERALIDAD O AMPLITUD, CUYA </a:t>
            </a:r>
            <a:r>
              <a:rPr lang="es-MX" sz="2000" b="1" dirty="0" smtClean="0">
                <a:solidFill>
                  <a:prstClr val="black"/>
                </a:solidFill>
                <a:latin typeface="Arial" panose="020B0604020202020204" pitchFamily="34" charset="0"/>
                <a:cs typeface="Arial" panose="020B0604020202020204" pitchFamily="34" charset="0"/>
              </a:rPr>
              <a:t>FUNCIÓN PRIMORDIAL ES LA DE ORIENTAR LA APLICACIÓN DE NORMAS</a:t>
            </a:r>
            <a:r>
              <a:rPr lang="es-MX" sz="2000" dirty="0" smtClean="0">
                <a:solidFill>
                  <a:prstClr val="black"/>
                </a:solidFill>
                <a:latin typeface="Arial" panose="020B0604020202020204" pitchFamily="34" charset="0"/>
                <a:cs typeface="Arial" panose="020B0604020202020204" pitchFamily="34" charset="0"/>
              </a:rPr>
              <a:t> DE CARÁCTER GENERAL, MÁXIMAMENTE UNIVERSALES, VG. EL PRINCIPIO DE LEGALIDAD EL CUAL SE REFIERE AL CUMPLIMIENTO DE LEYES</a:t>
            </a:r>
          </a:p>
          <a:p>
            <a:pPr algn="just"/>
            <a:endParaRPr lang="es-MX" sz="2000" dirty="0">
              <a:solidFill>
                <a:prstClr val="black"/>
              </a:solidFill>
              <a:latin typeface="Arial" panose="020B0604020202020204" pitchFamily="34" charset="0"/>
              <a:cs typeface="Arial" panose="020B0604020202020204" pitchFamily="34" charset="0"/>
            </a:endParaRPr>
          </a:p>
          <a:p>
            <a:pPr algn="just"/>
            <a:r>
              <a:rPr lang="es-MX" sz="2000" dirty="0" smtClean="0">
                <a:solidFill>
                  <a:prstClr val="black"/>
                </a:solidFill>
                <a:latin typeface="Arial" panose="020B0604020202020204" pitchFamily="34" charset="0"/>
                <a:cs typeface="Arial" panose="020B0604020202020204" pitchFamily="34" charset="0"/>
              </a:rPr>
              <a:t>SON </a:t>
            </a:r>
            <a:r>
              <a:rPr lang="es-MX" sz="2000" dirty="0">
                <a:solidFill>
                  <a:prstClr val="black"/>
                </a:solidFill>
                <a:latin typeface="Arial" panose="020B0604020202020204" pitchFamily="34" charset="0"/>
                <a:cs typeface="Arial" panose="020B0604020202020204" pitchFamily="34" charset="0"/>
              </a:rPr>
              <a:t>LEYES NATURALES QUE NO SE PUEDEN QUEBRANTAR: RECTITUD, INTEGRIDAD, DIGNIDAD HUMANA, EL SERVICIO O IDEA DE CONTRIBUIR Y EL </a:t>
            </a:r>
            <a:r>
              <a:rPr lang="es-MX" sz="2000" dirty="0" smtClean="0">
                <a:solidFill>
                  <a:prstClr val="black"/>
                </a:solidFill>
                <a:latin typeface="Arial" panose="020B0604020202020204" pitchFamily="34" charset="0"/>
                <a:cs typeface="Arial" panose="020B0604020202020204" pitchFamily="34" charset="0"/>
              </a:rPr>
              <a:t>POTENCIAL*</a:t>
            </a:r>
          </a:p>
          <a:p>
            <a:pPr algn="just"/>
            <a:endParaRPr lang="es-MX" sz="2000" dirty="0">
              <a:solidFill>
                <a:prstClr val="black"/>
              </a:solidFill>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ea typeface="Calibri" panose="020F0502020204030204" pitchFamily="34" charset="0"/>
                <a:cs typeface="Times New Roman" panose="02020603050405020304" pitchFamily="18" charset="0"/>
              </a:rPr>
              <a:t>SON UN </a:t>
            </a:r>
            <a:r>
              <a:rPr lang="es-ES" sz="2000" b="1" dirty="0">
                <a:latin typeface="Arial" panose="020B0604020202020204" pitchFamily="34" charset="0"/>
                <a:ea typeface="Calibri" panose="020F0502020204030204" pitchFamily="34" charset="0"/>
                <a:cs typeface="Times New Roman" panose="02020603050405020304" pitchFamily="18" charset="0"/>
              </a:rPr>
              <a:t>VALOR</a:t>
            </a:r>
            <a:r>
              <a:rPr lang="es-ES" sz="2000" dirty="0">
                <a:latin typeface="Arial" panose="020B0604020202020204" pitchFamily="34" charset="0"/>
                <a:ea typeface="Calibri" panose="020F0502020204030204" pitchFamily="34" charset="0"/>
                <a:cs typeface="Times New Roman" panose="02020603050405020304" pitchFamily="18" charset="0"/>
              </a:rPr>
              <a:t> </a:t>
            </a:r>
            <a:r>
              <a:rPr lang="es-ES" sz="2000" dirty="0" smtClean="0">
                <a:latin typeface="Arial" panose="020B0604020202020204" pitchFamily="34" charset="0"/>
                <a:ea typeface="Calibri" panose="020F0502020204030204" pitchFamily="34" charset="0"/>
                <a:cs typeface="Times New Roman" panose="02020603050405020304" pitchFamily="18" charset="0"/>
              </a:rPr>
              <a:t>O </a:t>
            </a:r>
            <a:r>
              <a:rPr lang="es-ES" sz="2000" dirty="0">
                <a:latin typeface="Arial" panose="020B0604020202020204" pitchFamily="34" charset="0"/>
                <a:ea typeface="Calibri" panose="020F0502020204030204" pitchFamily="34" charset="0"/>
                <a:cs typeface="Times New Roman" panose="02020603050405020304" pitchFamily="18" charset="0"/>
              </a:rPr>
              <a:t>UN </a:t>
            </a:r>
            <a:r>
              <a:rPr lang="es-ES" sz="2000" b="1" dirty="0">
                <a:latin typeface="Arial" panose="020B0604020202020204" pitchFamily="34" charset="0"/>
                <a:ea typeface="Calibri" panose="020F0502020204030204" pitchFamily="34" charset="0"/>
                <a:cs typeface="Times New Roman" panose="02020603050405020304" pitchFamily="18" charset="0"/>
              </a:rPr>
              <a:t>POSTULADO</a:t>
            </a:r>
            <a:r>
              <a:rPr lang="es-ES" sz="2000" dirty="0">
                <a:latin typeface="Arial" panose="020B0604020202020204" pitchFamily="34" charset="0"/>
                <a:ea typeface="Calibri" panose="020F0502020204030204" pitchFamily="34" charset="0"/>
                <a:cs typeface="Times New Roman" panose="02020603050405020304" pitchFamily="18" charset="0"/>
              </a:rPr>
              <a:t> QUE SE TIENE EN CUENTA PARA EL DESARROLLO DE UNA ACCIÓN. UN PRINCIPIO, DE ESTE MODO, PUEDE SER EQUIVALENTE A UNA </a:t>
            </a:r>
            <a:r>
              <a:rPr lang="es-ES" sz="2000" b="1" dirty="0" smtClean="0">
                <a:latin typeface="Arial" panose="020B0604020202020204" pitchFamily="34" charset="0"/>
                <a:ea typeface="Calibri" panose="020F0502020204030204" pitchFamily="34" charset="0"/>
                <a:cs typeface="Times New Roman" panose="02020603050405020304" pitchFamily="18" charset="0"/>
              </a:rPr>
              <a:t>NORMA</a:t>
            </a:r>
            <a:endParaRPr lang="es-E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31" name="3 Rectángulo"/>
          <p:cNvSpPr/>
          <p:nvPr/>
        </p:nvSpPr>
        <p:spPr>
          <a:xfrm>
            <a:off x="1106818" y="4283263"/>
            <a:ext cx="10103206" cy="369332"/>
          </a:xfrm>
          <a:prstGeom prst="rect">
            <a:avLst/>
          </a:prstGeom>
        </p:spPr>
        <p:txBody>
          <a:bodyPr wrap="square">
            <a:spAutoFit/>
          </a:bodyPr>
          <a:lstStyle/>
          <a:p>
            <a:pPr algn="just"/>
            <a:endParaRPr lang="es-MX">
              <a:solidFill>
                <a:prstClr val="black"/>
              </a:solidFill>
              <a:latin typeface="Arial" panose="020B0604020202020204" pitchFamily="34" charset="0"/>
              <a:cs typeface="Arial" panose="020B0604020202020204" pitchFamily="34" charset="0"/>
            </a:endParaRPr>
          </a:p>
        </p:txBody>
      </p:sp>
      <p:grpSp>
        <p:nvGrpSpPr>
          <p:cNvPr id="38" name="Grupo 37"/>
          <p:cNvGrpSpPr/>
          <p:nvPr/>
        </p:nvGrpSpPr>
        <p:grpSpPr>
          <a:xfrm>
            <a:off x="1147688" y="1403056"/>
            <a:ext cx="360000" cy="360000"/>
            <a:chOff x="-888776" y="1789643"/>
            <a:chExt cx="522415" cy="527174"/>
          </a:xfrm>
        </p:grpSpPr>
        <p:sp>
          <p:nvSpPr>
            <p:cNvPr id="39" name="Pentágono 22"/>
            <p:cNvSpPr/>
            <p:nvPr/>
          </p:nvSpPr>
          <p:spPr>
            <a:xfrm>
              <a:off x="-888776" y="1789643"/>
              <a:ext cx="522415" cy="527174"/>
            </a:xfrm>
            <a:prstGeom prst="ellipse">
              <a:avLst/>
            </a:prstGeom>
            <a:solidFill>
              <a:srgbClr val="25647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Pentágono 24"/>
            <p:cNvSpPr/>
            <p:nvPr/>
          </p:nvSpPr>
          <p:spPr>
            <a:xfrm>
              <a:off x="-829468" y="1853237"/>
              <a:ext cx="395638" cy="399985"/>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41" name="Grupo 40"/>
          <p:cNvGrpSpPr/>
          <p:nvPr/>
        </p:nvGrpSpPr>
        <p:grpSpPr>
          <a:xfrm>
            <a:off x="1106818" y="3249000"/>
            <a:ext cx="360000" cy="360000"/>
            <a:chOff x="-888776" y="1789643"/>
            <a:chExt cx="522415" cy="527174"/>
          </a:xfrm>
        </p:grpSpPr>
        <p:sp>
          <p:nvSpPr>
            <p:cNvPr id="42" name="Pentágono 22"/>
            <p:cNvSpPr/>
            <p:nvPr/>
          </p:nvSpPr>
          <p:spPr>
            <a:xfrm>
              <a:off x="-888776" y="1789643"/>
              <a:ext cx="522415" cy="527174"/>
            </a:xfrm>
            <a:prstGeom prst="ellipse">
              <a:avLst/>
            </a:prstGeom>
            <a:solidFill>
              <a:srgbClr val="25647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Pentágono 24"/>
            <p:cNvSpPr/>
            <p:nvPr/>
          </p:nvSpPr>
          <p:spPr>
            <a:xfrm>
              <a:off x="-829468" y="1853237"/>
              <a:ext cx="395638" cy="399985"/>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44" name="Grupo 43"/>
          <p:cNvGrpSpPr/>
          <p:nvPr/>
        </p:nvGrpSpPr>
        <p:grpSpPr>
          <a:xfrm>
            <a:off x="1106818" y="4453830"/>
            <a:ext cx="360000" cy="360000"/>
            <a:chOff x="-888776" y="1789643"/>
            <a:chExt cx="522415" cy="527174"/>
          </a:xfrm>
        </p:grpSpPr>
        <p:sp>
          <p:nvSpPr>
            <p:cNvPr id="45" name="Pentágono 22"/>
            <p:cNvSpPr/>
            <p:nvPr/>
          </p:nvSpPr>
          <p:spPr>
            <a:xfrm>
              <a:off x="-888776" y="1789643"/>
              <a:ext cx="522415" cy="527174"/>
            </a:xfrm>
            <a:prstGeom prst="ellipse">
              <a:avLst/>
            </a:prstGeom>
            <a:solidFill>
              <a:srgbClr val="25647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Pentágono 24"/>
            <p:cNvSpPr/>
            <p:nvPr/>
          </p:nvSpPr>
          <p:spPr>
            <a:xfrm>
              <a:off x="-829468" y="1853237"/>
              <a:ext cx="395638" cy="399985"/>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Rectángulo 1"/>
          <p:cNvSpPr/>
          <p:nvPr/>
        </p:nvSpPr>
        <p:spPr>
          <a:xfrm>
            <a:off x="8616280" y="5554471"/>
            <a:ext cx="2659702" cy="369332"/>
          </a:xfrm>
          <a:prstGeom prst="rect">
            <a:avLst/>
          </a:prstGeom>
        </p:spPr>
        <p:txBody>
          <a:bodyPr wrap="none">
            <a:spAutoFit/>
          </a:bodyPr>
          <a:lstStyle/>
          <a:p>
            <a:r>
              <a:rPr lang="es-MX" dirty="0" smtClean="0">
                <a:solidFill>
                  <a:prstClr val="black"/>
                </a:solidFill>
                <a:latin typeface="Arial" panose="020B0604020202020204" pitchFamily="34" charset="0"/>
                <a:cs typeface="Arial" panose="020B0604020202020204" pitchFamily="34" charset="0"/>
              </a:rPr>
              <a:t>*STEPHEN </a:t>
            </a:r>
            <a:r>
              <a:rPr lang="es-MX" dirty="0">
                <a:solidFill>
                  <a:prstClr val="black"/>
                </a:solidFill>
                <a:latin typeface="Arial" panose="020B0604020202020204" pitchFamily="34" charset="0"/>
                <a:cs typeface="Arial" panose="020B0604020202020204" pitchFamily="34" charset="0"/>
              </a:rPr>
              <a:t>R. </a:t>
            </a:r>
            <a:r>
              <a:rPr lang="es-MX" dirty="0" err="1" smtClean="0">
                <a:solidFill>
                  <a:prstClr val="black"/>
                </a:solidFill>
                <a:latin typeface="Arial" panose="020B0604020202020204" pitchFamily="34" charset="0"/>
                <a:cs typeface="Arial" panose="020B0604020202020204" pitchFamily="34" charset="0"/>
              </a:rPr>
              <a:t>COVEY</a:t>
            </a:r>
            <a:r>
              <a:rPr lang="es-MX" dirty="0" smtClean="0">
                <a:solidFill>
                  <a:prstClr val="black"/>
                </a:solidFill>
                <a:latin typeface="Arial" panose="020B0604020202020204" pitchFamily="34" charset="0"/>
                <a:cs typeface="Arial" panose="020B0604020202020204" pitchFamily="34" charset="0"/>
              </a:rPr>
              <a:t> </a:t>
            </a:r>
            <a:endParaRPr lang="es-MX" dirty="0"/>
          </a:p>
        </p:txBody>
      </p:sp>
    </p:spTree>
    <p:extLst>
      <p:ext uri="{BB962C8B-B14F-4D97-AF65-F5344CB8AC3E}">
        <p14:creationId xmlns:p14="http://schemas.microsoft.com/office/powerpoint/2010/main" xmlns="" val="66514480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ortar rectángulo de esquina sencilla 46"/>
          <p:cNvSpPr/>
          <p:nvPr/>
        </p:nvSpPr>
        <p:spPr>
          <a:xfrm flipH="1">
            <a:off x="141873" y="383177"/>
            <a:ext cx="11953328" cy="5987621"/>
          </a:xfrm>
          <a:prstGeom prst="snip1Rect">
            <a:avLst>
              <a:gd name="adj" fmla="val 50000"/>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4583832" y="620688"/>
            <a:ext cx="6891531" cy="5614586"/>
          </a:xfrm>
          <a:prstGeom prst="rect">
            <a:avLst/>
          </a:prstGeom>
          <a:solidFill>
            <a:schemeClr val="bg1"/>
          </a:solidFill>
          <a:ln>
            <a:noFill/>
          </a:ln>
          <a:effectLst>
            <a:innerShdw blurRad="279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48" name="Recortar rectángulo de esquina del mismo lado 47"/>
          <p:cNvSpPr/>
          <p:nvPr/>
        </p:nvSpPr>
        <p:spPr>
          <a:xfrm flipH="1">
            <a:off x="275057" y="2780938"/>
            <a:ext cx="4053685" cy="3454336"/>
          </a:xfrm>
          <a:prstGeom prst="snip2SameRect">
            <a:avLst>
              <a:gd name="adj1" fmla="val 35477"/>
              <a:gd name="adj2" fmla="val 5871"/>
            </a:avLst>
          </a:prstGeom>
          <a:solidFill>
            <a:schemeClr val="accent5">
              <a:lumMod val="60000"/>
              <a:lumOff val="40000"/>
            </a:schemeClr>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a:solidFill>
                <a:prstClr val="white"/>
              </a:solidFill>
            </a:endParaRPr>
          </a:p>
        </p:txBody>
      </p:sp>
      <p:sp>
        <p:nvSpPr>
          <p:cNvPr id="49" name="CuadroTexto 48"/>
          <p:cNvSpPr txBox="1"/>
          <p:nvPr/>
        </p:nvSpPr>
        <p:spPr>
          <a:xfrm>
            <a:off x="200969" y="3618311"/>
            <a:ext cx="4201860" cy="954107"/>
          </a:xfrm>
          <a:prstGeom prst="rect">
            <a:avLst/>
          </a:prstGeom>
          <a:noFill/>
        </p:spPr>
        <p:txBody>
          <a:bodyPr wrap="square" rtlCol="0">
            <a:spAutoFit/>
          </a:bodyPr>
          <a:lstStyle/>
          <a:p>
            <a:pPr algn="ctr"/>
            <a:r>
              <a:rPr lang="es-MX" sz="2800" b="1" dirty="0" smtClean="0">
                <a:latin typeface="Arial" panose="020B0604020202020204" pitchFamily="34" charset="0"/>
                <a:cs typeface="Arial" panose="020B0604020202020204" pitchFamily="34" charset="0"/>
              </a:rPr>
              <a:t>PRINCIPIOS DEL SERVICIO PÚBLICO</a:t>
            </a:r>
            <a:endParaRPr lang="es-MX" sz="2800" b="1" dirty="0">
              <a:latin typeface="Arial" panose="020B0604020202020204" pitchFamily="34" charset="0"/>
              <a:cs typeface="Arial" panose="020B0604020202020204" pitchFamily="34" charset="0"/>
            </a:endParaRPr>
          </a:p>
        </p:txBody>
      </p:sp>
      <p:pic>
        <p:nvPicPr>
          <p:cNvPr id="50" name="Imagen 4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7639" y="620688"/>
            <a:ext cx="3071664" cy="3071664"/>
          </a:xfrm>
          <a:prstGeom prst="rect">
            <a:avLst/>
          </a:prstGeom>
        </p:spPr>
      </p:pic>
      <p:sp>
        <p:nvSpPr>
          <p:cNvPr id="51" name="CuadroTexto 50"/>
          <p:cNvSpPr txBox="1"/>
          <p:nvPr/>
        </p:nvSpPr>
        <p:spPr>
          <a:xfrm>
            <a:off x="11640616" y="6453336"/>
            <a:ext cx="551384" cy="400110"/>
          </a:xfrm>
          <a:prstGeom prst="rect">
            <a:avLst/>
          </a:prstGeom>
          <a:noFill/>
        </p:spPr>
        <p:txBody>
          <a:bodyPr wrap="square" rtlCol="0">
            <a:spAutoFit/>
          </a:bodyPr>
          <a:lstStyle/>
          <a:p>
            <a:pPr algn="ctr"/>
            <a:r>
              <a:rPr lang="es-MX" sz="2000" b="1" smtClean="0">
                <a:latin typeface="Arial" panose="020B0604020202020204" pitchFamily="34" charset="0"/>
                <a:cs typeface="Arial" panose="020B0604020202020204" pitchFamily="34" charset="0"/>
              </a:rPr>
              <a:t>22</a:t>
            </a:r>
            <a:endParaRPr lang="es-MX" sz="2000" b="1">
              <a:latin typeface="Arial" panose="020B0604020202020204" pitchFamily="34" charset="0"/>
              <a:cs typeface="Arial" panose="020B0604020202020204" pitchFamily="34" charset="0"/>
            </a:endParaRPr>
          </a:p>
        </p:txBody>
      </p:sp>
      <p:sp>
        <p:nvSpPr>
          <p:cNvPr id="52" name="Rectángulo 51"/>
          <p:cNvSpPr/>
          <p:nvPr/>
        </p:nvSpPr>
        <p:spPr>
          <a:xfrm>
            <a:off x="4943872" y="837830"/>
            <a:ext cx="6096000" cy="4801314"/>
          </a:xfrm>
          <a:prstGeom prst="rect">
            <a:avLst/>
          </a:prstGeom>
        </p:spPr>
        <p:txBody>
          <a:bodyPr>
            <a:spAutoFit/>
          </a:bodyPr>
          <a:lstStyle/>
          <a:p>
            <a:pPr algn="just" fontAlgn="t"/>
            <a:r>
              <a:rPr lang="es-MX" b="1" dirty="0" smtClean="0">
                <a:latin typeface="Arial" panose="020B0604020202020204" pitchFamily="34" charset="0"/>
                <a:cs typeface="Arial" panose="020B0604020202020204" pitchFamily="34" charset="0"/>
              </a:rPr>
              <a:t>PRINCIPIOS MORALES:</a:t>
            </a:r>
            <a:r>
              <a:rPr lang="es-MX" dirty="0" smtClean="0">
                <a:latin typeface="Arial" panose="020B0604020202020204" pitchFamily="34" charset="0"/>
                <a:cs typeface="Arial" panose="020B0604020202020204" pitchFamily="34" charset="0"/>
              </a:rPr>
              <a:t> SON UN REFLEJO DEL COMPORTAMIENTO SOCIAL. ESTOS COMPORTAMIENTOS SOCIALES SON DEFINIDOS POR LA ENSEÑANZA DE UNA DETERMINADA CULTURA Y/O RELIGIÓN</a:t>
            </a:r>
          </a:p>
          <a:p>
            <a:pPr algn="just" fontAlgn="t"/>
            <a:endParaRPr lang="es-MX" dirty="0" smtClean="0">
              <a:latin typeface="Arial" panose="020B0604020202020204" pitchFamily="34" charset="0"/>
              <a:cs typeface="Arial" panose="020B0604020202020204" pitchFamily="34" charset="0"/>
            </a:endParaRPr>
          </a:p>
          <a:p>
            <a:pPr algn="just" fontAlgn="t"/>
            <a:r>
              <a:rPr lang="es-MX" b="1" dirty="0" smtClean="0">
                <a:latin typeface="Arial" panose="020B0604020202020204" pitchFamily="34" charset="0"/>
                <a:cs typeface="Arial" panose="020B0604020202020204" pitchFamily="34" charset="0"/>
              </a:rPr>
              <a:t>PRINCIPIOS ÉTICOS</a:t>
            </a:r>
            <a:r>
              <a:rPr lang="es-MX" dirty="0" smtClean="0">
                <a:latin typeface="Arial" panose="020B0604020202020204" pitchFamily="34" charset="0"/>
                <a:cs typeface="Arial" panose="020B0604020202020204" pitchFamily="34" charset="0"/>
              </a:rPr>
              <a:t>: REFLEJAN EL “ADECUADO” COMPORTAMIENTO DE PERSONAS Y EL USO DE SUS CONOCIMIENTOS ESPECÍFICOS EN ÁREAS PROFESIONALES RELEVANTES PARA LA SOCIEDAD</a:t>
            </a:r>
          </a:p>
          <a:p>
            <a:pPr algn="just" fontAlgn="t"/>
            <a:endParaRPr lang="es-MX" dirty="0" smtClean="0">
              <a:latin typeface="Arial" panose="020B0604020202020204" pitchFamily="34" charset="0"/>
              <a:cs typeface="Arial" panose="020B0604020202020204" pitchFamily="34" charset="0"/>
            </a:endParaRPr>
          </a:p>
          <a:p>
            <a:pPr algn="just" fontAlgn="t"/>
            <a:r>
              <a:rPr lang="es-MX" dirty="0" smtClean="0">
                <a:latin typeface="Arial" panose="020B0604020202020204" pitchFamily="34" charset="0"/>
                <a:cs typeface="Arial" panose="020B0604020202020204" pitchFamily="34" charset="0"/>
              </a:rPr>
              <a:t>LOS </a:t>
            </a:r>
            <a:r>
              <a:rPr lang="es-MX" b="1" dirty="0" smtClean="0">
                <a:latin typeface="Arial" panose="020B0604020202020204" pitchFamily="34" charset="0"/>
                <a:cs typeface="Arial" panose="020B0604020202020204" pitchFamily="34" charset="0"/>
              </a:rPr>
              <a:t>PRINCIPIOS MORALES JUNTO A LOS PRINCIPIOS ÉTICOS</a:t>
            </a:r>
            <a:r>
              <a:rPr lang="es-MX" dirty="0" smtClean="0">
                <a:latin typeface="Arial" panose="020B0604020202020204" pitchFamily="34" charset="0"/>
                <a:cs typeface="Arial" panose="020B0604020202020204" pitchFamily="34" charset="0"/>
              </a:rPr>
              <a:t> COMPONEN LOS PRINCIPIOS DEL SER HUMANO. ESTOS PRINCIPIOS, A PESAR DE SER EXTREMADAMENTE IMPORTANTES, SON UNA CREACIÓN SUBJETIVA DE NUESTRA PROPIA CULTURA Y DE NUESTRA PROPIA RELIGIÓN</a:t>
            </a:r>
            <a:endParaRPr lang="es-MX" b="0" i="0" dirty="0">
              <a:effectLst/>
              <a:latin typeface="Arial" panose="020B0604020202020204" pitchFamily="34" charset="0"/>
              <a:cs typeface="Arial" panose="020B0604020202020204" pitchFamily="34" charset="0"/>
            </a:endParaRPr>
          </a:p>
        </p:txBody>
      </p:sp>
      <p:sp>
        <p:nvSpPr>
          <p:cNvPr id="9" name="Rectángulo 8"/>
          <p:cNvSpPr/>
          <p:nvPr/>
        </p:nvSpPr>
        <p:spPr>
          <a:xfrm>
            <a:off x="275058" y="4572418"/>
            <a:ext cx="4053684" cy="1323439"/>
          </a:xfrm>
          <a:prstGeom prst="rect">
            <a:avLst/>
          </a:prstGeom>
        </p:spPr>
        <p:txBody>
          <a:bodyPr wrap="square">
            <a:spAutoFit/>
          </a:bodyPr>
          <a:lstStyle/>
          <a:p>
            <a:pPr algn="ctr" fontAlgn="t"/>
            <a:r>
              <a:rPr lang="es-MX" sz="1600" b="1" dirty="0" smtClean="0">
                <a:latin typeface="Arial" panose="020B0604020202020204" pitchFamily="34" charset="0"/>
                <a:cs typeface="Arial" panose="020B0604020202020204" pitchFamily="34" charset="0"/>
              </a:rPr>
              <a:t>AUSTERIDAD, MODERACIÓN, HONRADEZ, EFICIENCIA, EFICACIA, ECONOMÍA, TRANSPARENCIA, RACIONALIDAD, RENDICIÓN DE CUENTAS</a:t>
            </a:r>
            <a:endParaRPr lang="es-MX" sz="16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212083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adroTexto 71"/>
          <p:cNvSpPr txBox="1"/>
          <p:nvPr/>
        </p:nvSpPr>
        <p:spPr>
          <a:xfrm>
            <a:off x="11640616" y="6453336"/>
            <a:ext cx="551384" cy="400110"/>
          </a:xfrm>
          <a:prstGeom prst="rect">
            <a:avLst/>
          </a:prstGeom>
          <a:noFill/>
        </p:spPr>
        <p:txBody>
          <a:bodyPr wrap="square" rtlCol="0">
            <a:spAutoFit/>
          </a:bodyPr>
          <a:lstStyle/>
          <a:p>
            <a:pPr algn="ctr"/>
            <a:r>
              <a:rPr lang="es-MX" sz="2000" b="1" smtClean="0">
                <a:latin typeface="Arial" panose="020B0604020202020204" pitchFamily="34" charset="0"/>
                <a:cs typeface="Arial" panose="020B0604020202020204" pitchFamily="34" charset="0"/>
              </a:rPr>
              <a:t>23</a:t>
            </a:r>
            <a:endParaRPr lang="es-MX" sz="2000" b="1">
              <a:latin typeface="Arial" panose="020B0604020202020204" pitchFamily="34" charset="0"/>
              <a:cs typeface="Arial" panose="020B0604020202020204" pitchFamily="34" charset="0"/>
            </a:endParaRPr>
          </a:p>
        </p:txBody>
      </p:sp>
      <p:sp>
        <p:nvSpPr>
          <p:cNvPr id="73" name="Rectángulo 72"/>
          <p:cNvSpPr/>
          <p:nvPr/>
        </p:nvSpPr>
        <p:spPr>
          <a:xfrm>
            <a:off x="8356" y="-2110"/>
            <a:ext cx="9264352" cy="400110"/>
          </a:xfrm>
          <a:prstGeom prst="rect">
            <a:avLst/>
          </a:prstGeom>
        </p:spPr>
        <p:txBody>
          <a:bodyPr wrap="square" anchor="ctr">
            <a:spAutoFit/>
          </a:bodyPr>
          <a:lstStyle/>
          <a:p>
            <a:r>
              <a:rPr lang="es-MX" sz="2000" b="1" smtClean="0">
                <a:latin typeface="Arial" pitchFamily="34" charset="0"/>
                <a:cs typeface="Arial" pitchFamily="34" charset="0"/>
              </a:rPr>
              <a:t>XII. </a:t>
            </a:r>
            <a:r>
              <a:rPr lang="es-MX" sz="2000" b="1">
                <a:latin typeface="Arial" pitchFamily="34" charset="0"/>
                <a:cs typeface="Arial" pitchFamily="34" charset="0"/>
              </a:rPr>
              <a:t>CÓDIGO</a:t>
            </a:r>
          </a:p>
        </p:txBody>
      </p:sp>
      <p:sp>
        <p:nvSpPr>
          <p:cNvPr id="37" name="Rectángulo 36"/>
          <p:cNvSpPr/>
          <p:nvPr/>
        </p:nvSpPr>
        <p:spPr>
          <a:xfrm>
            <a:off x="3711536" y="1121078"/>
            <a:ext cx="4572000" cy="369332"/>
          </a:xfrm>
          <a:prstGeom prst="rect">
            <a:avLst/>
          </a:prstGeom>
        </p:spPr>
        <p:txBody>
          <a:bodyPr>
            <a:spAutoFit/>
          </a:bodyPr>
          <a:lstStyle/>
          <a:p>
            <a:pPr>
              <a:defRPr/>
            </a:pPr>
            <a:endParaRPr lang="es-MX" kern="0">
              <a:solidFill>
                <a:prstClr val="black"/>
              </a:solidFill>
            </a:endParaRPr>
          </a:p>
        </p:txBody>
      </p:sp>
      <p:grpSp>
        <p:nvGrpSpPr>
          <p:cNvPr id="38" name="Grupo 37"/>
          <p:cNvGrpSpPr/>
          <p:nvPr/>
        </p:nvGrpSpPr>
        <p:grpSpPr>
          <a:xfrm>
            <a:off x="191344" y="44624"/>
            <a:ext cx="11737304" cy="5976663"/>
            <a:chOff x="-349527" y="1794855"/>
            <a:chExt cx="7769242" cy="3145736"/>
          </a:xfrm>
        </p:grpSpPr>
        <p:sp>
          <p:nvSpPr>
            <p:cNvPr id="74" name="Pergamino horizontal 73"/>
            <p:cNvSpPr/>
            <p:nvPr/>
          </p:nvSpPr>
          <p:spPr>
            <a:xfrm>
              <a:off x="-349527" y="1794855"/>
              <a:ext cx="7452867" cy="2870973"/>
            </a:xfrm>
            <a:prstGeom prst="horizontalScroll">
              <a:avLst/>
            </a:prstGeom>
            <a:solidFill>
              <a:srgbClr val="8E1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5" name="Pergamino horizontal 74"/>
            <p:cNvSpPr/>
            <p:nvPr/>
          </p:nvSpPr>
          <p:spPr>
            <a:xfrm>
              <a:off x="-18950" y="2030528"/>
              <a:ext cx="7438665" cy="2910063"/>
            </a:xfrm>
            <a:prstGeom prst="horizontalScroll">
              <a:avLst/>
            </a:prstGeom>
            <a:solidFill>
              <a:srgbClr val="FFEFF7"/>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sp>
        <p:nvSpPr>
          <p:cNvPr id="76" name="Rectángulo 75"/>
          <p:cNvSpPr/>
          <p:nvPr/>
        </p:nvSpPr>
        <p:spPr>
          <a:xfrm>
            <a:off x="1511498" y="1254751"/>
            <a:ext cx="10273133" cy="992579"/>
          </a:xfrm>
          <a:prstGeom prst="rect">
            <a:avLst/>
          </a:prstGeom>
        </p:spPr>
        <p:txBody>
          <a:bodyPr wrap="square">
            <a:spAutoFit/>
          </a:bodyPr>
          <a:lstStyle/>
          <a:p>
            <a:pPr algn="ctr"/>
            <a:r>
              <a:rPr lang="es-MX" sz="1950" b="1" dirty="0" smtClean="0">
                <a:latin typeface="Arial" panose="020B0604020202020204" pitchFamily="34" charset="0"/>
                <a:cs typeface="Arial" panose="020B0604020202020204" pitchFamily="34" charset="0"/>
              </a:rPr>
              <a:t>CATÁLOGO </a:t>
            </a:r>
            <a:r>
              <a:rPr lang="es-MX" sz="1950" b="1" dirty="0">
                <a:latin typeface="Arial" panose="020B0604020202020204" pitchFamily="34" charset="0"/>
                <a:cs typeface="Arial" panose="020B0604020202020204" pitchFamily="34" charset="0"/>
              </a:rPr>
              <a:t>DE VALORES Y PRINCIPIOS APLICABLES A TODOS LOS SERVIDORES PÚBLICOS </a:t>
            </a:r>
            <a:r>
              <a:rPr lang="es-MX" sz="1950" b="1" dirty="0" smtClean="0">
                <a:latin typeface="Arial" panose="020B0604020202020204" pitchFamily="34" charset="0"/>
                <a:cs typeface="Arial" panose="020B0604020202020204" pitchFamily="34" charset="0"/>
              </a:rPr>
              <a:t>DE LOS GOBIERNOS FEDERAL, ESTADUAL O MUNICIPAL, QUE PARTICIPAN EN LA FUNCIÓN DEL EJERCICIO GUBERNAMENTAL</a:t>
            </a:r>
            <a:endParaRPr lang="es-MX" sz="1950" b="1" dirty="0">
              <a:latin typeface="Arial" panose="020B0604020202020204" pitchFamily="34" charset="0"/>
              <a:cs typeface="Arial" panose="020B0604020202020204" pitchFamily="34" charset="0"/>
            </a:endParaRPr>
          </a:p>
        </p:txBody>
      </p:sp>
      <p:sp>
        <p:nvSpPr>
          <p:cNvPr id="77" name="Rectángulo 76"/>
          <p:cNvSpPr/>
          <p:nvPr/>
        </p:nvSpPr>
        <p:spPr>
          <a:xfrm>
            <a:off x="4290177" y="712266"/>
            <a:ext cx="3414717" cy="523220"/>
          </a:xfrm>
          <a:prstGeom prst="rect">
            <a:avLst/>
          </a:prstGeom>
        </p:spPr>
        <p:txBody>
          <a:bodyPr wrap="none">
            <a:spAutoFit/>
          </a:bodyPr>
          <a:lstStyle/>
          <a:p>
            <a:r>
              <a:rPr lang="es-MX" sz="2800" b="1" dirty="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CÓDIGO DE ÉTICA</a:t>
            </a:r>
          </a:p>
        </p:txBody>
      </p:sp>
      <p:sp>
        <p:nvSpPr>
          <p:cNvPr id="78" name="Rectángulo 77"/>
          <p:cNvSpPr/>
          <p:nvPr/>
        </p:nvSpPr>
        <p:spPr>
          <a:xfrm>
            <a:off x="1416535" y="2524948"/>
            <a:ext cx="10273133" cy="707886"/>
          </a:xfrm>
          <a:prstGeom prst="rect">
            <a:avLst/>
          </a:prstGeom>
        </p:spPr>
        <p:txBody>
          <a:bodyPr wrap="square">
            <a:spAutoFit/>
          </a:bodyPr>
          <a:lstStyle/>
          <a:p>
            <a:pPr algn="just"/>
            <a:r>
              <a:rPr lang="es-MX" sz="2000" dirty="0" smtClean="0">
                <a:latin typeface="Arial" panose="020B0604020202020204" pitchFamily="34" charset="0"/>
                <a:cs typeface="Arial" panose="020B0604020202020204" pitchFamily="34" charset="0"/>
              </a:rPr>
              <a:t>FORTALECER LOS VALORES Y PRINCIPIOS DE TODOS LOS SERVIDORES PÚBLICOS EN EL DESEMPEÑO DE SU TRABAJO</a:t>
            </a:r>
            <a:endParaRPr lang="es-MX" sz="2000" dirty="0">
              <a:latin typeface="Arial" panose="020B0604020202020204" pitchFamily="34" charset="0"/>
              <a:cs typeface="Arial" panose="020B0604020202020204" pitchFamily="34" charset="0"/>
            </a:endParaRPr>
          </a:p>
        </p:txBody>
      </p:sp>
      <p:sp>
        <p:nvSpPr>
          <p:cNvPr id="79" name="Rectángulo 78"/>
          <p:cNvSpPr/>
          <p:nvPr/>
        </p:nvSpPr>
        <p:spPr>
          <a:xfrm>
            <a:off x="1416535" y="3376974"/>
            <a:ext cx="10273133" cy="707886"/>
          </a:xfrm>
          <a:prstGeom prst="rect">
            <a:avLst/>
          </a:prstGeom>
        </p:spPr>
        <p:txBody>
          <a:bodyPr wrap="square">
            <a:spAutoFit/>
          </a:bodyPr>
          <a:lstStyle/>
          <a:p>
            <a:pPr algn="just"/>
            <a:r>
              <a:rPr lang="es-MX" sz="2000" dirty="0" smtClean="0">
                <a:latin typeface="Arial" panose="020B0604020202020204" pitchFamily="34" charset="0"/>
                <a:cs typeface="Arial" panose="020B0604020202020204" pitchFamily="34" charset="0"/>
              </a:rPr>
              <a:t>DICTAR LOS CRITERIOS, POLÍTICAS Y LINEAMIENTOS QUE DEBEN OBSERVAR ÉTICAMENTE LOS SERVIDORES PÚBLICOS</a:t>
            </a:r>
            <a:endParaRPr lang="es-MX" sz="2000" dirty="0">
              <a:latin typeface="Arial" panose="020B0604020202020204" pitchFamily="34" charset="0"/>
              <a:cs typeface="Arial" panose="020B0604020202020204" pitchFamily="34" charset="0"/>
            </a:endParaRPr>
          </a:p>
        </p:txBody>
      </p:sp>
      <p:sp>
        <p:nvSpPr>
          <p:cNvPr id="80" name="Rectángulo 79"/>
          <p:cNvSpPr/>
          <p:nvPr/>
        </p:nvSpPr>
        <p:spPr>
          <a:xfrm>
            <a:off x="1416535" y="4345187"/>
            <a:ext cx="10273133" cy="707886"/>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ABSTENERSE </a:t>
            </a:r>
            <a:r>
              <a:rPr lang="es-MX" sz="2000" dirty="0" smtClean="0">
                <a:latin typeface="Arial" panose="020B0604020202020204" pitchFamily="34" charset="0"/>
                <a:cs typeface="Arial" panose="020B0604020202020204" pitchFamily="34" charset="0"/>
              </a:rPr>
              <a:t>DE PRACTICAR ACTIVIDADES QUE </a:t>
            </a:r>
            <a:r>
              <a:rPr lang="es-MX" sz="2000" dirty="0">
                <a:latin typeface="Arial" panose="020B0604020202020204" pitchFamily="34" charset="0"/>
                <a:cs typeface="Arial" panose="020B0604020202020204" pitchFamily="34" charset="0"/>
              </a:rPr>
              <a:t>AFECTEN LAS FUNCIONES </a:t>
            </a:r>
            <a:r>
              <a:rPr lang="es-MX" sz="2000" dirty="0" smtClean="0">
                <a:latin typeface="Arial" panose="020B0604020202020204" pitchFamily="34" charset="0"/>
                <a:cs typeface="Arial" panose="020B0604020202020204" pitchFamily="34" charset="0"/>
              </a:rPr>
              <a:t>DE </a:t>
            </a:r>
            <a:r>
              <a:rPr lang="es-MX" sz="2000" dirty="0">
                <a:latin typeface="Arial" panose="020B0604020202020204" pitchFamily="34" charset="0"/>
                <a:cs typeface="Arial" panose="020B0604020202020204" pitchFamily="34" charset="0"/>
              </a:rPr>
              <a:t>LA </a:t>
            </a:r>
            <a:r>
              <a:rPr lang="es-MX" sz="2000" dirty="0" smtClean="0">
                <a:latin typeface="Arial" panose="020B0604020202020204" pitchFamily="34" charset="0"/>
                <a:cs typeface="Arial" panose="020B0604020202020204" pitchFamily="34" charset="0"/>
              </a:rPr>
              <a:t>GESTIÓN </a:t>
            </a:r>
            <a:r>
              <a:rPr lang="es-MX" sz="2000" dirty="0">
                <a:latin typeface="Arial" panose="020B0604020202020204" pitchFamily="34" charset="0"/>
                <a:cs typeface="Arial" panose="020B0604020202020204" pitchFamily="34" charset="0"/>
              </a:rPr>
              <a:t>PÚBLICA</a:t>
            </a:r>
          </a:p>
        </p:txBody>
      </p:sp>
      <p:grpSp>
        <p:nvGrpSpPr>
          <p:cNvPr id="81" name="Grupo 80"/>
          <p:cNvGrpSpPr/>
          <p:nvPr/>
        </p:nvGrpSpPr>
        <p:grpSpPr>
          <a:xfrm>
            <a:off x="837624" y="2680661"/>
            <a:ext cx="551538" cy="304268"/>
            <a:chOff x="837624" y="2879905"/>
            <a:chExt cx="551538" cy="304268"/>
          </a:xfrm>
        </p:grpSpPr>
        <p:sp>
          <p:nvSpPr>
            <p:cNvPr id="82" name="Pentágono 81"/>
            <p:cNvSpPr/>
            <p:nvPr/>
          </p:nvSpPr>
          <p:spPr>
            <a:xfrm>
              <a:off x="837624" y="2879905"/>
              <a:ext cx="432048" cy="241791"/>
            </a:xfrm>
            <a:prstGeom prst="homePlate">
              <a:avLst/>
            </a:prstGeom>
            <a:solidFill>
              <a:srgbClr val="8E1A8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Pentágono 82"/>
            <p:cNvSpPr/>
            <p:nvPr/>
          </p:nvSpPr>
          <p:spPr>
            <a:xfrm>
              <a:off x="957114" y="2942382"/>
              <a:ext cx="432048" cy="241791"/>
            </a:xfrm>
            <a:prstGeom prst="homePlate">
              <a:avLst/>
            </a:prstGeom>
            <a:solidFill>
              <a:schemeClr val="bg1"/>
            </a:solidFill>
            <a:ln>
              <a:solidFill>
                <a:srgbClr val="8E1A8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84" name="Grupo 83"/>
          <p:cNvGrpSpPr/>
          <p:nvPr/>
        </p:nvGrpSpPr>
        <p:grpSpPr>
          <a:xfrm>
            <a:off x="837624" y="3578783"/>
            <a:ext cx="551538" cy="304268"/>
            <a:chOff x="837624" y="2879905"/>
            <a:chExt cx="551538" cy="304268"/>
          </a:xfrm>
        </p:grpSpPr>
        <p:sp>
          <p:nvSpPr>
            <p:cNvPr id="85" name="Pentágono 84"/>
            <p:cNvSpPr/>
            <p:nvPr/>
          </p:nvSpPr>
          <p:spPr>
            <a:xfrm>
              <a:off x="837624" y="2879905"/>
              <a:ext cx="432048" cy="241791"/>
            </a:xfrm>
            <a:prstGeom prst="homePlate">
              <a:avLst/>
            </a:prstGeom>
            <a:solidFill>
              <a:srgbClr val="8E1A8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Pentágono 85"/>
            <p:cNvSpPr/>
            <p:nvPr/>
          </p:nvSpPr>
          <p:spPr>
            <a:xfrm>
              <a:off x="957114" y="2942382"/>
              <a:ext cx="432048" cy="241791"/>
            </a:xfrm>
            <a:prstGeom prst="homePlate">
              <a:avLst/>
            </a:prstGeom>
            <a:solidFill>
              <a:schemeClr val="bg1"/>
            </a:solidFill>
            <a:ln>
              <a:solidFill>
                <a:srgbClr val="8E1A8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87" name="Grupo 86"/>
          <p:cNvGrpSpPr/>
          <p:nvPr/>
        </p:nvGrpSpPr>
        <p:grpSpPr>
          <a:xfrm>
            <a:off x="837624" y="4546996"/>
            <a:ext cx="551538" cy="304268"/>
            <a:chOff x="837624" y="2879905"/>
            <a:chExt cx="551538" cy="304268"/>
          </a:xfrm>
        </p:grpSpPr>
        <p:sp>
          <p:nvSpPr>
            <p:cNvPr id="88" name="Pentágono 87"/>
            <p:cNvSpPr/>
            <p:nvPr/>
          </p:nvSpPr>
          <p:spPr>
            <a:xfrm>
              <a:off x="837624" y="2879905"/>
              <a:ext cx="432048" cy="241791"/>
            </a:xfrm>
            <a:prstGeom prst="homePlate">
              <a:avLst/>
            </a:prstGeom>
            <a:solidFill>
              <a:srgbClr val="8E1A8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Pentágono 88"/>
            <p:cNvSpPr/>
            <p:nvPr/>
          </p:nvSpPr>
          <p:spPr>
            <a:xfrm>
              <a:off x="957114" y="2942382"/>
              <a:ext cx="432048" cy="241791"/>
            </a:xfrm>
            <a:prstGeom prst="homePlate">
              <a:avLst/>
            </a:prstGeom>
            <a:solidFill>
              <a:schemeClr val="bg1"/>
            </a:solidFill>
            <a:ln>
              <a:solidFill>
                <a:srgbClr val="8E1A8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xmlns="" val="12268946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p:cNvSpPr txBox="1"/>
          <p:nvPr/>
        </p:nvSpPr>
        <p:spPr>
          <a:xfrm>
            <a:off x="11640616" y="6453336"/>
            <a:ext cx="551384" cy="400110"/>
          </a:xfrm>
          <a:prstGeom prst="rect">
            <a:avLst/>
          </a:prstGeom>
          <a:noFill/>
        </p:spPr>
        <p:txBody>
          <a:bodyPr wrap="square" rtlCol="0">
            <a:spAutoFit/>
          </a:bodyPr>
          <a:lstStyle/>
          <a:p>
            <a:pPr algn="ctr"/>
            <a:r>
              <a:rPr lang="es-MX" sz="2000" b="1" smtClean="0">
                <a:latin typeface="Arial" panose="020B0604020202020204" pitchFamily="34" charset="0"/>
                <a:cs typeface="Arial" panose="020B0604020202020204" pitchFamily="34" charset="0"/>
              </a:rPr>
              <a:t>24</a:t>
            </a:r>
            <a:endParaRPr lang="es-MX" sz="2000" b="1">
              <a:latin typeface="Arial" panose="020B0604020202020204" pitchFamily="34" charset="0"/>
              <a:cs typeface="Arial" panose="020B0604020202020204" pitchFamily="34" charset="0"/>
            </a:endParaRPr>
          </a:p>
        </p:txBody>
      </p:sp>
      <p:sp>
        <p:nvSpPr>
          <p:cNvPr id="21" name="Rectángulo 20"/>
          <p:cNvSpPr/>
          <p:nvPr/>
        </p:nvSpPr>
        <p:spPr>
          <a:xfrm>
            <a:off x="287043" y="3172870"/>
            <a:ext cx="11569600" cy="3069318"/>
          </a:xfrm>
          <a:prstGeom prst="rect">
            <a:avLst/>
          </a:prstGeom>
          <a:solidFill>
            <a:schemeClr val="bg1">
              <a:lumMod val="9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nvGrpSpPr>
          <p:cNvPr id="22" name="Grupo 21"/>
          <p:cNvGrpSpPr/>
          <p:nvPr/>
        </p:nvGrpSpPr>
        <p:grpSpPr>
          <a:xfrm rot="16200000">
            <a:off x="4824206" y="-3625205"/>
            <a:ext cx="2462197" cy="10575792"/>
            <a:chOff x="2455945" y="2067718"/>
            <a:chExt cx="1961301" cy="2788101"/>
          </a:xfrm>
        </p:grpSpPr>
        <p:sp>
          <p:nvSpPr>
            <p:cNvPr id="23" name="Triángulo isósceles 52"/>
            <p:cNvSpPr/>
            <p:nvPr/>
          </p:nvSpPr>
          <p:spPr>
            <a:xfrm>
              <a:off x="2455945" y="4454552"/>
              <a:ext cx="1282263" cy="401267"/>
            </a:xfrm>
            <a:custGeom>
              <a:avLst/>
              <a:gdLst>
                <a:gd name="connsiteX0" fmla="*/ 0 w 220853"/>
                <a:gd name="connsiteY0" fmla="*/ 252412 h 252412"/>
                <a:gd name="connsiteX1" fmla="*/ 110427 w 220853"/>
                <a:gd name="connsiteY1" fmla="*/ 0 h 252412"/>
                <a:gd name="connsiteX2" fmla="*/ 220853 w 220853"/>
                <a:gd name="connsiteY2" fmla="*/ 252412 h 252412"/>
                <a:gd name="connsiteX3" fmla="*/ 0 w 220853"/>
                <a:gd name="connsiteY3" fmla="*/ 252412 h 252412"/>
                <a:gd name="connsiteX0" fmla="*/ 0 w 447071"/>
                <a:gd name="connsiteY0" fmla="*/ 195262 h 252412"/>
                <a:gd name="connsiteX1" fmla="*/ 336645 w 447071"/>
                <a:gd name="connsiteY1" fmla="*/ 0 h 252412"/>
                <a:gd name="connsiteX2" fmla="*/ 447071 w 447071"/>
                <a:gd name="connsiteY2" fmla="*/ 252412 h 252412"/>
                <a:gd name="connsiteX3" fmla="*/ 0 w 447071"/>
                <a:gd name="connsiteY3" fmla="*/ 195262 h 252412"/>
                <a:gd name="connsiteX0" fmla="*/ 0 w 674782"/>
                <a:gd name="connsiteY0" fmla="*/ 154780 h 211930"/>
                <a:gd name="connsiteX1" fmla="*/ 674782 w 674782"/>
                <a:gd name="connsiteY1" fmla="*/ 0 h 211930"/>
                <a:gd name="connsiteX2" fmla="*/ 447071 w 674782"/>
                <a:gd name="connsiteY2" fmla="*/ 211930 h 211930"/>
                <a:gd name="connsiteX3" fmla="*/ 0 w 674782"/>
                <a:gd name="connsiteY3" fmla="*/ 154780 h 211930"/>
                <a:gd name="connsiteX0" fmla="*/ 0 w 680433"/>
                <a:gd name="connsiteY0" fmla="*/ 154780 h 197642"/>
                <a:gd name="connsiteX1" fmla="*/ 674782 w 680433"/>
                <a:gd name="connsiteY1" fmla="*/ 0 h 197642"/>
                <a:gd name="connsiteX2" fmla="*/ 680433 w 680433"/>
                <a:gd name="connsiteY2" fmla="*/ 197642 h 197642"/>
                <a:gd name="connsiteX3" fmla="*/ 0 w 680433"/>
                <a:gd name="connsiteY3" fmla="*/ 154780 h 197642"/>
                <a:gd name="connsiteX0" fmla="*/ 0 w 704245"/>
                <a:gd name="connsiteY0" fmla="*/ 152399 h 197642"/>
                <a:gd name="connsiteX1" fmla="*/ 698594 w 704245"/>
                <a:gd name="connsiteY1" fmla="*/ 0 h 197642"/>
                <a:gd name="connsiteX2" fmla="*/ 704245 w 704245"/>
                <a:gd name="connsiteY2" fmla="*/ 197642 h 197642"/>
                <a:gd name="connsiteX3" fmla="*/ 0 w 704245"/>
                <a:gd name="connsiteY3" fmla="*/ 152399 h 197642"/>
                <a:gd name="connsiteX0" fmla="*/ 0 w 728600"/>
                <a:gd name="connsiteY0" fmla="*/ 148880 h 197642"/>
                <a:gd name="connsiteX1" fmla="*/ 722949 w 728600"/>
                <a:gd name="connsiteY1" fmla="*/ 0 h 197642"/>
                <a:gd name="connsiteX2" fmla="*/ 728600 w 728600"/>
                <a:gd name="connsiteY2" fmla="*/ 197642 h 197642"/>
                <a:gd name="connsiteX3" fmla="*/ 0 w 728600"/>
                <a:gd name="connsiteY3" fmla="*/ 148880 h 197642"/>
              </a:gdLst>
              <a:ahLst/>
              <a:cxnLst>
                <a:cxn ang="0">
                  <a:pos x="connsiteX0" y="connsiteY0"/>
                </a:cxn>
                <a:cxn ang="0">
                  <a:pos x="connsiteX1" y="connsiteY1"/>
                </a:cxn>
                <a:cxn ang="0">
                  <a:pos x="connsiteX2" y="connsiteY2"/>
                </a:cxn>
                <a:cxn ang="0">
                  <a:pos x="connsiteX3" y="connsiteY3"/>
                </a:cxn>
              </a:cxnLst>
              <a:rect l="l" t="t" r="r" b="b"/>
              <a:pathLst>
                <a:path w="728600" h="197642">
                  <a:moveTo>
                    <a:pt x="0" y="148880"/>
                  </a:moveTo>
                  <a:lnTo>
                    <a:pt x="722949" y="0"/>
                  </a:lnTo>
                  <a:lnTo>
                    <a:pt x="728600" y="197642"/>
                  </a:lnTo>
                  <a:lnTo>
                    <a:pt x="0" y="148880"/>
                  </a:lnTo>
                  <a:close/>
                </a:path>
              </a:pathLst>
            </a:custGeom>
            <a:solidFill>
              <a:srgbClr val="F979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latin typeface="Arial" panose="020B0604020202020204" pitchFamily="34" charset="0"/>
                <a:cs typeface="Arial" panose="020B0604020202020204" pitchFamily="34" charset="0"/>
              </a:endParaRPr>
            </a:p>
          </p:txBody>
        </p:sp>
        <p:sp>
          <p:nvSpPr>
            <p:cNvPr id="24" name="Triángulo isósceles 52"/>
            <p:cNvSpPr/>
            <p:nvPr/>
          </p:nvSpPr>
          <p:spPr>
            <a:xfrm rot="21371715" flipH="1">
              <a:off x="2950466" y="2067718"/>
              <a:ext cx="794665" cy="242064"/>
            </a:xfrm>
            <a:custGeom>
              <a:avLst/>
              <a:gdLst>
                <a:gd name="connsiteX0" fmla="*/ 0 w 220853"/>
                <a:gd name="connsiteY0" fmla="*/ 252412 h 252412"/>
                <a:gd name="connsiteX1" fmla="*/ 110427 w 220853"/>
                <a:gd name="connsiteY1" fmla="*/ 0 h 252412"/>
                <a:gd name="connsiteX2" fmla="*/ 220853 w 220853"/>
                <a:gd name="connsiteY2" fmla="*/ 252412 h 252412"/>
                <a:gd name="connsiteX3" fmla="*/ 0 w 220853"/>
                <a:gd name="connsiteY3" fmla="*/ 252412 h 252412"/>
                <a:gd name="connsiteX0" fmla="*/ 0 w 447071"/>
                <a:gd name="connsiteY0" fmla="*/ 195262 h 252412"/>
                <a:gd name="connsiteX1" fmla="*/ 336645 w 447071"/>
                <a:gd name="connsiteY1" fmla="*/ 0 h 252412"/>
                <a:gd name="connsiteX2" fmla="*/ 447071 w 447071"/>
                <a:gd name="connsiteY2" fmla="*/ 252412 h 252412"/>
                <a:gd name="connsiteX3" fmla="*/ 0 w 447071"/>
                <a:gd name="connsiteY3" fmla="*/ 195262 h 252412"/>
                <a:gd name="connsiteX0" fmla="*/ 0 w 674782"/>
                <a:gd name="connsiteY0" fmla="*/ 154780 h 211930"/>
                <a:gd name="connsiteX1" fmla="*/ 674782 w 674782"/>
                <a:gd name="connsiteY1" fmla="*/ 0 h 211930"/>
                <a:gd name="connsiteX2" fmla="*/ 447071 w 674782"/>
                <a:gd name="connsiteY2" fmla="*/ 211930 h 211930"/>
                <a:gd name="connsiteX3" fmla="*/ 0 w 674782"/>
                <a:gd name="connsiteY3" fmla="*/ 154780 h 211930"/>
                <a:gd name="connsiteX0" fmla="*/ 0 w 680433"/>
                <a:gd name="connsiteY0" fmla="*/ 154780 h 197642"/>
                <a:gd name="connsiteX1" fmla="*/ 674782 w 680433"/>
                <a:gd name="connsiteY1" fmla="*/ 0 h 197642"/>
                <a:gd name="connsiteX2" fmla="*/ 680433 w 680433"/>
                <a:gd name="connsiteY2" fmla="*/ 197642 h 197642"/>
                <a:gd name="connsiteX3" fmla="*/ 0 w 680433"/>
                <a:gd name="connsiteY3" fmla="*/ 154780 h 197642"/>
                <a:gd name="connsiteX0" fmla="*/ 0 w 704245"/>
                <a:gd name="connsiteY0" fmla="*/ 152399 h 197642"/>
                <a:gd name="connsiteX1" fmla="*/ 698594 w 704245"/>
                <a:gd name="connsiteY1" fmla="*/ 0 h 197642"/>
                <a:gd name="connsiteX2" fmla="*/ 704245 w 704245"/>
                <a:gd name="connsiteY2" fmla="*/ 197642 h 197642"/>
                <a:gd name="connsiteX3" fmla="*/ 0 w 704245"/>
                <a:gd name="connsiteY3" fmla="*/ 152399 h 197642"/>
                <a:gd name="connsiteX0" fmla="*/ 0 w 442308"/>
                <a:gd name="connsiteY0" fmla="*/ 66674 h 197642"/>
                <a:gd name="connsiteX1" fmla="*/ 436657 w 442308"/>
                <a:gd name="connsiteY1" fmla="*/ 0 h 197642"/>
                <a:gd name="connsiteX2" fmla="*/ 442308 w 442308"/>
                <a:gd name="connsiteY2" fmla="*/ 197642 h 197642"/>
                <a:gd name="connsiteX3" fmla="*/ 0 w 442308"/>
                <a:gd name="connsiteY3" fmla="*/ 66674 h 197642"/>
                <a:gd name="connsiteX0" fmla="*/ 0 w 436657"/>
                <a:gd name="connsiteY0" fmla="*/ 66674 h 197642"/>
                <a:gd name="connsiteX1" fmla="*/ 436657 w 436657"/>
                <a:gd name="connsiteY1" fmla="*/ 0 h 197642"/>
                <a:gd name="connsiteX2" fmla="*/ 394683 w 436657"/>
                <a:gd name="connsiteY2" fmla="*/ 197642 h 197642"/>
                <a:gd name="connsiteX3" fmla="*/ 0 w 436657"/>
                <a:gd name="connsiteY3" fmla="*/ 66674 h 197642"/>
                <a:gd name="connsiteX0" fmla="*/ 0 w 451540"/>
                <a:gd name="connsiteY0" fmla="*/ 72539 h 197642"/>
                <a:gd name="connsiteX1" fmla="*/ 451540 w 451540"/>
                <a:gd name="connsiteY1" fmla="*/ 0 h 197642"/>
                <a:gd name="connsiteX2" fmla="*/ 409566 w 451540"/>
                <a:gd name="connsiteY2" fmla="*/ 197642 h 197642"/>
                <a:gd name="connsiteX3" fmla="*/ 0 w 451540"/>
                <a:gd name="connsiteY3" fmla="*/ 72539 h 197642"/>
              </a:gdLst>
              <a:ahLst/>
              <a:cxnLst>
                <a:cxn ang="0">
                  <a:pos x="connsiteX0" y="connsiteY0"/>
                </a:cxn>
                <a:cxn ang="0">
                  <a:pos x="connsiteX1" y="connsiteY1"/>
                </a:cxn>
                <a:cxn ang="0">
                  <a:pos x="connsiteX2" y="connsiteY2"/>
                </a:cxn>
                <a:cxn ang="0">
                  <a:pos x="connsiteX3" y="connsiteY3"/>
                </a:cxn>
              </a:cxnLst>
              <a:rect l="l" t="t" r="r" b="b"/>
              <a:pathLst>
                <a:path w="451540" h="197642">
                  <a:moveTo>
                    <a:pt x="0" y="72539"/>
                  </a:moveTo>
                  <a:lnTo>
                    <a:pt x="451540" y="0"/>
                  </a:lnTo>
                  <a:lnTo>
                    <a:pt x="409566" y="197642"/>
                  </a:lnTo>
                  <a:lnTo>
                    <a:pt x="0" y="72539"/>
                  </a:lnTo>
                  <a:close/>
                </a:path>
              </a:pathLst>
            </a:custGeom>
            <a:solidFill>
              <a:srgbClr val="FEE5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latin typeface="Arial" panose="020B0604020202020204" pitchFamily="34" charset="0"/>
                <a:cs typeface="Arial" panose="020B0604020202020204" pitchFamily="34" charset="0"/>
              </a:endParaRPr>
            </a:p>
          </p:txBody>
        </p:sp>
        <p:sp>
          <p:nvSpPr>
            <p:cNvPr id="25" name="Triángulo isósceles 52"/>
            <p:cNvSpPr/>
            <p:nvPr/>
          </p:nvSpPr>
          <p:spPr>
            <a:xfrm>
              <a:off x="2458257" y="2144552"/>
              <a:ext cx="1282263" cy="401267"/>
            </a:xfrm>
            <a:custGeom>
              <a:avLst/>
              <a:gdLst>
                <a:gd name="connsiteX0" fmla="*/ 0 w 220853"/>
                <a:gd name="connsiteY0" fmla="*/ 252412 h 252412"/>
                <a:gd name="connsiteX1" fmla="*/ 110427 w 220853"/>
                <a:gd name="connsiteY1" fmla="*/ 0 h 252412"/>
                <a:gd name="connsiteX2" fmla="*/ 220853 w 220853"/>
                <a:gd name="connsiteY2" fmla="*/ 252412 h 252412"/>
                <a:gd name="connsiteX3" fmla="*/ 0 w 220853"/>
                <a:gd name="connsiteY3" fmla="*/ 252412 h 252412"/>
                <a:gd name="connsiteX0" fmla="*/ 0 w 447071"/>
                <a:gd name="connsiteY0" fmla="*/ 195262 h 252412"/>
                <a:gd name="connsiteX1" fmla="*/ 336645 w 447071"/>
                <a:gd name="connsiteY1" fmla="*/ 0 h 252412"/>
                <a:gd name="connsiteX2" fmla="*/ 447071 w 447071"/>
                <a:gd name="connsiteY2" fmla="*/ 252412 h 252412"/>
                <a:gd name="connsiteX3" fmla="*/ 0 w 447071"/>
                <a:gd name="connsiteY3" fmla="*/ 195262 h 252412"/>
                <a:gd name="connsiteX0" fmla="*/ 0 w 674782"/>
                <a:gd name="connsiteY0" fmla="*/ 154780 h 211930"/>
                <a:gd name="connsiteX1" fmla="*/ 674782 w 674782"/>
                <a:gd name="connsiteY1" fmla="*/ 0 h 211930"/>
                <a:gd name="connsiteX2" fmla="*/ 447071 w 674782"/>
                <a:gd name="connsiteY2" fmla="*/ 211930 h 211930"/>
                <a:gd name="connsiteX3" fmla="*/ 0 w 674782"/>
                <a:gd name="connsiteY3" fmla="*/ 154780 h 211930"/>
                <a:gd name="connsiteX0" fmla="*/ 0 w 680433"/>
                <a:gd name="connsiteY0" fmla="*/ 154780 h 197642"/>
                <a:gd name="connsiteX1" fmla="*/ 674782 w 680433"/>
                <a:gd name="connsiteY1" fmla="*/ 0 h 197642"/>
                <a:gd name="connsiteX2" fmla="*/ 680433 w 680433"/>
                <a:gd name="connsiteY2" fmla="*/ 197642 h 197642"/>
                <a:gd name="connsiteX3" fmla="*/ 0 w 680433"/>
                <a:gd name="connsiteY3" fmla="*/ 154780 h 197642"/>
                <a:gd name="connsiteX0" fmla="*/ 0 w 704245"/>
                <a:gd name="connsiteY0" fmla="*/ 152399 h 197642"/>
                <a:gd name="connsiteX1" fmla="*/ 698594 w 704245"/>
                <a:gd name="connsiteY1" fmla="*/ 0 h 197642"/>
                <a:gd name="connsiteX2" fmla="*/ 704245 w 704245"/>
                <a:gd name="connsiteY2" fmla="*/ 197642 h 197642"/>
                <a:gd name="connsiteX3" fmla="*/ 0 w 704245"/>
                <a:gd name="connsiteY3" fmla="*/ 152399 h 197642"/>
                <a:gd name="connsiteX0" fmla="*/ 0 w 728600"/>
                <a:gd name="connsiteY0" fmla="*/ 148880 h 197642"/>
                <a:gd name="connsiteX1" fmla="*/ 722949 w 728600"/>
                <a:gd name="connsiteY1" fmla="*/ 0 h 197642"/>
                <a:gd name="connsiteX2" fmla="*/ 728600 w 728600"/>
                <a:gd name="connsiteY2" fmla="*/ 197642 h 197642"/>
                <a:gd name="connsiteX3" fmla="*/ 0 w 728600"/>
                <a:gd name="connsiteY3" fmla="*/ 148880 h 197642"/>
              </a:gdLst>
              <a:ahLst/>
              <a:cxnLst>
                <a:cxn ang="0">
                  <a:pos x="connsiteX0" y="connsiteY0"/>
                </a:cxn>
                <a:cxn ang="0">
                  <a:pos x="connsiteX1" y="connsiteY1"/>
                </a:cxn>
                <a:cxn ang="0">
                  <a:pos x="connsiteX2" y="connsiteY2"/>
                </a:cxn>
                <a:cxn ang="0">
                  <a:pos x="connsiteX3" y="connsiteY3"/>
                </a:cxn>
              </a:cxnLst>
              <a:rect l="l" t="t" r="r" b="b"/>
              <a:pathLst>
                <a:path w="728600" h="197642">
                  <a:moveTo>
                    <a:pt x="0" y="148880"/>
                  </a:moveTo>
                  <a:lnTo>
                    <a:pt x="722949" y="0"/>
                  </a:lnTo>
                  <a:lnTo>
                    <a:pt x="728600" y="197642"/>
                  </a:lnTo>
                  <a:lnTo>
                    <a:pt x="0" y="148880"/>
                  </a:lnTo>
                  <a:close/>
                </a:path>
              </a:pathLst>
            </a:custGeom>
            <a:solidFill>
              <a:srgbClr val="F979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latin typeface="Arial" panose="020B0604020202020204" pitchFamily="34" charset="0"/>
                <a:cs typeface="Arial" panose="020B0604020202020204" pitchFamily="34" charset="0"/>
              </a:endParaRPr>
            </a:p>
          </p:txBody>
        </p:sp>
        <p:sp>
          <p:nvSpPr>
            <p:cNvPr id="26" name="Rectángulo redondeado 25"/>
            <p:cNvSpPr/>
            <p:nvPr/>
          </p:nvSpPr>
          <p:spPr>
            <a:xfrm>
              <a:off x="3915131" y="2743200"/>
              <a:ext cx="502115" cy="1675569"/>
            </a:xfrm>
            <a:prstGeom prst="roundRect">
              <a:avLst/>
            </a:prstGeom>
            <a:solidFill>
              <a:srgbClr val="094467"/>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latin typeface="Arial" panose="020B0604020202020204" pitchFamily="34" charset="0"/>
                <a:cs typeface="Arial" panose="020B0604020202020204" pitchFamily="34" charset="0"/>
              </a:endParaRPr>
            </a:p>
          </p:txBody>
        </p:sp>
        <p:sp>
          <p:nvSpPr>
            <p:cNvPr id="27" name="Rectángulo 51"/>
            <p:cNvSpPr/>
            <p:nvPr/>
          </p:nvSpPr>
          <p:spPr>
            <a:xfrm>
              <a:off x="2460568" y="2445633"/>
              <a:ext cx="1598357" cy="2309739"/>
            </a:xfrm>
            <a:custGeom>
              <a:avLst/>
              <a:gdLst>
                <a:gd name="connsiteX0" fmla="*/ 0 w 929640"/>
                <a:gd name="connsiteY0" fmla="*/ 0 h 1089660"/>
                <a:gd name="connsiteX1" fmla="*/ 929640 w 929640"/>
                <a:gd name="connsiteY1" fmla="*/ 0 h 1089660"/>
                <a:gd name="connsiteX2" fmla="*/ 929640 w 929640"/>
                <a:gd name="connsiteY2" fmla="*/ 1089660 h 1089660"/>
                <a:gd name="connsiteX3" fmla="*/ 0 w 929640"/>
                <a:gd name="connsiteY3" fmla="*/ 1089660 h 1089660"/>
                <a:gd name="connsiteX4" fmla="*/ 0 w 929640"/>
                <a:gd name="connsiteY4" fmla="*/ 0 h 1089660"/>
                <a:gd name="connsiteX0" fmla="*/ 0 w 929640"/>
                <a:gd name="connsiteY0" fmla="*/ 0 h 1089660"/>
                <a:gd name="connsiteX1" fmla="*/ 929640 w 929640"/>
                <a:gd name="connsiteY1" fmla="*/ 0 h 1089660"/>
                <a:gd name="connsiteX2" fmla="*/ 843915 w 929640"/>
                <a:gd name="connsiteY2" fmla="*/ 996791 h 1089660"/>
                <a:gd name="connsiteX3" fmla="*/ 0 w 929640"/>
                <a:gd name="connsiteY3" fmla="*/ 1089660 h 1089660"/>
                <a:gd name="connsiteX4" fmla="*/ 0 w 929640"/>
                <a:gd name="connsiteY4" fmla="*/ 0 h 1089660"/>
                <a:gd name="connsiteX0" fmla="*/ 0 w 908209"/>
                <a:gd name="connsiteY0" fmla="*/ 0 h 1089660"/>
                <a:gd name="connsiteX1" fmla="*/ 908209 w 908209"/>
                <a:gd name="connsiteY1" fmla="*/ 16668 h 1089660"/>
                <a:gd name="connsiteX2" fmla="*/ 843915 w 908209"/>
                <a:gd name="connsiteY2" fmla="*/ 996791 h 1089660"/>
                <a:gd name="connsiteX3" fmla="*/ 0 w 908209"/>
                <a:gd name="connsiteY3" fmla="*/ 1089660 h 1089660"/>
                <a:gd name="connsiteX4" fmla="*/ 0 w 908209"/>
                <a:gd name="connsiteY4" fmla="*/ 0 h 108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09" h="1089660">
                  <a:moveTo>
                    <a:pt x="0" y="0"/>
                  </a:moveTo>
                  <a:lnTo>
                    <a:pt x="908209" y="16668"/>
                  </a:lnTo>
                  <a:lnTo>
                    <a:pt x="843915" y="996791"/>
                  </a:lnTo>
                  <a:lnTo>
                    <a:pt x="0" y="1089660"/>
                  </a:lnTo>
                  <a:lnTo>
                    <a:pt x="0" y="0"/>
                  </a:lnTo>
                  <a:close/>
                </a:path>
              </a:pathLst>
            </a:custGeom>
            <a:solidFill>
              <a:srgbClr val="FEE5CE"/>
            </a:solidFill>
            <a:ln w="38100">
              <a:solidFill>
                <a:srgbClr val="F9790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latin typeface="Arial" panose="020B0604020202020204" pitchFamily="34" charset="0"/>
                <a:cs typeface="Arial" panose="020B0604020202020204" pitchFamily="34" charset="0"/>
              </a:endParaRPr>
            </a:p>
          </p:txBody>
        </p:sp>
      </p:grpSp>
      <p:sp>
        <p:nvSpPr>
          <p:cNvPr id="28" name="1 Título"/>
          <p:cNvSpPr txBox="1">
            <a:spLocks/>
          </p:cNvSpPr>
          <p:nvPr/>
        </p:nvSpPr>
        <p:spPr>
          <a:xfrm>
            <a:off x="3006500" y="526044"/>
            <a:ext cx="6141876" cy="581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2400" b="1">
              <a:latin typeface="Arial" pitchFamily="34" charset="0"/>
              <a:cs typeface="Arial" pitchFamily="34" charset="0"/>
            </a:endParaRPr>
          </a:p>
        </p:txBody>
      </p:sp>
      <p:pic>
        <p:nvPicPr>
          <p:cNvPr id="29" name="Imagen 2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79300" y="1012617"/>
            <a:ext cx="1540978" cy="1540978"/>
          </a:xfrm>
          <a:prstGeom prst="rect">
            <a:avLst/>
          </a:prstGeom>
        </p:spPr>
      </p:pic>
      <p:sp>
        <p:nvSpPr>
          <p:cNvPr id="30" name="Rectángulo 29"/>
          <p:cNvSpPr/>
          <p:nvPr/>
        </p:nvSpPr>
        <p:spPr>
          <a:xfrm>
            <a:off x="3853087" y="1218041"/>
            <a:ext cx="6582323" cy="1569660"/>
          </a:xfrm>
          <a:prstGeom prst="rect">
            <a:avLst/>
          </a:prstGeom>
        </p:spPr>
        <p:txBody>
          <a:bodyPr wrap="square">
            <a:spAutoFit/>
          </a:bodyPr>
          <a:lstStyle/>
          <a:p>
            <a:pPr algn="ctr"/>
            <a:r>
              <a:rPr lang="es-MX" sz="2400" b="1" dirty="0" smtClean="0">
                <a:latin typeface="Arial" panose="020B0604020202020204" pitchFamily="34" charset="0"/>
                <a:cs typeface="Arial" panose="020B0604020202020204" pitchFamily="34" charset="0"/>
              </a:rPr>
              <a:t>SON LOS ESTÁNDARES Y </a:t>
            </a:r>
            <a:r>
              <a:rPr lang="es-MX" sz="2400" b="1" dirty="0">
                <a:latin typeface="Arial" panose="020B0604020202020204" pitchFamily="34" charset="0"/>
                <a:cs typeface="Arial" panose="020B0604020202020204" pitchFamily="34" charset="0"/>
              </a:rPr>
              <a:t>CRITERIOS QUE SE REQUIEREN PARA ACCIONES REALES DE SERVIDORES PÚBLICOS Y DE FUNCIONARIOS </a:t>
            </a:r>
            <a:r>
              <a:rPr lang="es-MX" sz="2400" b="1" dirty="0" smtClean="0">
                <a:latin typeface="Arial" panose="020B0604020202020204" pitchFamily="34" charset="0"/>
                <a:cs typeface="Arial" panose="020B0604020202020204" pitchFamily="34" charset="0"/>
              </a:rPr>
              <a:t>PÚBLICOS*</a:t>
            </a:r>
            <a:endParaRPr lang="es-MX" sz="2400" b="1" dirty="0">
              <a:latin typeface="Arial" panose="020B0604020202020204" pitchFamily="34" charset="0"/>
              <a:cs typeface="Arial" panose="020B0604020202020204" pitchFamily="34" charset="0"/>
            </a:endParaRPr>
          </a:p>
        </p:txBody>
      </p:sp>
      <p:sp>
        <p:nvSpPr>
          <p:cNvPr id="50" name="3 CuadroTexto"/>
          <p:cNvSpPr txBox="1"/>
          <p:nvPr/>
        </p:nvSpPr>
        <p:spPr>
          <a:xfrm>
            <a:off x="1487488" y="3650248"/>
            <a:ext cx="9159127" cy="1938992"/>
          </a:xfrm>
          <a:prstGeom prst="rect">
            <a:avLst/>
          </a:prstGeom>
          <a:noFill/>
        </p:spPr>
        <p:txBody>
          <a:bodyPr wrap="square" rtlCol="0">
            <a:spAutoFit/>
          </a:bodyPr>
          <a:lstStyle/>
          <a:p>
            <a:pPr algn="just"/>
            <a:r>
              <a:rPr lang="es-MX" sz="2400" dirty="0" smtClean="0">
                <a:latin typeface="Arial" panose="020B0604020202020204" pitchFamily="34" charset="0"/>
                <a:cs typeface="Arial" panose="020B0604020202020204" pitchFamily="34" charset="0"/>
              </a:rPr>
              <a:t>AFIANZAR EN LOS INDIVIDUOS SU COMPROMISO DE RESPETO A LAS LEYES, YA QUE ÉSTAS DEFINEN LAS LÍNEAS INDISPENSABLES DE COMPORTAMIENTO QUE SE ESPERA DE LAS PERSONAS EN LA SOCIEDAD, POR LO QUE SIN ELLAS, LA CONVIVENCIA SOCIAL SERÍA IMPOSIBLE</a:t>
            </a:r>
            <a:endParaRPr lang="es-MX" sz="2400" dirty="0">
              <a:latin typeface="Arial" panose="020B0604020202020204" pitchFamily="34" charset="0"/>
              <a:cs typeface="Arial" panose="020B0604020202020204" pitchFamily="34" charset="0"/>
            </a:endParaRPr>
          </a:p>
        </p:txBody>
      </p:sp>
      <p:sp>
        <p:nvSpPr>
          <p:cNvPr id="51" name="1 Título"/>
          <p:cNvSpPr txBox="1">
            <a:spLocks/>
          </p:cNvSpPr>
          <p:nvPr/>
        </p:nvSpPr>
        <p:spPr>
          <a:xfrm>
            <a:off x="3329638" y="415088"/>
            <a:ext cx="6355749" cy="581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smtClean="0">
                <a:solidFill>
                  <a:schemeClr val="bg1"/>
                </a:solidFill>
                <a:latin typeface="Arial" pitchFamily="34" charset="0"/>
                <a:cs typeface="Arial" pitchFamily="34" charset="0"/>
              </a:rPr>
              <a:t>CÓDIGO DE CONDUCTA</a:t>
            </a:r>
          </a:p>
          <a:p>
            <a:endParaRPr lang="es-MX" sz="2800" b="1">
              <a:solidFill>
                <a:schemeClr val="bg1"/>
              </a:solidFill>
              <a:latin typeface="Arial" pitchFamily="34" charset="0"/>
              <a:cs typeface="Arial" pitchFamily="34" charset="0"/>
            </a:endParaRPr>
          </a:p>
        </p:txBody>
      </p:sp>
      <p:sp>
        <p:nvSpPr>
          <p:cNvPr id="52" name="Triángulo isósceles 52"/>
          <p:cNvSpPr/>
          <p:nvPr/>
        </p:nvSpPr>
        <p:spPr>
          <a:xfrm rot="15845349" flipH="1">
            <a:off x="10963570" y="1544469"/>
            <a:ext cx="997614" cy="918194"/>
          </a:xfrm>
          <a:custGeom>
            <a:avLst/>
            <a:gdLst>
              <a:gd name="connsiteX0" fmla="*/ 0 w 220853"/>
              <a:gd name="connsiteY0" fmla="*/ 252412 h 252412"/>
              <a:gd name="connsiteX1" fmla="*/ 110427 w 220853"/>
              <a:gd name="connsiteY1" fmla="*/ 0 h 252412"/>
              <a:gd name="connsiteX2" fmla="*/ 220853 w 220853"/>
              <a:gd name="connsiteY2" fmla="*/ 252412 h 252412"/>
              <a:gd name="connsiteX3" fmla="*/ 0 w 220853"/>
              <a:gd name="connsiteY3" fmla="*/ 252412 h 252412"/>
              <a:gd name="connsiteX0" fmla="*/ 0 w 447071"/>
              <a:gd name="connsiteY0" fmla="*/ 195262 h 252412"/>
              <a:gd name="connsiteX1" fmla="*/ 336645 w 447071"/>
              <a:gd name="connsiteY1" fmla="*/ 0 h 252412"/>
              <a:gd name="connsiteX2" fmla="*/ 447071 w 447071"/>
              <a:gd name="connsiteY2" fmla="*/ 252412 h 252412"/>
              <a:gd name="connsiteX3" fmla="*/ 0 w 447071"/>
              <a:gd name="connsiteY3" fmla="*/ 195262 h 252412"/>
              <a:gd name="connsiteX0" fmla="*/ 0 w 674782"/>
              <a:gd name="connsiteY0" fmla="*/ 154780 h 211930"/>
              <a:gd name="connsiteX1" fmla="*/ 674782 w 674782"/>
              <a:gd name="connsiteY1" fmla="*/ 0 h 211930"/>
              <a:gd name="connsiteX2" fmla="*/ 447071 w 674782"/>
              <a:gd name="connsiteY2" fmla="*/ 211930 h 211930"/>
              <a:gd name="connsiteX3" fmla="*/ 0 w 674782"/>
              <a:gd name="connsiteY3" fmla="*/ 154780 h 211930"/>
              <a:gd name="connsiteX0" fmla="*/ 0 w 680433"/>
              <a:gd name="connsiteY0" fmla="*/ 154780 h 197642"/>
              <a:gd name="connsiteX1" fmla="*/ 674782 w 680433"/>
              <a:gd name="connsiteY1" fmla="*/ 0 h 197642"/>
              <a:gd name="connsiteX2" fmla="*/ 680433 w 680433"/>
              <a:gd name="connsiteY2" fmla="*/ 197642 h 197642"/>
              <a:gd name="connsiteX3" fmla="*/ 0 w 680433"/>
              <a:gd name="connsiteY3" fmla="*/ 154780 h 197642"/>
              <a:gd name="connsiteX0" fmla="*/ 0 w 704245"/>
              <a:gd name="connsiteY0" fmla="*/ 152399 h 197642"/>
              <a:gd name="connsiteX1" fmla="*/ 698594 w 704245"/>
              <a:gd name="connsiteY1" fmla="*/ 0 h 197642"/>
              <a:gd name="connsiteX2" fmla="*/ 704245 w 704245"/>
              <a:gd name="connsiteY2" fmla="*/ 197642 h 197642"/>
              <a:gd name="connsiteX3" fmla="*/ 0 w 704245"/>
              <a:gd name="connsiteY3" fmla="*/ 152399 h 197642"/>
              <a:gd name="connsiteX0" fmla="*/ 0 w 442308"/>
              <a:gd name="connsiteY0" fmla="*/ 66674 h 197642"/>
              <a:gd name="connsiteX1" fmla="*/ 436657 w 442308"/>
              <a:gd name="connsiteY1" fmla="*/ 0 h 197642"/>
              <a:gd name="connsiteX2" fmla="*/ 442308 w 442308"/>
              <a:gd name="connsiteY2" fmla="*/ 197642 h 197642"/>
              <a:gd name="connsiteX3" fmla="*/ 0 w 442308"/>
              <a:gd name="connsiteY3" fmla="*/ 66674 h 197642"/>
              <a:gd name="connsiteX0" fmla="*/ 0 w 436657"/>
              <a:gd name="connsiteY0" fmla="*/ 66674 h 197642"/>
              <a:gd name="connsiteX1" fmla="*/ 436657 w 436657"/>
              <a:gd name="connsiteY1" fmla="*/ 0 h 197642"/>
              <a:gd name="connsiteX2" fmla="*/ 394683 w 436657"/>
              <a:gd name="connsiteY2" fmla="*/ 197642 h 197642"/>
              <a:gd name="connsiteX3" fmla="*/ 0 w 436657"/>
              <a:gd name="connsiteY3" fmla="*/ 66674 h 197642"/>
              <a:gd name="connsiteX0" fmla="*/ 0 w 451540"/>
              <a:gd name="connsiteY0" fmla="*/ 72539 h 197642"/>
              <a:gd name="connsiteX1" fmla="*/ 451540 w 451540"/>
              <a:gd name="connsiteY1" fmla="*/ 0 h 197642"/>
              <a:gd name="connsiteX2" fmla="*/ 409566 w 451540"/>
              <a:gd name="connsiteY2" fmla="*/ 197642 h 197642"/>
              <a:gd name="connsiteX3" fmla="*/ 0 w 451540"/>
              <a:gd name="connsiteY3" fmla="*/ 72539 h 197642"/>
            </a:gdLst>
            <a:ahLst/>
            <a:cxnLst>
              <a:cxn ang="0">
                <a:pos x="connsiteX0" y="connsiteY0"/>
              </a:cxn>
              <a:cxn ang="0">
                <a:pos x="connsiteX1" y="connsiteY1"/>
              </a:cxn>
              <a:cxn ang="0">
                <a:pos x="connsiteX2" y="connsiteY2"/>
              </a:cxn>
              <a:cxn ang="0">
                <a:pos x="connsiteX3" y="connsiteY3"/>
              </a:cxn>
            </a:cxnLst>
            <a:rect l="l" t="t" r="r" b="b"/>
            <a:pathLst>
              <a:path w="451540" h="197642">
                <a:moveTo>
                  <a:pt x="0" y="72539"/>
                </a:moveTo>
                <a:lnTo>
                  <a:pt x="451540" y="0"/>
                </a:lnTo>
                <a:lnTo>
                  <a:pt x="409566" y="197642"/>
                </a:lnTo>
                <a:lnTo>
                  <a:pt x="0" y="72539"/>
                </a:lnTo>
                <a:close/>
              </a:path>
            </a:pathLst>
          </a:custGeom>
          <a:solidFill>
            <a:srgbClr val="FEE5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latin typeface="Arial" panose="020B0604020202020204" pitchFamily="34" charset="0"/>
              <a:cs typeface="Arial" panose="020B0604020202020204" pitchFamily="34" charset="0"/>
            </a:endParaRPr>
          </a:p>
        </p:txBody>
      </p:sp>
      <p:sp>
        <p:nvSpPr>
          <p:cNvPr id="53" name="Forma en L 7"/>
          <p:cNvSpPr/>
          <p:nvPr/>
        </p:nvSpPr>
        <p:spPr>
          <a:xfrm rot="16200000" flipV="1">
            <a:off x="395698" y="4990781"/>
            <a:ext cx="1148774" cy="1354039"/>
          </a:xfrm>
          <a:custGeom>
            <a:avLst/>
            <a:gdLst>
              <a:gd name="connsiteX0" fmla="*/ 0 w 1259824"/>
              <a:gd name="connsiteY0" fmla="*/ 0 h 1023935"/>
              <a:gd name="connsiteX1" fmla="*/ 320440 w 1259824"/>
              <a:gd name="connsiteY1" fmla="*/ 0 h 1023935"/>
              <a:gd name="connsiteX2" fmla="*/ 320440 w 1259824"/>
              <a:gd name="connsiteY2" fmla="*/ 702890 h 1023935"/>
              <a:gd name="connsiteX3" fmla="*/ 1259824 w 1259824"/>
              <a:gd name="connsiteY3" fmla="*/ 702890 h 1023935"/>
              <a:gd name="connsiteX4" fmla="*/ 1259824 w 1259824"/>
              <a:gd name="connsiteY4" fmla="*/ 1023935 h 1023935"/>
              <a:gd name="connsiteX5" fmla="*/ 0 w 1259824"/>
              <a:gd name="connsiteY5" fmla="*/ 1023935 h 1023935"/>
              <a:gd name="connsiteX6" fmla="*/ 0 w 1259824"/>
              <a:gd name="connsiteY6" fmla="*/ 0 h 1023935"/>
              <a:gd name="connsiteX0" fmla="*/ 0 w 1319092"/>
              <a:gd name="connsiteY0" fmla="*/ 0 h 1023935"/>
              <a:gd name="connsiteX1" fmla="*/ 320440 w 1319092"/>
              <a:gd name="connsiteY1" fmla="*/ 0 h 1023935"/>
              <a:gd name="connsiteX2" fmla="*/ 320440 w 1319092"/>
              <a:gd name="connsiteY2" fmla="*/ 702890 h 1023935"/>
              <a:gd name="connsiteX3" fmla="*/ 1259824 w 1319092"/>
              <a:gd name="connsiteY3" fmla="*/ 702890 h 1023935"/>
              <a:gd name="connsiteX4" fmla="*/ 1259824 w 1319092"/>
              <a:gd name="connsiteY4" fmla="*/ 1023935 h 1023935"/>
              <a:gd name="connsiteX5" fmla="*/ 0 w 1319092"/>
              <a:gd name="connsiteY5" fmla="*/ 1023935 h 1023935"/>
              <a:gd name="connsiteX6" fmla="*/ 0 w 1319092"/>
              <a:gd name="connsiteY6" fmla="*/ 0 h 1023935"/>
              <a:gd name="connsiteX0" fmla="*/ 0 w 1339818"/>
              <a:gd name="connsiteY0" fmla="*/ 0 h 1023935"/>
              <a:gd name="connsiteX1" fmla="*/ 320440 w 1339818"/>
              <a:gd name="connsiteY1" fmla="*/ 0 h 1023935"/>
              <a:gd name="connsiteX2" fmla="*/ 320440 w 1339818"/>
              <a:gd name="connsiteY2" fmla="*/ 702890 h 1023935"/>
              <a:gd name="connsiteX3" fmla="*/ 1259824 w 1339818"/>
              <a:gd name="connsiteY3" fmla="*/ 702890 h 1023935"/>
              <a:gd name="connsiteX4" fmla="*/ 1259824 w 1339818"/>
              <a:gd name="connsiteY4" fmla="*/ 1023935 h 1023935"/>
              <a:gd name="connsiteX5" fmla="*/ 0 w 1339818"/>
              <a:gd name="connsiteY5" fmla="*/ 1023935 h 1023935"/>
              <a:gd name="connsiteX6" fmla="*/ 0 w 1339818"/>
              <a:gd name="connsiteY6" fmla="*/ 0 h 1023935"/>
              <a:gd name="connsiteX0" fmla="*/ 0 w 1339818"/>
              <a:gd name="connsiteY0" fmla="*/ 77257 h 1101192"/>
              <a:gd name="connsiteX1" fmla="*/ 320440 w 1339818"/>
              <a:gd name="connsiteY1" fmla="*/ 77257 h 1101192"/>
              <a:gd name="connsiteX2" fmla="*/ 320440 w 1339818"/>
              <a:gd name="connsiteY2" fmla="*/ 780147 h 1101192"/>
              <a:gd name="connsiteX3" fmla="*/ 1259824 w 1339818"/>
              <a:gd name="connsiteY3" fmla="*/ 780147 h 1101192"/>
              <a:gd name="connsiteX4" fmla="*/ 1259824 w 1339818"/>
              <a:gd name="connsiteY4" fmla="*/ 1101192 h 1101192"/>
              <a:gd name="connsiteX5" fmla="*/ 0 w 1339818"/>
              <a:gd name="connsiteY5" fmla="*/ 1101192 h 1101192"/>
              <a:gd name="connsiteX6" fmla="*/ 0 w 1339818"/>
              <a:gd name="connsiteY6" fmla="*/ 77257 h 1101192"/>
              <a:gd name="connsiteX0" fmla="*/ 0 w 1339818"/>
              <a:gd name="connsiteY0" fmla="*/ 88967 h 1112902"/>
              <a:gd name="connsiteX1" fmla="*/ 320440 w 1339818"/>
              <a:gd name="connsiteY1" fmla="*/ 88967 h 1112902"/>
              <a:gd name="connsiteX2" fmla="*/ 320440 w 1339818"/>
              <a:gd name="connsiteY2" fmla="*/ 791857 h 1112902"/>
              <a:gd name="connsiteX3" fmla="*/ 1259824 w 1339818"/>
              <a:gd name="connsiteY3" fmla="*/ 791857 h 1112902"/>
              <a:gd name="connsiteX4" fmla="*/ 1259824 w 1339818"/>
              <a:gd name="connsiteY4" fmla="*/ 1112902 h 1112902"/>
              <a:gd name="connsiteX5" fmla="*/ 0 w 1339818"/>
              <a:gd name="connsiteY5" fmla="*/ 1112902 h 1112902"/>
              <a:gd name="connsiteX6" fmla="*/ 0 w 1339818"/>
              <a:gd name="connsiteY6" fmla="*/ 88967 h 1112902"/>
              <a:gd name="connsiteX0" fmla="*/ 0 w 1339818"/>
              <a:gd name="connsiteY0" fmla="*/ 105261 h 1129196"/>
              <a:gd name="connsiteX1" fmla="*/ 320440 w 1339818"/>
              <a:gd name="connsiteY1" fmla="*/ 105261 h 1129196"/>
              <a:gd name="connsiteX2" fmla="*/ 320440 w 1339818"/>
              <a:gd name="connsiteY2" fmla="*/ 808151 h 1129196"/>
              <a:gd name="connsiteX3" fmla="*/ 1259824 w 1339818"/>
              <a:gd name="connsiteY3" fmla="*/ 808151 h 1129196"/>
              <a:gd name="connsiteX4" fmla="*/ 1259824 w 1339818"/>
              <a:gd name="connsiteY4" fmla="*/ 1129196 h 1129196"/>
              <a:gd name="connsiteX5" fmla="*/ 0 w 1339818"/>
              <a:gd name="connsiteY5" fmla="*/ 1129196 h 1129196"/>
              <a:gd name="connsiteX6" fmla="*/ 0 w 1339818"/>
              <a:gd name="connsiteY6" fmla="*/ 105261 h 1129196"/>
              <a:gd name="connsiteX0" fmla="*/ 0 w 1339818"/>
              <a:gd name="connsiteY0" fmla="*/ 117227 h 1141162"/>
              <a:gd name="connsiteX1" fmla="*/ 320440 w 1339818"/>
              <a:gd name="connsiteY1" fmla="*/ 117227 h 1141162"/>
              <a:gd name="connsiteX2" fmla="*/ 320440 w 1339818"/>
              <a:gd name="connsiteY2" fmla="*/ 820117 h 1141162"/>
              <a:gd name="connsiteX3" fmla="*/ 1259824 w 1339818"/>
              <a:gd name="connsiteY3" fmla="*/ 820117 h 1141162"/>
              <a:gd name="connsiteX4" fmla="*/ 1259824 w 1339818"/>
              <a:gd name="connsiteY4" fmla="*/ 1141162 h 1141162"/>
              <a:gd name="connsiteX5" fmla="*/ 0 w 1339818"/>
              <a:gd name="connsiteY5" fmla="*/ 1141162 h 1141162"/>
              <a:gd name="connsiteX6" fmla="*/ 0 w 1339818"/>
              <a:gd name="connsiteY6" fmla="*/ 117227 h 1141162"/>
              <a:gd name="connsiteX0" fmla="*/ 0 w 1339818"/>
              <a:gd name="connsiteY0" fmla="*/ 93553 h 1117488"/>
              <a:gd name="connsiteX1" fmla="*/ 320440 w 1339818"/>
              <a:gd name="connsiteY1" fmla="*/ 93553 h 1117488"/>
              <a:gd name="connsiteX2" fmla="*/ 320440 w 1339818"/>
              <a:gd name="connsiteY2" fmla="*/ 796443 h 1117488"/>
              <a:gd name="connsiteX3" fmla="*/ 1259824 w 1339818"/>
              <a:gd name="connsiteY3" fmla="*/ 796443 h 1117488"/>
              <a:gd name="connsiteX4" fmla="*/ 1259824 w 1339818"/>
              <a:gd name="connsiteY4" fmla="*/ 1117488 h 1117488"/>
              <a:gd name="connsiteX5" fmla="*/ 0 w 1339818"/>
              <a:gd name="connsiteY5" fmla="*/ 1117488 h 1117488"/>
              <a:gd name="connsiteX6" fmla="*/ 0 w 1339818"/>
              <a:gd name="connsiteY6" fmla="*/ 93553 h 1117488"/>
              <a:gd name="connsiteX0" fmla="*/ 0 w 1339818"/>
              <a:gd name="connsiteY0" fmla="*/ 94367 h 1118302"/>
              <a:gd name="connsiteX1" fmla="*/ 320440 w 1339818"/>
              <a:gd name="connsiteY1" fmla="*/ 94367 h 1118302"/>
              <a:gd name="connsiteX2" fmla="*/ 320440 w 1339818"/>
              <a:gd name="connsiteY2" fmla="*/ 797257 h 1118302"/>
              <a:gd name="connsiteX3" fmla="*/ 1259824 w 1339818"/>
              <a:gd name="connsiteY3" fmla="*/ 797257 h 1118302"/>
              <a:gd name="connsiteX4" fmla="*/ 1259824 w 1339818"/>
              <a:gd name="connsiteY4" fmla="*/ 1118302 h 1118302"/>
              <a:gd name="connsiteX5" fmla="*/ 0 w 1339818"/>
              <a:gd name="connsiteY5" fmla="*/ 1118302 h 1118302"/>
              <a:gd name="connsiteX6" fmla="*/ 0 w 1339818"/>
              <a:gd name="connsiteY6" fmla="*/ 94367 h 111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818" h="1118302">
                <a:moveTo>
                  <a:pt x="0" y="94367"/>
                </a:moveTo>
                <a:cubicBezTo>
                  <a:pt x="66335" y="-50887"/>
                  <a:pt x="289827" y="-10408"/>
                  <a:pt x="320440" y="94367"/>
                </a:cubicBezTo>
                <a:lnTo>
                  <a:pt x="320440" y="797257"/>
                </a:lnTo>
                <a:lnTo>
                  <a:pt x="1259824" y="797257"/>
                </a:lnTo>
                <a:cubicBezTo>
                  <a:pt x="1336027" y="830453"/>
                  <a:pt x="1393177" y="1020812"/>
                  <a:pt x="1259824" y="1118302"/>
                </a:cubicBezTo>
                <a:lnTo>
                  <a:pt x="0" y="1118302"/>
                </a:lnTo>
                <a:lnTo>
                  <a:pt x="0" y="94367"/>
                </a:lnTo>
                <a:close/>
              </a:path>
            </a:pathLst>
          </a:custGeom>
          <a:solidFill>
            <a:srgbClr val="09426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4" name="Forma en L 7"/>
          <p:cNvSpPr/>
          <p:nvPr/>
        </p:nvSpPr>
        <p:spPr>
          <a:xfrm rot="5400000" flipH="1" flipV="1">
            <a:off x="10605234" y="4990780"/>
            <a:ext cx="1148774" cy="1354039"/>
          </a:xfrm>
          <a:custGeom>
            <a:avLst/>
            <a:gdLst>
              <a:gd name="connsiteX0" fmla="*/ 0 w 1259824"/>
              <a:gd name="connsiteY0" fmla="*/ 0 h 1023935"/>
              <a:gd name="connsiteX1" fmla="*/ 320440 w 1259824"/>
              <a:gd name="connsiteY1" fmla="*/ 0 h 1023935"/>
              <a:gd name="connsiteX2" fmla="*/ 320440 w 1259824"/>
              <a:gd name="connsiteY2" fmla="*/ 702890 h 1023935"/>
              <a:gd name="connsiteX3" fmla="*/ 1259824 w 1259824"/>
              <a:gd name="connsiteY3" fmla="*/ 702890 h 1023935"/>
              <a:gd name="connsiteX4" fmla="*/ 1259824 w 1259824"/>
              <a:gd name="connsiteY4" fmla="*/ 1023935 h 1023935"/>
              <a:gd name="connsiteX5" fmla="*/ 0 w 1259824"/>
              <a:gd name="connsiteY5" fmla="*/ 1023935 h 1023935"/>
              <a:gd name="connsiteX6" fmla="*/ 0 w 1259824"/>
              <a:gd name="connsiteY6" fmla="*/ 0 h 1023935"/>
              <a:gd name="connsiteX0" fmla="*/ 0 w 1319092"/>
              <a:gd name="connsiteY0" fmla="*/ 0 h 1023935"/>
              <a:gd name="connsiteX1" fmla="*/ 320440 w 1319092"/>
              <a:gd name="connsiteY1" fmla="*/ 0 h 1023935"/>
              <a:gd name="connsiteX2" fmla="*/ 320440 w 1319092"/>
              <a:gd name="connsiteY2" fmla="*/ 702890 h 1023935"/>
              <a:gd name="connsiteX3" fmla="*/ 1259824 w 1319092"/>
              <a:gd name="connsiteY3" fmla="*/ 702890 h 1023935"/>
              <a:gd name="connsiteX4" fmla="*/ 1259824 w 1319092"/>
              <a:gd name="connsiteY4" fmla="*/ 1023935 h 1023935"/>
              <a:gd name="connsiteX5" fmla="*/ 0 w 1319092"/>
              <a:gd name="connsiteY5" fmla="*/ 1023935 h 1023935"/>
              <a:gd name="connsiteX6" fmla="*/ 0 w 1319092"/>
              <a:gd name="connsiteY6" fmla="*/ 0 h 1023935"/>
              <a:gd name="connsiteX0" fmla="*/ 0 w 1339818"/>
              <a:gd name="connsiteY0" fmla="*/ 0 h 1023935"/>
              <a:gd name="connsiteX1" fmla="*/ 320440 w 1339818"/>
              <a:gd name="connsiteY1" fmla="*/ 0 h 1023935"/>
              <a:gd name="connsiteX2" fmla="*/ 320440 w 1339818"/>
              <a:gd name="connsiteY2" fmla="*/ 702890 h 1023935"/>
              <a:gd name="connsiteX3" fmla="*/ 1259824 w 1339818"/>
              <a:gd name="connsiteY3" fmla="*/ 702890 h 1023935"/>
              <a:gd name="connsiteX4" fmla="*/ 1259824 w 1339818"/>
              <a:gd name="connsiteY4" fmla="*/ 1023935 h 1023935"/>
              <a:gd name="connsiteX5" fmla="*/ 0 w 1339818"/>
              <a:gd name="connsiteY5" fmla="*/ 1023935 h 1023935"/>
              <a:gd name="connsiteX6" fmla="*/ 0 w 1339818"/>
              <a:gd name="connsiteY6" fmla="*/ 0 h 1023935"/>
              <a:gd name="connsiteX0" fmla="*/ 0 w 1339818"/>
              <a:gd name="connsiteY0" fmla="*/ 77257 h 1101192"/>
              <a:gd name="connsiteX1" fmla="*/ 320440 w 1339818"/>
              <a:gd name="connsiteY1" fmla="*/ 77257 h 1101192"/>
              <a:gd name="connsiteX2" fmla="*/ 320440 w 1339818"/>
              <a:gd name="connsiteY2" fmla="*/ 780147 h 1101192"/>
              <a:gd name="connsiteX3" fmla="*/ 1259824 w 1339818"/>
              <a:gd name="connsiteY3" fmla="*/ 780147 h 1101192"/>
              <a:gd name="connsiteX4" fmla="*/ 1259824 w 1339818"/>
              <a:gd name="connsiteY4" fmla="*/ 1101192 h 1101192"/>
              <a:gd name="connsiteX5" fmla="*/ 0 w 1339818"/>
              <a:gd name="connsiteY5" fmla="*/ 1101192 h 1101192"/>
              <a:gd name="connsiteX6" fmla="*/ 0 w 1339818"/>
              <a:gd name="connsiteY6" fmla="*/ 77257 h 1101192"/>
              <a:gd name="connsiteX0" fmla="*/ 0 w 1339818"/>
              <a:gd name="connsiteY0" fmla="*/ 88967 h 1112902"/>
              <a:gd name="connsiteX1" fmla="*/ 320440 w 1339818"/>
              <a:gd name="connsiteY1" fmla="*/ 88967 h 1112902"/>
              <a:gd name="connsiteX2" fmla="*/ 320440 w 1339818"/>
              <a:gd name="connsiteY2" fmla="*/ 791857 h 1112902"/>
              <a:gd name="connsiteX3" fmla="*/ 1259824 w 1339818"/>
              <a:gd name="connsiteY3" fmla="*/ 791857 h 1112902"/>
              <a:gd name="connsiteX4" fmla="*/ 1259824 w 1339818"/>
              <a:gd name="connsiteY4" fmla="*/ 1112902 h 1112902"/>
              <a:gd name="connsiteX5" fmla="*/ 0 w 1339818"/>
              <a:gd name="connsiteY5" fmla="*/ 1112902 h 1112902"/>
              <a:gd name="connsiteX6" fmla="*/ 0 w 1339818"/>
              <a:gd name="connsiteY6" fmla="*/ 88967 h 1112902"/>
              <a:gd name="connsiteX0" fmla="*/ 0 w 1339818"/>
              <a:gd name="connsiteY0" fmla="*/ 105261 h 1129196"/>
              <a:gd name="connsiteX1" fmla="*/ 320440 w 1339818"/>
              <a:gd name="connsiteY1" fmla="*/ 105261 h 1129196"/>
              <a:gd name="connsiteX2" fmla="*/ 320440 w 1339818"/>
              <a:gd name="connsiteY2" fmla="*/ 808151 h 1129196"/>
              <a:gd name="connsiteX3" fmla="*/ 1259824 w 1339818"/>
              <a:gd name="connsiteY3" fmla="*/ 808151 h 1129196"/>
              <a:gd name="connsiteX4" fmla="*/ 1259824 w 1339818"/>
              <a:gd name="connsiteY4" fmla="*/ 1129196 h 1129196"/>
              <a:gd name="connsiteX5" fmla="*/ 0 w 1339818"/>
              <a:gd name="connsiteY5" fmla="*/ 1129196 h 1129196"/>
              <a:gd name="connsiteX6" fmla="*/ 0 w 1339818"/>
              <a:gd name="connsiteY6" fmla="*/ 105261 h 1129196"/>
              <a:gd name="connsiteX0" fmla="*/ 0 w 1339818"/>
              <a:gd name="connsiteY0" fmla="*/ 117227 h 1141162"/>
              <a:gd name="connsiteX1" fmla="*/ 320440 w 1339818"/>
              <a:gd name="connsiteY1" fmla="*/ 117227 h 1141162"/>
              <a:gd name="connsiteX2" fmla="*/ 320440 w 1339818"/>
              <a:gd name="connsiteY2" fmla="*/ 820117 h 1141162"/>
              <a:gd name="connsiteX3" fmla="*/ 1259824 w 1339818"/>
              <a:gd name="connsiteY3" fmla="*/ 820117 h 1141162"/>
              <a:gd name="connsiteX4" fmla="*/ 1259824 w 1339818"/>
              <a:gd name="connsiteY4" fmla="*/ 1141162 h 1141162"/>
              <a:gd name="connsiteX5" fmla="*/ 0 w 1339818"/>
              <a:gd name="connsiteY5" fmla="*/ 1141162 h 1141162"/>
              <a:gd name="connsiteX6" fmla="*/ 0 w 1339818"/>
              <a:gd name="connsiteY6" fmla="*/ 117227 h 1141162"/>
              <a:gd name="connsiteX0" fmla="*/ 0 w 1339818"/>
              <a:gd name="connsiteY0" fmla="*/ 93553 h 1117488"/>
              <a:gd name="connsiteX1" fmla="*/ 320440 w 1339818"/>
              <a:gd name="connsiteY1" fmla="*/ 93553 h 1117488"/>
              <a:gd name="connsiteX2" fmla="*/ 320440 w 1339818"/>
              <a:gd name="connsiteY2" fmla="*/ 796443 h 1117488"/>
              <a:gd name="connsiteX3" fmla="*/ 1259824 w 1339818"/>
              <a:gd name="connsiteY3" fmla="*/ 796443 h 1117488"/>
              <a:gd name="connsiteX4" fmla="*/ 1259824 w 1339818"/>
              <a:gd name="connsiteY4" fmla="*/ 1117488 h 1117488"/>
              <a:gd name="connsiteX5" fmla="*/ 0 w 1339818"/>
              <a:gd name="connsiteY5" fmla="*/ 1117488 h 1117488"/>
              <a:gd name="connsiteX6" fmla="*/ 0 w 1339818"/>
              <a:gd name="connsiteY6" fmla="*/ 93553 h 1117488"/>
              <a:gd name="connsiteX0" fmla="*/ 0 w 1339818"/>
              <a:gd name="connsiteY0" fmla="*/ 94367 h 1118302"/>
              <a:gd name="connsiteX1" fmla="*/ 320440 w 1339818"/>
              <a:gd name="connsiteY1" fmla="*/ 94367 h 1118302"/>
              <a:gd name="connsiteX2" fmla="*/ 320440 w 1339818"/>
              <a:gd name="connsiteY2" fmla="*/ 797257 h 1118302"/>
              <a:gd name="connsiteX3" fmla="*/ 1259824 w 1339818"/>
              <a:gd name="connsiteY3" fmla="*/ 797257 h 1118302"/>
              <a:gd name="connsiteX4" fmla="*/ 1259824 w 1339818"/>
              <a:gd name="connsiteY4" fmla="*/ 1118302 h 1118302"/>
              <a:gd name="connsiteX5" fmla="*/ 0 w 1339818"/>
              <a:gd name="connsiteY5" fmla="*/ 1118302 h 1118302"/>
              <a:gd name="connsiteX6" fmla="*/ 0 w 1339818"/>
              <a:gd name="connsiteY6" fmla="*/ 94367 h 111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818" h="1118302">
                <a:moveTo>
                  <a:pt x="0" y="94367"/>
                </a:moveTo>
                <a:cubicBezTo>
                  <a:pt x="66335" y="-50887"/>
                  <a:pt x="289827" y="-10408"/>
                  <a:pt x="320440" y="94367"/>
                </a:cubicBezTo>
                <a:lnTo>
                  <a:pt x="320440" y="797257"/>
                </a:lnTo>
                <a:lnTo>
                  <a:pt x="1259824" y="797257"/>
                </a:lnTo>
                <a:cubicBezTo>
                  <a:pt x="1336027" y="830453"/>
                  <a:pt x="1393177" y="1020812"/>
                  <a:pt x="1259824" y="1118302"/>
                </a:cubicBezTo>
                <a:lnTo>
                  <a:pt x="0" y="1118302"/>
                </a:lnTo>
                <a:lnTo>
                  <a:pt x="0" y="94367"/>
                </a:lnTo>
                <a:close/>
              </a:path>
            </a:pathLst>
          </a:custGeom>
          <a:solidFill>
            <a:srgbClr val="F9790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nvGrpSpPr>
          <p:cNvPr id="55" name="Grupo 54"/>
          <p:cNvGrpSpPr/>
          <p:nvPr/>
        </p:nvGrpSpPr>
        <p:grpSpPr>
          <a:xfrm flipV="1">
            <a:off x="293065" y="3180610"/>
            <a:ext cx="11563575" cy="1148775"/>
            <a:chOff x="293065" y="3248346"/>
            <a:chExt cx="11563575" cy="1148775"/>
          </a:xfrm>
          <a:solidFill>
            <a:srgbClr val="094265"/>
          </a:solidFill>
        </p:grpSpPr>
        <p:sp>
          <p:nvSpPr>
            <p:cNvPr id="56" name="Forma en L 7"/>
            <p:cNvSpPr/>
            <p:nvPr/>
          </p:nvSpPr>
          <p:spPr>
            <a:xfrm rot="16200000" flipV="1">
              <a:off x="395698" y="3145714"/>
              <a:ext cx="1148774" cy="1354039"/>
            </a:xfrm>
            <a:custGeom>
              <a:avLst/>
              <a:gdLst>
                <a:gd name="connsiteX0" fmla="*/ 0 w 1259824"/>
                <a:gd name="connsiteY0" fmla="*/ 0 h 1023935"/>
                <a:gd name="connsiteX1" fmla="*/ 320440 w 1259824"/>
                <a:gd name="connsiteY1" fmla="*/ 0 h 1023935"/>
                <a:gd name="connsiteX2" fmla="*/ 320440 w 1259824"/>
                <a:gd name="connsiteY2" fmla="*/ 702890 h 1023935"/>
                <a:gd name="connsiteX3" fmla="*/ 1259824 w 1259824"/>
                <a:gd name="connsiteY3" fmla="*/ 702890 h 1023935"/>
                <a:gd name="connsiteX4" fmla="*/ 1259824 w 1259824"/>
                <a:gd name="connsiteY4" fmla="*/ 1023935 h 1023935"/>
                <a:gd name="connsiteX5" fmla="*/ 0 w 1259824"/>
                <a:gd name="connsiteY5" fmla="*/ 1023935 h 1023935"/>
                <a:gd name="connsiteX6" fmla="*/ 0 w 1259824"/>
                <a:gd name="connsiteY6" fmla="*/ 0 h 1023935"/>
                <a:gd name="connsiteX0" fmla="*/ 0 w 1319092"/>
                <a:gd name="connsiteY0" fmla="*/ 0 h 1023935"/>
                <a:gd name="connsiteX1" fmla="*/ 320440 w 1319092"/>
                <a:gd name="connsiteY1" fmla="*/ 0 h 1023935"/>
                <a:gd name="connsiteX2" fmla="*/ 320440 w 1319092"/>
                <a:gd name="connsiteY2" fmla="*/ 702890 h 1023935"/>
                <a:gd name="connsiteX3" fmla="*/ 1259824 w 1319092"/>
                <a:gd name="connsiteY3" fmla="*/ 702890 h 1023935"/>
                <a:gd name="connsiteX4" fmla="*/ 1259824 w 1319092"/>
                <a:gd name="connsiteY4" fmla="*/ 1023935 h 1023935"/>
                <a:gd name="connsiteX5" fmla="*/ 0 w 1319092"/>
                <a:gd name="connsiteY5" fmla="*/ 1023935 h 1023935"/>
                <a:gd name="connsiteX6" fmla="*/ 0 w 1319092"/>
                <a:gd name="connsiteY6" fmla="*/ 0 h 1023935"/>
                <a:gd name="connsiteX0" fmla="*/ 0 w 1339818"/>
                <a:gd name="connsiteY0" fmla="*/ 0 h 1023935"/>
                <a:gd name="connsiteX1" fmla="*/ 320440 w 1339818"/>
                <a:gd name="connsiteY1" fmla="*/ 0 h 1023935"/>
                <a:gd name="connsiteX2" fmla="*/ 320440 w 1339818"/>
                <a:gd name="connsiteY2" fmla="*/ 702890 h 1023935"/>
                <a:gd name="connsiteX3" fmla="*/ 1259824 w 1339818"/>
                <a:gd name="connsiteY3" fmla="*/ 702890 h 1023935"/>
                <a:gd name="connsiteX4" fmla="*/ 1259824 w 1339818"/>
                <a:gd name="connsiteY4" fmla="*/ 1023935 h 1023935"/>
                <a:gd name="connsiteX5" fmla="*/ 0 w 1339818"/>
                <a:gd name="connsiteY5" fmla="*/ 1023935 h 1023935"/>
                <a:gd name="connsiteX6" fmla="*/ 0 w 1339818"/>
                <a:gd name="connsiteY6" fmla="*/ 0 h 1023935"/>
                <a:gd name="connsiteX0" fmla="*/ 0 w 1339818"/>
                <a:gd name="connsiteY0" fmla="*/ 77257 h 1101192"/>
                <a:gd name="connsiteX1" fmla="*/ 320440 w 1339818"/>
                <a:gd name="connsiteY1" fmla="*/ 77257 h 1101192"/>
                <a:gd name="connsiteX2" fmla="*/ 320440 w 1339818"/>
                <a:gd name="connsiteY2" fmla="*/ 780147 h 1101192"/>
                <a:gd name="connsiteX3" fmla="*/ 1259824 w 1339818"/>
                <a:gd name="connsiteY3" fmla="*/ 780147 h 1101192"/>
                <a:gd name="connsiteX4" fmla="*/ 1259824 w 1339818"/>
                <a:gd name="connsiteY4" fmla="*/ 1101192 h 1101192"/>
                <a:gd name="connsiteX5" fmla="*/ 0 w 1339818"/>
                <a:gd name="connsiteY5" fmla="*/ 1101192 h 1101192"/>
                <a:gd name="connsiteX6" fmla="*/ 0 w 1339818"/>
                <a:gd name="connsiteY6" fmla="*/ 77257 h 1101192"/>
                <a:gd name="connsiteX0" fmla="*/ 0 w 1339818"/>
                <a:gd name="connsiteY0" fmla="*/ 88967 h 1112902"/>
                <a:gd name="connsiteX1" fmla="*/ 320440 w 1339818"/>
                <a:gd name="connsiteY1" fmla="*/ 88967 h 1112902"/>
                <a:gd name="connsiteX2" fmla="*/ 320440 w 1339818"/>
                <a:gd name="connsiteY2" fmla="*/ 791857 h 1112902"/>
                <a:gd name="connsiteX3" fmla="*/ 1259824 w 1339818"/>
                <a:gd name="connsiteY3" fmla="*/ 791857 h 1112902"/>
                <a:gd name="connsiteX4" fmla="*/ 1259824 w 1339818"/>
                <a:gd name="connsiteY4" fmla="*/ 1112902 h 1112902"/>
                <a:gd name="connsiteX5" fmla="*/ 0 w 1339818"/>
                <a:gd name="connsiteY5" fmla="*/ 1112902 h 1112902"/>
                <a:gd name="connsiteX6" fmla="*/ 0 w 1339818"/>
                <a:gd name="connsiteY6" fmla="*/ 88967 h 1112902"/>
                <a:gd name="connsiteX0" fmla="*/ 0 w 1339818"/>
                <a:gd name="connsiteY0" fmla="*/ 105261 h 1129196"/>
                <a:gd name="connsiteX1" fmla="*/ 320440 w 1339818"/>
                <a:gd name="connsiteY1" fmla="*/ 105261 h 1129196"/>
                <a:gd name="connsiteX2" fmla="*/ 320440 w 1339818"/>
                <a:gd name="connsiteY2" fmla="*/ 808151 h 1129196"/>
                <a:gd name="connsiteX3" fmla="*/ 1259824 w 1339818"/>
                <a:gd name="connsiteY3" fmla="*/ 808151 h 1129196"/>
                <a:gd name="connsiteX4" fmla="*/ 1259824 w 1339818"/>
                <a:gd name="connsiteY4" fmla="*/ 1129196 h 1129196"/>
                <a:gd name="connsiteX5" fmla="*/ 0 w 1339818"/>
                <a:gd name="connsiteY5" fmla="*/ 1129196 h 1129196"/>
                <a:gd name="connsiteX6" fmla="*/ 0 w 1339818"/>
                <a:gd name="connsiteY6" fmla="*/ 105261 h 1129196"/>
                <a:gd name="connsiteX0" fmla="*/ 0 w 1339818"/>
                <a:gd name="connsiteY0" fmla="*/ 117227 h 1141162"/>
                <a:gd name="connsiteX1" fmla="*/ 320440 w 1339818"/>
                <a:gd name="connsiteY1" fmla="*/ 117227 h 1141162"/>
                <a:gd name="connsiteX2" fmla="*/ 320440 w 1339818"/>
                <a:gd name="connsiteY2" fmla="*/ 820117 h 1141162"/>
                <a:gd name="connsiteX3" fmla="*/ 1259824 w 1339818"/>
                <a:gd name="connsiteY3" fmla="*/ 820117 h 1141162"/>
                <a:gd name="connsiteX4" fmla="*/ 1259824 w 1339818"/>
                <a:gd name="connsiteY4" fmla="*/ 1141162 h 1141162"/>
                <a:gd name="connsiteX5" fmla="*/ 0 w 1339818"/>
                <a:gd name="connsiteY5" fmla="*/ 1141162 h 1141162"/>
                <a:gd name="connsiteX6" fmla="*/ 0 w 1339818"/>
                <a:gd name="connsiteY6" fmla="*/ 117227 h 1141162"/>
                <a:gd name="connsiteX0" fmla="*/ 0 w 1339818"/>
                <a:gd name="connsiteY0" fmla="*/ 93553 h 1117488"/>
                <a:gd name="connsiteX1" fmla="*/ 320440 w 1339818"/>
                <a:gd name="connsiteY1" fmla="*/ 93553 h 1117488"/>
                <a:gd name="connsiteX2" fmla="*/ 320440 w 1339818"/>
                <a:gd name="connsiteY2" fmla="*/ 796443 h 1117488"/>
                <a:gd name="connsiteX3" fmla="*/ 1259824 w 1339818"/>
                <a:gd name="connsiteY3" fmla="*/ 796443 h 1117488"/>
                <a:gd name="connsiteX4" fmla="*/ 1259824 w 1339818"/>
                <a:gd name="connsiteY4" fmla="*/ 1117488 h 1117488"/>
                <a:gd name="connsiteX5" fmla="*/ 0 w 1339818"/>
                <a:gd name="connsiteY5" fmla="*/ 1117488 h 1117488"/>
                <a:gd name="connsiteX6" fmla="*/ 0 w 1339818"/>
                <a:gd name="connsiteY6" fmla="*/ 93553 h 1117488"/>
                <a:gd name="connsiteX0" fmla="*/ 0 w 1339818"/>
                <a:gd name="connsiteY0" fmla="*/ 94367 h 1118302"/>
                <a:gd name="connsiteX1" fmla="*/ 320440 w 1339818"/>
                <a:gd name="connsiteY1" fmla="*/ 94367 h 1118302"/>
                <a:gd name="connsiteX2" fmla="*/ 320440 w 1339818"/>
                <a:gd name="connsiteY2" fmla="*/ 797257 h 1118302"/>
                <a:gd name="connsiteX3" fmla="*/ 1259824 w 1339818"/>
                <a:gd name="connsiteY3" fmla="*/ 797257 h 1118302"/>
                <a:gd name="connsiteX4" fmla="*/ 1259824 w 1339818"/>
                <a:gd name="connsiteY4" fmla="*/ 1118302 h 1118302"/>
                <a:gd name="connsiteX5" fmla="*/ 0 w 1339818"/>
                <a:gd name="connsiteY5" fmla="*/ 1118302 h 1118302"/>
                <a:gd name="connsiteX6" fmla="*/ 0 w 1339818"/>
                <a:gd name="connsiteY6" fmla="*/ 94367 h 111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818" h="1118302">
                  <a:moveTo>
                    <a:pt x="0" y="94367"/>
                  </a:moveTo>
                  <a:cubicBezTo>
                    <a:pt x="66335" y="-50887"/>
                    <a:pt x="289827" y="-10408"/>
                    <a:pt x="320440" y="94367"/>
                  </a:cubicBezTo>
                  <a:lnTo>
                    <a:pt x="320440" y="797257"/>
                  </a:lnTo>
                  <a:lnTo>
                    <a:pt x="1259824" y="797257"/>
                  </a:lnTo>
                  <a:cubicBezTo>
                    <a:pt x="1336027" y="830453"/>
                    <a:pt x="1393177" y="1020812"/>
                    <a:pt x="1259824" y="1118302"/>
                  </a:cubicBezTo>
                  <a:lnTo>
                    <a:pt x="0" y="1118302"/>
                  </a:lnTo>
                  <a:lnTo>
                    <a:pt x="0" y="94367"/>
                  </a:lnTo>
                  <a:close/>
                </a:path>
              </a:pathLst>
            </a:custGeom>
            <a:solidFill>
              <a:srgbClr val="F9790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7" name="Forma en L 7"/>
            <p:cNvSpPr/>
            <p:nvPr/>
          </p:nvSpPr>
          <p:spPr>
            <a:xfrm rot="5400000" flipH="1" flipV="1">
              <a:off x="10605234" y="3145713"/>
              <a:ext cx="1148774" cy="1354039"/>
            </a:xfrm>
            <a:custGeom>
              <a:avLst/>
              <a:gdLst>
                <a:gd name="connsiteX0" fmla="*/ 0 w 1259824"/>
                <a:gd name="connsiteY0" fmla="*/ 0 h 1023935"/>
                <a:gd name="connsiteX1" fmla="*/ 320440 w 1259824"/>
                <a:gd name="connsiteY1" fmla="*/ 0 h 1023935"/>
                <a:gd name="connsiteX2" fmla="*/ 320440 w 1259824"/>
                <a:gd name="connsiteY2" fmla="*/ 702890 h 1023935"/>
                <a:gd name="connsiteX3" fmla="*/ 1259824 w 1259824"/>
                <a:gd name="connsiteY3" fmla="*/ 702890 h 1023935"/>
                <a:gd name="connsiteX4" fmla="*/ 1259824 w 1259824"/>
                <a:gd name="connsiteY4" fmla="*/ 1023935 h 1023935"/>
                <a:gd name="connsiteX5" fmla="*/ 0 w 1259824"/>
                <a:gd name="connsiteY5" fmla="*/ 1023935 h 1023935"/>
                <a:gd name="connsiteX6" fmla="*/ 0 w 1259824"/>
                <a:gd name="connsiteY6" fmla="*/ 0 h 1023935"/>
                <a:gd name="connsiteX0" fmla="*/ 0 w 1319092"/>
                <a:gd name="connsiteY0" fmla="*/ 0 h 1023935"/>
                <a:gd name="connsiteX1" fmla="*/ 320440 w 1319092"/>
                <a:gd name="connsiteY1" fmla="*/ 0 h 1023935"/>
                <a:gd name="connsiteX2" fmla="*/ 320440 w 1319092"/>
                <a:gd name="connsiteY2" fmla="*/ 702890 h 1023935"/>
                <a:gd name="connsiteX3" fmla="*/ 1259824 w 1319092"/>
                <a:gd name="connsiteY3" fmla="*/ 702890 h 1023935"/>
                <a:gd name="connsiteX4" fmla="*/ 1259824 w 1319092"/>
                <a:gd name="connsiteY4" fmla="*/ 1023935 h 1023935"/>
                <a:gd name="connsiteX5" fmla="*/ 0 w 1319092"/>
                <a:gd name="connsiteY5" fmla="*/ 1023935 h 1023935"/>
                <a:gd name="connsiteX6" fmla="*/ 0 w 1319092"/>
                <a:gd name="connsiteY6" fmla="*/ 0 h 1023935"/>
                <a:gd name="connsiteX0" fmla="*/ 0 w 1339818"/>
                <a:gd name="connsiteY0" fmla="*/ 0 h 1023935"/>
                <a:gd name="connsiteX1" fmla="*/ 320440 w 1339818"/>
                <a:gd name="connsiteY1" fmla="*/ 0 h 1023935"/>
                <a:gd name="connsiteX2" fmla="*/ 320440 w 1339818"/>
                <a:gd name="connsiteY2" fmla="*/ 702890 h 1023935"/>
                <a:gd name="connsiteX3" fmla="*/ 1259824 w 1339818"/>
                <a:gd name="connsiteY3" fmla="*/ 702890 h 1023935"/>
                <a:gd name="connsiteX4" fmla="*/ 1259824 w 1339818"/>
                <a:gd name="connsiteY4" fmla="*/ 1023935 h 1023935"/>
                <a:gd name="connsiteX5" fmla="*/ 0 w 1339818"/>
                <a:gd name="connsiteY5" fmla="*/ 1023935 h 1023935"/>
                <a:gd name="connsiteX6" fmla="*/ 0 w 1339818"/>
                <a:gd name="connsiteY6" fmla="*/ 0 h 1023935"/>
                <a:gd name="connsiteX0" fmla="*/ 0 w 1339818"/>
                <a:gd name="connsiteY0" fmla="*/ 77257 h 1101192"/>
                <a:gd name="connsiteX1" fmla="*/ 320440 w 1339818"/>
                <a:gd name="connsiteY1" fmla="*/ 77257 h 1101192"/>
                <a:gd name="connsiteX2" fmla="*/ 320440 w 1339818"/>
                <a:gd name="connsiteY2" fmla="*/ 780147 h 1101192"/>
                <a:gd name="connsiteX3" fmla="*/ 1259824 w 1339818"/>
                <a:gd name="connsiteY3" fmla="*/ 780147 h 1101192"/>
                <a:gd name="connsiteX4" fmla="*/ 1259824 w 1339818"/>
                <a:gd name="connsiteY4" fmla="*/ 1101192 h 1101192"/>
                <a:gd name="connsiteX5" fmla="*/ 0 w 1339818"/>
                <a:gd name="connsiteY5" fmla="*/ 1101192 h 1101192"/>
                <a:gd name="connsiteX6" fmla="*/ 0 w 1339818"/>
                <a:gd name="connsiteY6" fmla="*/ 77257 h 1101192"/>
                <a:gd name="connsiteX0" fmla="*/ 0 w 1339818"/>
                <a:gd name="connsiteY0" fmla="*/ 88967 h 1112902"/>
                <a:gd name="connsiteX1" fmla="*/ 320440 w 1339818"/>
                <a:gd name="connsiteY1" fmla="*/ 88967 h 1112902"/>
                <a:gd name="connsiteX2" fmla="*/ 320440 w 1339818"/>
                <a:gd name="connsiteY2" fmla="*/ 791857 h 1112902"/>
                <a:gd name="connsiteX3" fmla="*/ 1259824 w 1339818"/>
                <a:gd name="connsiteY3" fmla="*/ 791857 h 1112902"/>
                <a:gd name="connsiteX4" fmla="*/ 1259824 w 1339818"/>
                <a:gd name="connsiteY4" fmla="*/ 1112902 h 1112902"/>
                <a:gd name="connsiteX5" fmla="*/ 0 w 1339818"/>
                <a:gd name="connsiteY5" fmla="*/ 1112902 h 1112902"/>
                <a:gd name="connsiteX6" fmla="*/ 0 w 1339818"/>
                <a:gd name="connsiteY6" fmla="*/ 88967 h 1112902"/>
                <a:gd name="connsiteX0" fmla="*/ 0 w 1339818"/>
                <a:gd name="connsiteY0" fmla="*/ 105261 h 1129196"/>
                <a:gd name="connsiteX1" fmla="*/ 320440 w 1339818"/>
                <a:gd name="connsiteY1" fmla="*/ 105261 h 1129196"/>
                <a:gd name="connsiteX2" fmla="*/ 320440 w 1339818"/>
                <a:gd name="connsiteY2" fmla="*/ 808151 h 1129196"/>
                <a:gd name="connsiteX3" fmla="*/ 1259824 w 1339818"/>
                <a:gd name="connsiteY3" fmla="*/ 808151 h 1129196"/>
                <a:gd name="connsiteX4" fmla="*/ 1259824 w 1339818"/>
                <a:gd name="connsiteY4" fmla="*/ 1129196 h 1129196"/>
                <a:gd name="connsiteX5" fmla="*/ 0 w 1339818"/>
                <a:gd name="connsiteY5" fmla="*/ 1129196 h 1129196"/>
                <a:gd name="connsiteX6" fmla="*/ 0 w 1339818"/>
                <a:gd name="connsiteY6" fmla="*/ 105261 h 1129196"/>
                <a:gd name="connsiteX0" fmla="*/ 0 w 1339818"/>
                <a:gd name="connsiteY0" fmla="*/ 117227 h 1141162"/>
                <a:gd name="connsiteX1" fmla="*/ 320440 w 1339818"/>
                <a:gd name="connsiteY1" fmla="*/ 117227 h 1141162"/>
                <a:gd name="connsiteX2" fmla="*/ 320440 w 1339818"/>
                <a:gd name="connsiteY2" fmla="*/ 820117 h 1141162"/>
                <a:gd name="connsiteX3" fmla="*/ 1259824 w 1339818"/>
                <a:gd name="connsiteY3" fmla="*/ 820117 h 1141162"/>
                <a:gd name="connsiteX4" fmla="*/ 1259824 w 1339818"/>
                <a:gd name="connsiteY4" fmla="*/ 1141162 h 1141162"/>
                <a:gd name="connsiteX5" fmla="*/ 0 w 1339818"/>
                <a:gd name="connsiteY5" fmla="*/ 1141162 h 1141162"/>
                <a:gd name="connsiteX6" fmla="*/ 0 w 1339818"/>
                <a:gd name="connsiteY6" fmla="*/ 117227 h 1141162"/>
                <a:gd name="connsiteX0" fmla="*/ 0 w 1339818"/>
                <a:gd name="connsiteY0" fmla="*/ 93553 h 1117488"/>
                <a:gd name="connsiteX1" fmla="*/ 320440 w 1339818"/>
                <a:gd name="connsiteY1" fmla="*/ 93553 h 1117488"/>
                <a:gd name="connsiteX2" fmla="*/ 320440 w 1339818"/>
                <a:gd name="connsiteY2" fmla="*/ 796443 h 1117488"/>
                <a:gd name="connsiteX3" fmla="*/ 1259824 w 1339818"/>
                <a:gd name="connsiteY3" fmla="*/ 796443 h 1117488"/>
                <a:gd name="connsiteX4" fmla="*/ 1259824 w 1339818"/>
                <a:gd name="connsiteY4" fmla="*/ 1117488 h 1117488"/>
                <a:gd name="connsiteX5" fmla="*/ 0 w 1339818"/>
                <a:gd name="connsiteY5" fmla="*/ 1117488 h 1117488"/>
                <a:gd name="connsiteX6" fmla="*/ 0 w 1339818"/>
                <a:gd name="connsiteY6" fmla="*/ 93553 h 1117488"/>
                <a:gd name="connsiteX0" fmla="*/ 0 w 1339818"/>
                <a:gd name="connsiteY0" fmla="*/ 94367 h 1118302"/>
                <a:gd name="connsiteX1" fmla="*/ 320440 w 1339818"/>
                <a:gd name="connsiteY1" fmla="*/ 94367 h 1118302"/>
                <a:gd name="connsiteX2" fmla="*/ 320440 w 1339818"/>
                <a:gd name="connsiteY2" fmla="*/ 797257 h 1118302"/>
                <a:gd name="connsiteX3" fmla="*/ 1259824 w 1339818"/>
                <a:gd name="connsiteY3" fmla="*/ 797257 h 1118302"/>
                <a:gd name="connsiteX4" fmla="*/ 1259824 w 1339818"/>
                <a:gd name="connsiteY4" fmla="*/ 1118302 h 1118302"/>
                <a:gd name="connsiteX5" fmla="*/ 0 w 1339818"/>
                <a:gd name="connsiteY5" fmla="*/ 1118302 h 1118302"/>
                <a:gd name="connsiteX6" fmla="*/ 0 w 1339818"/>
                <a:gd name="connsiteY6" fmla="*/ 94367 h 111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818" h="1118302">
                  <a:moveTo>
                    <a:pt x="0" y="94367"/>
                  </a:moveTo>
                  <a:cubicBezTo>
                    <a:pt x="66335" y="-50887"/>
                    <a:pt x="289827" y="-10408"/>
                    <a:pt x="320440" y="94367"/>
                  </a:cubicBezTo>
                  <a:lnTo>
                    <a:pt x="320440" y="797257"/>
                  </a:lnTo>
                  <a:lnTo>
                    <a:pt x="1259824" y="797257"/>
                  </a:lnTo>
                  <a:cubicBezTo>
                    <a:pt x="1336027" y="830453"/>
                    <a:pt x="1393177" y="1020812"/>
                    <a:pt x="1259824" y="1118302"/>
                  </a:cubicBezTo>
                  <a:lnTo>
                    <a:pt x="0" y="1118302"/>
                  </a:lnTo>
                  <a:lnTo>
                    <a:pt x="0" y="94367"/>
                  </a:lnTo>
                  <a:close/>
                </a:path>
              </a:pathLst>
            </a:cu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sp>
        <p:nvSpPr>
          <p:cNvPr id="2" name="CuadroTexto 1"/>
          <p:cNvSpPr txBox="1"/>
          <p:nvPr/>
        </p:nvSpPr>
        <p:spPr>
          <a:xfrm>
            <a:off x="10140272" y="2632837"/>
            <a:ext cx="1080120"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*OCDE</a:t>
            </a:r>
            <a:endParaRPr lang="es-MX"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703590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30"/>
          <p:cNvSpPr txBox="1"/>
          <p:nvPr/>
        </p:nvSpPr>
        <p:spPr>
          <a:xfrm>
            <a:off x="11640616" y="6453336"/>
            <a:ext cx="551384" cy="400110"/>
          </a:xfrm>
          <a:prstGeom prst="rect">
            <a:avLst/>
          </a:prstGeom>
          <a:noFill/>
        </p:spPr>
        <p:txBody>
          <a:bodyPr wrap="square" rtlCol="0">
            <a:spAutoFit/>
          </a:bodyPr>
          <a:lstStyle/>
          <a:p>
            <a:pPr algn="ctr"/>
            <a:r>
              <a:rPr lang="es-MX" sz="2000" b="1" smtClean="0">
                <a:latin typeface="Arial" panose="020B0604020202020204" pitchFamily="34" charset="0"/>
                <a:cs typeface="Arial" panose="020B0604020202020204" pitchFamily="34" charset="0"/>
              </a:rPr>
              <a:t>25</a:t>
            </a:r>
            <a:endParaRPr lang="es-MX" sz="2000" b="1">
              <a:latin typeface="Arial" panose="020B0604020202020204" pitchFamily="34" charset="0"/>
              <a:cs typeface="Arial" panose="020B0604020202020204" pitchFamily="34" charset="0"/>
            </a:endParaRPr>
          </a:p>
        </p:txBody>
      </p:sp>
      <p:grpSp>
        <p:nvGrpSpPr>
          <p:cNvPr id="32" name="Grupo 31"/>
          <p:cNvGrpSpPr/>
          <p:nvPr/>
        </p:nvGrpSpPr>
        <p:grpSpPr>
          <a:xfrm>
            <a:off x="584636" y="404664"/>
            <a:ext cx="11017224" cy="5911930"/>
            <a:chOff x="1959799" y="1241788"/>
            <a:chExt cx="8096642" cy="5317940"/>
          </a:xfrm>
        </p:grpSpPr>
        <p:sp>
          <p:nvSpPr>
            <p:cNvPr id="33" name="Rounded Rectangle 8"/>
            <p:cNvSpPr/>
            <p:nvPr/>
          </p:nvSpPr>
          <p:spPr>
            <a:xfrm>
              <a:off x="1959799" y="1556793"/>
              <a:ext cx="8096642" cy="4660527"/>
            </a:xfrm>
            <a:prstGeom prst="roundRect">
              <a:avLst>
                <a:gd name="adj" fmla="val 6025"/>
              </a:avLst>
            </a:prstGeom>
            <a:solidFill>
              <a:schemeClr val="bg1"/>
            </a:solidFill>
            <a:ln w="76200">
              <a:solidFill>
                <a:srgbClr val="2A718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77800">
                <a:buFont typeface="Arial" pitchFamily="34" charset="0"/>
                <a:buChar char="•"/>
              </a:pPr>
              <a:endParaRPr lang="en-US" sz="1400" dirty="0">
                <a:solidFill>
                  <a:schemeClr val="tx1"/>
                </a:solidFill>
                <a:latin typeface="Arial" panose="020B0604020202020204" pitchFamily="34" charset="0"/>
                <a:cs typeface="Arial" panose="020B0604020202020204" pitchFamily="34" charset="0"/>
              </a:endParaRPr>
            </a:p>
          </p:txBody>
        </p:sp>
        <p:sp>
          <p:nvSpPr>
            <p:cNvPr id="34" name="Rounded Rectangle 10"/>
            <p:cNvSpPr/>
            <p:nvPr/>
          </p:nvSpPr>
          <p:spPr>
            <a:xfrm>
              <a:off x="3503713" y="5929717"/>
              <a:ext cx="5025612" cy="630011"/>
            </a:xfrm>
            <a:prstGeom prst="roundRect">
              <a:avLst>
                <a:gd name="adj" fmla="val 12603"/>
              </a:avLst>
            </a:prstGeom>
            <a:gradFill>
              <a:gsLst>
                <a:gs pos="0">
                  <a:schemeClr val="accent5">
                    <a:lumMod val="50000"/>
                  </a:schemeClr>
                </a:gs>
                <a:gs pos="50000">
                  <a:schemeClr val="accent5">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5" name="5 Rectángulo"/>
            <p:cNvSpPr/>
            <p:nvPr/>
          </p:nvSpPr>
          <p:spPr>
            <a:xfrm>
              <a:off x="2676231" y="1948562"/>
              <a:ext cx="7380210" cy="2823904"/>
            </a:xfrm>
            <a:prstGeom prst="rect">
              <a:avLst/>
            </a:prstGeom>
          </p:spPr>
          <p:txBody>
            <a:bodyPr wrap="square">
              <a:spAutoFit/>
            </a:bodyPr>
            <a:lstStyle/>
            <a:p>
              <a:pPr algn="just"/>
              <a:r>
                <a:rPr lang="es-MX" b="1" dirty="0" smtClean="0">
                  <a:latin typeface="Arial" panose="020B0604020202020204" pitchFamily="34" charset="0"/>
                  <a:cs typeface="Arial" panose="020B0604020202020204" pitchFamily="34" charset="0"/>
                </a:rPr>
                <a:t>ES LA DISYUNTIVA ENTRE LOS INTERESES PRIVADOS Y LOS INTERESES PÚBLICOS DE UN SERVIDOR PÚBLICO</a:t>
              </a:r>
            </a:p>
            <a:p>
              <a:pPr algn="just"/>
              <a:endParaRPr lang="es-MX" b="1" dirty="0" smtClean="0">
                <a:latin typeface="Arial" panose="020B0604020202020204" pitchFamily="34" charset="0"/>
                <a:cs typeface="Arial" panose="020B0604020202020204" pitchFamily="34" charset="0"/>
              </a:endParaRPr>
            </a:p>
            <a:p>
              <a:pPr algn="just"/>
              <a:r>
                <a:rPr lang="es-MX" b="1" dirty="0" smtClean="0">
                  <a:latin typeface="Arial" panose="020B0604020202020204" pitchFamily="34" charset="0"/>
                  <a:cs typeface="Arial" panose="020B0604020202020204" pitchFamily="34" charset="0"/>
                </a:rPr>
                <a:t>ES UNA SITUACIÓN REAL O POTENCIAL CUANDO UN INTERÉS LABORAL, PERSONAL, PROFESIONAL, FAMILIAR O DE NEGOCIOS DEL SERVIDOR PÚBLICO PUEDA AFECTAR EL DESEMPEÑO INDEPENDIENTE, OBJETIVO E IMPARCIAL DE SUS FACULTADES</a:t>
              </a:r>
            </a:p>
            <a:p>
              <a:pPr algn="just"/>
              <a:endParaRPr lang="es-MX" b="1" dirty="0">
                <a:latin typeface="Arial" panose="020B0604020202020204" pitchFamily="34" charset="0"/>
                <a:cs typeface="Arial" panose="020B0604020202020204" pitchFamily="34" charset="0"/>
              </a:endParaRPr>
            </a:p>
            <a:p>
              <a:pPr algn="just"/>
              <a:r>
                <a:rPr lang="es-MX" b="1" dirty="0" smtClean="0">
                  <a:latin typeface="Arial" panose="020B0604020202020204" pitchFamily="34" charset="0"/>
                  <a:cs typeface="Arial" panose="020B0604020202020204" pitchFamily="34" charset="0"/>
                </a:rPr>
                <a:t>ES LA FORMA DE CORRUPCIÓN QUE JUNTO CON EL SOBORNO, ROBO DE BIENES, EQUIPOS E INFORMACIÓN DE UN ENTE PÚBLICO, SEA DESTINADO PARA USO PARTICULAR, MALVERSACIÓN DE FONDOS, NEPOTISMO, COLUSIÓN DE PROVEEDORES Y AUTORIDADES, ENTRE OTRAS</a:t>
              </a:r>
              <a:endParaRPr lang="es-MX" sz="1400" b="1" dirty="0">
                <a:latin typeface="Arial" panose="020B0604020202020204" pitchFamily="34" charset="0"/>
                <a:cs typeface="Arial" panose="020B0604020202020204" pitchFamily="34" charset="0"/>
              </a:endParaRPr>
            </a:p>
          </p:txBody>
        </p:sp>
        <p:sp>
          <p:nvSpPr>
            <p:cNvPr id="36" name="Rounded Rectangle 10"/>
            <p:cNvSpPr/>
            <p:nvPr/>
          </p:nvSpPr>
          <p:spPr>
            <a:xfrm>
              <a:off x="3503713" y="1241788"/>
              <a:ext cx="5025612" cy="630011"/>
            </a:xfrm>
            <a:prstGeom prst="roundRect">
              <a:avLst>
                <a:gd name="adj" fmla="val 12603"/>
              </a:avLst>
            </a:prstGeom>
            <a:gradFill>
              <a:gsLst>
                <a:gs pos="0">
                  <a:schemeClr val="accent5">
                    <a:lumMod val="50000"/>
                  </a:schemeClr>
                </a:gs>
                <a:gs pos="50000">
                  <a:schemeClr val="accent5">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7" name="1 Título"/>
            <p:cNvSpPr txBox="1">
              <a:spLocks/>
            </p:cNvSpPr>
            <p:nvPr/>
          </p:nvSpPr>
          <p:spPr>
            <a:xfrm>
              <a:off x="3503713" y="1325690"/>
              <a:ext cx="4996121" cy="581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200" b="1" dirty="0" smtClean="0">
                  <a:solidFill>
                    <a:schemeClr val="bg1"/>
                  </a:solidFill>
                  <a:latin typeface="Arial" pitchFamily="34" charset="0"/>
                  <a:cs typeface="Arial" pitchFamily="34" charset="0"/>
                </a:rPr>
                <a:t>¿QUÉ ES EL CONFLICTO DE INTERESES?</a:t>
              </a:r>
              <a:endParaRPr lang="es-MX" sz="2200" b="1" dirty="0">
                <a:solidFill>
                  <a:schemeClr val="bg1"/>
                </a:solidFill>
                <a:latin typeface="Arial" pitchFamily="34" charset="0"/>
                <a:cs typeface="Arial" pitchFamily="34" charset="0"/>
              </a:endParaRPr>
            </a:p>
          </p:txBody>
        </p:sp>
      </p:grpSp>
      <p:sp>
        <p:nvSpPr>
          <p:cNvPr id="38" name="Rounded Rectangle 10"/>
          <p:cNvSpPr/>
          <p:nvPr/>
        </p:nvSpPr>
        <p:spPr>
          <a:xfrm>
            <a:off x="4367808" y="4918034"/>
            <a:ext cx="3168352" cy="700380"/>
          </a:xfrm>
          <a:prstGeom prst="roundRect">
            <a:avLst>
              <a:gd name="adj" fmla="val 12603"/>
            </a:avLst>
          </a:prstGeom>
          <a:gradFill>
            <a:gsLst>
              <a:gs pos="0">
                <a:schemeClr val="accent5">
                  <a:lumMod val="50000"/>
                </a:schemeClr>
              </a:gs>
              <a:gs pos="50000">
                <a:schemeClr val="accent5">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nvGrpSpPr>
          <p:cNvPr id="39" name="Grupo 38"/>
          <p:cNvGrpSpPr/>
          <p:nvPr/>
        </p:nvGrpSpPr>
        <p:grpSpPr>
          <a:xfrm>
            <a:off x="4079143" y="4968156"/>
            <a:ext cx="3767494" cy="1348438"/>
            <a:chOff x="2711624" y="3641300"/>
            <a:chExt cx="6502415" cy="2327304"/>
          </a:xfrm>
        </p:grpSpPr>
        <p:sp>
          <p:nvSpPr>
            <p:cNvPr id="40" name="Rounded Rectangle 10"/>
            <p:cNvSpPr/>
            <p:nvPr/>
          </p:nvSpPr>
          <p:spPr>
            <a:xfrm>
              <a:off x="5064371" y="3641300"/>
              <a:ext cx="1903566" cy="1629766"/>
            </a:xfrm>
            <a:prstGeom prst="ellipse">
              <a:avLst/>
            </a:prstGeom>
            <a:solidFill>
              <a:srgbClr val="FFFFE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41" name="Imagen 4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00433" y="3737423"/>
              <a:ext cx="1631440" cy="1396781"/>
            </a:xfrm>
            <a:prstGeom prst="rect">
              <a:avLst/>
            </a:prstGeom>
          </p:spPr>
        </p:pic>
        <p:sp>
          <p:nvSpPr>
            <p:cNvPr id="42" name="Rounded Rectangle 10"/>
            <p:cNvSpPr/>
            <p:nvPr/>
          </p:nvSpPr>
          <p:spPr>
            <a:xfrm>
              <a:off x="2711624" y="4331364"/>
              <a:ext cx="1903566" cy="1629766"/>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43" name="Imagen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89014" y="4390941"/>
              <a:ext cx="1618859" cy="1386010"/>
            </a:xfrm>
            <a:prstGeom prst="rect">
              <a:avLst/>
            </a:prstGeom>
          </p:spPr>
        </p:pic>
        <p:sp>
          <p:nvSpPr>
            <p:cNvPr id="44" name="Rounded Rectangle 10"/>
            <p:cNvSpPr/>
            <p:nvPr/>
          </p:nvSpPr>
          <p:spPr>
            <a:xfrm>
              <a:off x="7310473" y="4338838"/>
              <a:ext cx="1903566" cy="1629766"/>
            </a:xfrm>
            <a:prstGeom prst="ellipse">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45" name="Imagen 4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23406" y="4413243"/>
              <a:ext cx="1677696" cy="1436384"/>
            </a:xfrm>
            <a:prstGeom prst="rect">
              <a:avLst/>
            </a:prstGeom>
            <a:noFill/>
          </p:spPr>
        </p:pic>
      </p:grpSp>
      <p:sp>
        <p:nvSpPr>
          <p:cNvPr id="46" name="Rectángulo 45"/>
          <p:cNvSpPr/>
          <p:nvPr/>
        </p:nvSpPr>
        <p:spPr>
          <a:xfrm>
            <a:off x="8356" y="-2110"/>
            <a:ext cx="9264352" cy="400110"/>
          </a:xfrm>
          <a:prstGeom prst="rect">
            <a:avLst/>
          </a:prstGeom>
        </p:spPr>
        <p:txBody>
          <a:bodyPr wrap="square" anchor="ctr">
            <a:spAutoFit/>
          </a:bodyPr>
          <a:lstStyle/>
          <a:p>
            <a:r>
              <a:rPr lang="es-MX" sz="2000" b="1" smtClean="0">
                <a:latin typeface="Arial" pitchFamily="34" charset="0"/>
                <a:cs typeface="Arial" pitchFamily="34" charset="0"/>
              </a:rPr>
              <a:t>XIII. CONFLICTO</a:t>
            </a:r>
            <a:endParaRPr lang="es-MX" sz="2000" b="1">
              <a:latin typeface="Arial" pitchFamily="34" charset="0"/>
              <a:cs typeface="Arial" pitchFamily="34" charset="0"/>
            </a:endParaRPr>
          </a:p>
        </p:txBody>
      </p:sp>
      <p:sp>
        <p:nvSpPr>
          <p:cNvPr id="47" name="Cheurón 46"/>
          <p:cNvSpPr/>
          <p:nvPr/>
        </p:nvSpPr>
        <p:spPr>
          <a:xfrm>
            <a:off x="988172" y="1269950"/>
            <a:ext cx="432048" cy="366411"/>
          </a:xfrm>
          <a:prstGeom prst="chevron">
            <a:avLst>
              <a:gd name="adj" fmla="val 2306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8" name="Cheurón 47"/>
          <p:cNvSpPr/>
          <p:nvPr/>
        </p:nvSpPr>
        <p:spPr>
          <a:xfrm>
            <a:off x="988555" y="2145969"/>
            <a:ext cx="432048" cy="366411"/>
          </a:xfrm>
          <a:prstGeom prst="chevron">
            <a:avLst>
              <a:gd name="adj" fmla="val 2306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9" name="Cheurón 48"/>
          <p:cNvSpPr/>
          <p:nvPr/>
        </p:nvSpPr>
        <p:spPr>
          <a:xfrm>
            <a:off x="993295" y="3857749"/>
            <a:ext cx="432048" cy="366411"/>
          </a:xfrm>
          <a:prstGeom prst="chevron">
            <a:avLst>
              <a:gd name="adj" fmla="val 23064"/>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xmlns="" val="23468236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p:cNvSpPr txBox="1"/>
          <p:nvPr/>
        </p:nvSpPr>
        <p:spPr>
          <a:xfrm>
            <a:off x="11640616" y="6453336"/>
            <a:ext cx="551384" cy="400110"/>
          </a:xfrm>
          <a:prstGeom prst="rect">
            <a:avLst/>
          </a:prstGeom>
          <a:noFill/>
        </p:spPr>
        <p:txBody>
          <a:bodyPr wrap="square" rtlCol="0">
            <a:spAutoFit/>
          </a:bodyPr>
          <a:lstStyle/>
          <a:p>
            <a:pPr algn="ctr"/>
            <a:r>
              <a:rPr lang="es-MX" sz="2000" b="1" smtClean="0">
                <a:latin typeface="Arial" panose="020B0604020202020204" pitchFamily="34" charset="0"/>
                <a:cs typeface="Arial" panose="020B0604020202020204" pitchFamily="34" charset="0"/>
              </a:rPr>
              <a:t>26</a:t>
            </a:r>
            <a:endParaRPr lang="es-MX" sz="2000" b="1">
              <a:latin typeface="Arial" panose="020B0604020202020204" pitchFamily="34" charset="0"/>
              <a:cs typeface="Arial" panose="020B0604020202020204" pitchFamily="34" charset="0"/>
            </a:endParaRPr>
          </a:p>
        </p:txBody>
      </p:sp>
      <p:grpSp>
        <p:nvGrpSpPr>
          <p:cNvPr id="29" name="Group 9"/>
          <p:cNvGrpSpPr/>
          <p:nvPr/>
        </p:nvGrpSpPr>
        <p:grpSpPr>
          <a:xfrm>
            <a:off x="132428" y="2067643"/>
            <a:ext cx="3921235" cy="4216832"/>
            <a:chOff x="-2357486" y="2515358"/>
            <a:chExt cx="1730459" cy="6725357"/>
          </a:xfrm>
        </p:grpSpPr>
        <p:sp>
          <p:nvSpPr>
            <p:cNvPr id="30" name="Rounded Rectangle 5"/>
            <p:cNvSpPr/>
            <p:nvPr/>
          </p:nvSpPr>
          <p:spPr>
            <a:xfrm>
              <a:off x="-2357470" y="2515358"/>
              <a:ext cx="1730443" cy="2094102"/>
            </a:xfrm>
            <a:prstGeom prst="roundRect">
              <a:avLst>
                <a:gd name="adj" fmla="val 6025"/>
              </a:avLst>
            </a:prstGeom>
            <a:solidFill>
              <a:srgbClr val="48600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prstClr val="white"/>
                </a:solidFill>
                <a:latin typeface="Arial" panose="020B0604020202020204" pitchFamily="34" charset="0"/>
                <a:cs typeface="Arial" panose="020B0604020202020204" pitchFamily="34" charset="0"/>
              </a:endParaRPr>
            </a:p>
          </p:txBody>
        </p:sp>
        <p:sp>
          <p:nvSpPr>
            <p:cNvPr id="31" name="Rounded Rectangle 8"/>
            <p:cNvSpPr/>
            <p:nvPr/>
          </p:nvSpPr>
          <p:spPr>
            <a:xfrm>
              <a:off x="-2357486" y="3268217"/>
              <a:ext cx="1730459" cy="5972498"/>
            </a:xfrm>
            <a:prstGeom prst="roundRect">
              <a:avLst>
                <a:gd name="adj" fmla="val 6025"/>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77800">
                <a:buFont typeface="Arial" pitchFamily="34" charset="0"/>
                <a:buChar char="•"/>
              </a:pPr>
              <a:endParaRPr lang="en-US" sz="1400">
                <a:solidFill>
                  <a:srgbClr val="4F81BD">
                    <a:lumMod val="50000"/>
                  </a:srgbClr>
                </a:solidFill>
                <a:latin typeface="Arial" panose="020B0604020202020204" pitchFamily="34" charset="0"/>
                <a:cs typeface="Arial" panose="020B0604020202020204" pitchFamily="34" charset="0"/>
              </a:endParaRPr>
            </a:p>
          </p:txBody>
        </p:sp>
      </p:grpSp>
      <p:sp>
        <p:nvSpPr>
          <p:cNvPr id="32" name="Rectángulo 31"/>
          <p:cNvSpPr/>
          <p:nvPr/>
        </p:nvSpPr>
        <p:spPr>
          <a:xfrm>
            <a:off x="126825" y="2671353"/>
            <a:ext cx="3777673" cy="3323987"/>
          </a:xfrm>
          <a:prstGeom prst="rect">
            <a:avLst/>
          </a:prstGeom>
        </p:spPr>
        <p:txBody>
          <a:bodyPr wrap="square">
            <a:spAutoFit/>
          </a:bodyPr>
          <a:lstStyle/>
          <a:p>
            <a:pPr algn="ctr"/>
            <a:r>
              <a:rPr lang="es-MX" sz="1400" dirty="0" smtClean="0">
                <a:latin typeface="Arial" panose="020B0604020202020204" pitchFamily="34" charset="0"/>
                <a:cs typeface="Arial" panose="020B0604020202020204" pitchFamily="34" charset="0"/>
              </a:rPr>
              <a:t>ES LA REVELACIÓN QUE LAS PERSONAS SERVIDORAS PÚBLICAS HACEN DE RELACIONES PASADAS, PRESENTES O FUTURAS CON PERSONAS FÍSICAS O MORALES, DE CARÁCTER FAMILIAR, PROFESIONAL, PERSONAL, LABORAL, Y DE NEGOCIOS; QUE CON MOTIVO DEL EJERCICIO DE LAS ATRIBUCIONES QUE LES CONFIEREN LOS ORDENAMIENTOS JURÍDICOS Y ADMINISTRATIVOS, PUEDAN SER FAVORECIDAS, BENEFICIADAS, ADJUDICADAS CON CONTRATOS, CONCESIONES, PERMISOS Y DEMÁS PROCEDIMIENTOS Y ACTOS PÚBLICOS</a:t>
            </a:r>
            <a:endParaRPr lang="es-MX" sz="1100" dirty="0">
              <a:solidFill>
                <a:srgbClr val="FF0000"/>
              </a:solidFill>
              <a:latin typeface="Arial" panose="020B0604020202020204" pitchFamily="34" charset="0"/>
              <a:cs typeface="Arial" panose="020B0604020202020204" pitchFamily="34" charset="0"/>
            </a:endParaRPr>
          </a:p>
        </p:txBody>
      </p:sp>
      <p:sp>
        <p:nvSpPr>
          <p:cNvPr id="33" name="Forma libre 32"/>
          <p:cNvSpPr/>
          <p:nvPr/>
        </p:nvSpPr>
        <p:spPr>
          <a:xfrm>
            <a:off x="194780" y="1948930"/>
            <a:ext cx="3858811" cy="401493"/>
          </a:xfrm>
          <a:custGeom>
            <a:avLst/>
            <a:gdLst>
              <a:gd name="connsiteX0" fmla="*/ 126515 w 6385030"/>
              <a:gd name="connsiteY0" fmla="*/ 0 h 1581440"/>
              <a:gd name="connsiteX1" fmla="*/ 6258515 w 6385030"/>
              <a:gd name="connsiteY1" fmla="*/ 0 h 1581440"/>
              <a:gd name="connsiteX2" fmla="*/ 6385030 w 6385030"/>
              <a:gd name="connsiteY2" fmla="*/ 126515 h 1581440"/>
              <a:gd name="connsiteX3" fmla="*/ 6385030 w 6385030"/>
              <a:gd name="connsiteY3" fmla="*/ 1581440 h 1581440"/>
              <a:gd name="connsiteX4" fmla="*/ 6385030 w 6385030"/>
              <a:gd name="connsiteY4" fmla="*/ 1581440 h 1581440"/>
              <a:gd name="connsiteX5" fmla="*/ 0 w 6385030"/>
              <a:gd name="connsiteY5" fmla="*/ 1581440 h 1581440"/>
              <a:gd name="connsiteX6" fmla="*/ 0 w 6385030"/>
              <a:gd name="connsiteY6" fmla="*/ 1581440 h 1581440"/>
              <a:gd name="connsiteX7" fmla="*/ 0 w 6385030"/>
              <a:gd name="connsiteY7" fmla="*/ 126515 h 1581440"/>
              <a:gd name="connsiteX8" fmla="*/ 126515 w 6385030"/>
              <a:gd name="connsiteY8" fmla="*/ 0 h 158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5030" h="1581440">
                <a:moveTo>
                  <a:pt x="126515" y="0"/>
                </a:moveTo>
                <a:lnTo>
                  <a:pt x="6258515" y="0"/>
                </a:lnTo>
                <a:cubicBezTo>
                  <a:pt x="6328387" y="0"/>
                  <a:pt x="6385030" y="56643"/>
                  <a:pt x="6385030" y="126515"/>
                </a:cubicBezTo>
                <a:lnTo>
                  <a:pt x="6385030" y="1581440"/>
                </a:lnTo>
                <a:lnTo>
                  <a:pt x="6385030" y="1581440"/>
                </a:lnTo>
                <a:lnTo>
                  <a:pt x="0" y="1581440"/>
                </a:lnTo>
                <a:lnTo>
                  <a:pt x="0" y="1581440"/>
                </a:lnTo>
                <a:lnTo>
                  <a:pt x="0" y="126515"/>
                </a:lnTo>
                <a:cubicBezTo>
                  <a:pt x="0" y="56643"/>
                  <a:pt x="56643" y="0"/>
                  <a:pt x="126515" y="0"/>
                </a:cubicBez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695" tIns="158975" rIns="77695" bIns="40640" numCol="1" spcCol="1270" anchor="t" anchorCtr="0">
            <a:noAutofit/>
          </a:bodyPr>
          <a:lstStyle/>
          <a:p>
            <a:pPr marL="0" lvl="1" algn="ctr" defTabSz="1422400">
              <a:lnSpc>
                <a:spcPct val="90000"/>
              </a:lnSpc>
              <a:spcBef>
                <a:spcPct val="0"/>
              </a:spcBef>
              <a:spcAft>
                <a:spcPct val="15000"/>
              </a:spcAft>
            </a:pPr>
            <a:r>
              <a:rPr lang="es-MX" sz="2000" b="1" smtClean="0">
                <a:solidFill>
                  <a:schemeClr val="bg1"/>
                </a:solidFill>
                <a:latin typeface="Arial" panose="020B0604020202020204" pitchFamily="34" charset="0"/>
                <a:cs typeface="Arial" panose="020B0604020202020204" pitchFamily="34" charset="0"/>
              </a:rPr>
              <a:t>INTERÉS</a:t>
            </a:r>
            <a:endParaRPr lang="es-MX" sz="2000">
              <a:solidFill>
                <a:schemeClr val="bg1"/>
              </a:solidFill>
              <a:latin typeface="Arial" panose="020B0604020202020204" pitchFamily="34" charset="0"/>
              <a:cs typeface="Arial" panose="020B0604020202020204" pitchFamily="34" charset="0"/>
            </a:endParaRPr>
          </a:p>
        </p:txBody>
      </p:sp>
      <p:grpSp>
        <p:nvGrpSpPr>
          <p:cNvPr id="34" name="Group 9"/>
          <p:cNvGrpSpPr/>
          <p:nvPr/>
        </p:nvGrpSpPr>
        <p:grpSpPr>
          <a:xfrm>
            <a:off x="4160480" y="2042038"/>
            <a:ext cx="3920437" cy="4195274"/>
            <a:chOff x="-2357486" y="2515358"/>
            <a:chExt cx="1728848" cy="4917786"/>
          </a:xfrm>
        </p:grpSpPr>
        <p:sp>
          <p:nvSpPr>
            <p:cNvPr id="35" name="Rounded Rectangle 5"/>
            <p:cNvSpPr/>
            <p:nvPr/>
          </p:nvSpPr>
          <p:spPr>
            <a:xfrm>
              <a:off x="-2357470" y="2515358"/>
              <a:ext cx="1728832" cy="1895715"/>
            </a:xfrm>
            <a:prstGeom prst="roundRect">
              <a:avLst>
                <a:gd name="adj" fmla="val 6025"/>
              </a:avLst>
            </a:prstGeom>
            <a:solidFill>
              <a:srgbClr val="C08E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prstClr val="white"/>
                </a:solidFill>
                <a:latin typeface="Arial" panose="020B0604020202020204" pitchFamily="34" charset="0"/>
                <a:cs typeface="Arial" panose="020B0604020202020204" pitchFamily="34" charset="0"/>
              </a:endParaRPr>
            </a:p>
          </p:txBody>
        </p:sp>
        <p:sp>
          <p:nvSpPr>
            <p:cNvPr id="36" name="Rounded Rectangle 8"/>
            <p:cNvSpPr/>
            <p:nvPr/>
          </p:nvSpPr>
          <p:spPr>
            <a:xfrm>
              <a:off x="-2357486" y="3043429"/>
              <a:ext cx="1728832" cy="4389715"/>
            </a:xfrm>
            <a:prstGeom prst="roundRect">
              <a:avLst>
                <a:gd name="adj" fmla="val 6025"/>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77800">
                <a:buFont typeface="Arial" pitchFamily="34" charset="0"/>
                <a:buChar char="•"/>
              </a:pPr>
              <a:endParaRPr lang="en-US" sz="1400">
                <a:solidFill>
                  <a:srgbClr val="4F81BD">
                    <a:lumMod val="50000"/>
                  </a:srgbClr>
                </a:solidFill>
                <a:latin typeface="Arial" panose="020B0604020202020204" pitchFamily="34" charset="0"/>
                <a:cs typeface="Arial" panose="020B0604020202020204" pitchFamily="34" charset="0"/>
              </a:endParaRPr>
            </a:p>
          </p:txBody>
        </p:sp>
      </p:grpSp>
      <p:sp>
        <p:nvSpPr>
          <p:cNvPr id="37" name="2 Rectángulo"/>
          <p:cNvSpPr/>
          <p:nvPr/>
        </p:nvSpPr>
        <p:spPr>
          <a:xfrm>
            <a:off x="4243488" y="2570856"/>
            <a:ext cx="3708731" cy="2800767"/>
          </a:xfrm>
          <a:prstGeom prst="rect">
            <a:avLst/>
          </a:prstGeom>
        </p:spPr>
        <p:txBody>
          <a:bodyPr wrap="square">
            <a:spAutoFit/>
          </a:bodyPr>
          <a:lstStyle/>
          <a:p>
            <a:pPr algn="ctr"/>
            <a:r>
              <a:rPr lang="es-MX" sz="1600" dirty="0" smtClean="0">
                <a:latin typeface="Arial" panose="020B0604020202020204" pitchFamily="34" charset="0"/>
                <a:cs typeface="Arial" panose="020B0604020202020204" pitchFamily="34" charset="0"/>
              </a:rPr>
              <a:t>ES LA INFORMACIÓN QUE DAN A CONOCER LOS SERVIDORES PÚBLICOS OBLIGADOS A PRESENTAR DECLARACIÓN ANUAL DEL IMPUESTO SOBRE LA RENTA; CONSISTE EN LA INFORMACIÓN FISCAL SOBRE EL CUMPLIMIENTO DEL PAGO DE ESA CONTRIBUCIÓN Y SOBRE LA RETENCIÓN DE IMPUESTO POR PARTE DEL GOBIERNO</a:t>
            </a:r>
            <a:endParaRPr lang="es-MX" sz="1200" dirty="0">
              <a:solidFill>
                <a:srgbClr val="FF0000"/>
              </a:solidFill>
              <a:latin typeface="Arial" panose="020B0604020202020204" pitchFamily="34" charset="0"/>
              <a:cs typeface="Arial" panose="020B0604020202020204" pitchFamily="34" charset="0"/>
            </a:endParaRPr>
          </a:p>
        </p:txBody>
      </p:sp>
      <p:sp>
        <p:nvSpPr>
          <p:cNvPr id="38" name="3 Rectángulo"/>
          <p:cNvSpPr/>
          <p:nvPr/>
        </p:nvSpPr>
        <p:spPr>
          <a:xfrm>
            <a:off x="4159365" y="2012490"/>
            <a:ext cx="3896962" cy="400110"/>
          </a:xfrm>
          <a:prstGeom prst="rect">
            <a:avLst/>
          </a:prstGeom>
        </p:spPr>
        <p:txBody>
          <a:bodyPr wrap="square">
            <a:spAutoFit/>
          </a:bodyPr>
          <a:lstStyle/>
          <a:p>
            <a:pPr algn="ctr"/>
            <a:r>
              <a:rPr lang="es-MX" sz="2000" b="1" smtClean="0">
                <a:solidFill>
                  <a:schemeClr val="bg1"/>
                </a:solidFill>
                <a:latin typeface="Arial" panose="020B0604020202020204" pitchFamily="34" charset="0"/>
                <a:cs typeface="Arial" panose="020B0604020202020204" pitchFamily="34" charset="0"/>
              </a:rPr>
              <a:t>FISCAL</a:t>
            </a:r>
            <a:endParaRPr lang="es-MX" sz="2000">
              <a:solidFill>
                <a:schemeClr val="bg1"/>
              </a:solidFill>
              <a:latin typeface="Arial" panose="020B0604020202020204" pitchFamily="34" charset="0"/>
              <a:cs typeface="Arial" panose="020B0604020202020204" pitchFamily="34" charset="0"/>
            </a:endParaRPr>
          </a:p>
        </p:txBody>
      </p:sp>
      <p:grpSp>
        <p:nvGrpSpPr>
          <p:cNvPr id="39" name="Group 9"/>
          <p:cNvGrpSpPr/>
          <p:nvPr/>
        </p:nvGrpSpPr>
        <p:grpSpPr>
          <a:xfrm>
            <a:off x="8186655" y="2050050"/>
            <a:ext cx="3920436" cy="4187262"/>
            <a:chOff x="-2357486" y="2515358"/>
            <a:chExt cx="1730106" cy="4898235"/>
          </a:xfrm>
        </p:grpSpPr>
        <p:sp>
          <p:nvSpPr>
            <p:cNvPr id="40" name="Rounded Rectangle 5"/>
            <p:cNvSpPr/>
            <p:nvPr/>
          </p:nvSpPr>
          <p:spPr>
            <a:xfrm>
              <a:off x="-2357470" y="2515358"/>
              <a:ext cx="1730090" cy="2094102"/>
            </a:xfrm>
            <a:prstGeom prst="roundRect">
              <a:avLst>
                <a:gd name="adj" fmla="val 6025"/>
              </a:avLst>
            </a:prstGeom>
            <a:solidFill>
              <a:srgbClr val="B406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prstClr val="white"/>
                </a:solidFill>
                <a:latin typeface="Arial" panose="020B0604020202020204" pitchFamily="34" charset="0"/>
                <a:cs typeface="Arial" panose="020B0604020202020204" pitchFamily="34" charset="0"/>
              </a:endParaRPr>
            </a:p>
          </p:txBody>
        </p:sp>
        <p:sp>
          <p:nvSpPr>
            <p:cNvPr id="41" name="Rounded Rectangle 8"/>
            <p:cNvSpPr/>
            <p:nvPr/>
          </p:nvSpPr>
          <p:spPr>
            <a:xfrm>
              <a:off x="-2357486" y="3032964"/>
              <a:ext cx="1730090" cy="4380629"/>
            </a:xfrm>
            <a:prstGeom prst="roundRect">
              <a:avLst>
                <a:gd name="adj" fmla="val 6025"/>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77800">
                <a:buFont typeface="Arial" pitchFamily="34" charset="0"/>
                <a:buChar char="•"/>
              </a:pPr>
              <a:endParaRPr lang="en-US" sz="1400">
                <a:solidFill>
                  <a:srgbClr val="4F81BD">
                    <a:lumMod val="50000"/>
                  </a:srgbClr>
                </a:solidFill>
                <a:latin typeface="Arial" panose="020B0604020202020204" pitchFamily="34" charset="0"/>
                <a:cs typeface="Arial" panose="020B0604020202020204" pitchFamily="34" charset="0"/>
              </a:endParaRPr>
            </a:p>
          </p:txBody>
        </p:sp>
      </p:grpSp>
      <p:sp>
        <p:nvSpPr>
          <p:cNvPr id="42" name="1 CuadroTexto"/>
          <p:cNvSpPr txBox="1"/>
          <p:nvPr/>
        </p:nvSpPr>
        <p:spPr>
          <a:xfrm>
            <a:off x="8143884" y="2035609"/>
            <a:ext cx="3963172" cy="400110"/>
          </a:xfrm>
          <a:prstGeom prst="rect">
            <a:avLst/>
          </a:prstGeom>
          <a:noFill/>
        </p:spPr>
        <p:txBody>
          <a:bodyPr wrap="square" rtlCol="0">
            <a:spAutoFit/>
          </a:bodyPr>
          <a:lstStyle/>
          <a:p>
            <a:pPr algn="ctr"/>
            <a:r>
              <a:rPr lang="es-MX" sz="2000" b="1" smtClean="0">
                <a:solidFill>
                  <a:schemeClr val="bg1"/>
                </a:solidFill>
                <a:latin typeface="Arial" panose="020B0604020202020204" pitchFamily="34" charset="0"/>
                <a:cs typeface="Arial" pitchFamily="34" charset="0"/>
              </a:rPr>
              <a:t>PATRIMONIAL</a:t>
            </a:r>
            <a:endParaRPr lang="es-MX" sz="2000" b="1">
              <a:solidFill>
                <a:schemeClr val="bg1"/>
              </a:solidFill>
              <a:latin typeface="Arial" panose="020B0604020202020204" pitchFamily="34" charset="0"/>
              <a:cs typeface="Arial" pitchFamily="34" charset="0"/>
            </a:endParaRPr>
          </a:p>
        </p:txBody>
      </p:sp>
      <p:sp>
        <p:nvSpPr>
          <p:cNvPr id="43" name="8 Pergamino horizontal"/>
          <p:cNvSpPr/>
          <p:nvPr/>
        </p:nvSpPr>
        <p:spPr>
          <a:xfrm>
            <a:off x="8168438" y="2360756"/>
            <a:ext cx="3990891" cy="3152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latin typeface="Arial" panose="020B0604020202020204" pitchFamily="34" charset="0"/>
                <a:cs typeface="Arial" pitchFamily="34" charset="0"/>
              </a:rPr>
              <a:t>ES LA OBLIGACIÓN PARA DETERMINADOS SERVIDORES PÚBLICOS CONSISTENTE EN PROPORCIONAR INFORMACIÓN FUNDADA ACERCA DE LOS BIENES QUE CONFORMAN EL PATRIMONIO OBJETO DE LA DECLARACIÓN</a:t>
            </a:r>
            <a:endParaRPr lang="es-MX" sz="1600" dirty="0">
              <a:solidFill>
                <a:schemeClr val="tx1"/>
              </a:solidFill>
              <a:latin typeface="Arial" panose="020B0604020202020204" pitchFamily="34" charset="0"/>
              <a:cs typeface="Arial" pitchFamily="34" charset="0"/>
            </a:endParaRPr>
          </a:p>
        </p:txBody>
      </p:sp>
      <p:grpSp>
        <p:nvGrpSpPr>
          <p:cNvPr id="44" name="Grupo 43"/>
          <p:cNvGrpSpPr/>
          <p:nvPr/>
        </p:nvGrpSpPr>
        <p:grpSpPr>
          <a:xfrm>
            <a:off x="1148761" y="620688"/>
            <a:ext cx="9915791" cy="1306120"/>
            <a:chOff x="610336" y="609961"/>
            <a:chExt cx="9915791" cy="1306120"/>
          </a:xfrm>
        </p:grpSpPr>
        <p:grpSp>
          <p:nvGrpSpPr>
            <p:cNvPr id="45" name="Grupo 44"/>
            <p:cNvGrpSpPr/>
            <p:nvPr/>
          </p:nvGrpSpPr>
          <p:grpSpPr>
            <a:xfrm>
              <a:off x="623392" y="609961"/>
              <a:ext cx="9902735" cy="1306120"/>
              <a:chOff x="1874160" y="706371"/>
              <a:chExt cx="8182206" cy="1306120"/>
            </a:xfrm>
          </p:grpSpPr>
          <p:sp>
            <p:nvSpPr>
              <p:cNvPr id="49" name="Rectángulo redondeado 48"/>
              <p:cNvSpPr/>
              <p:nvPr/>
            </p:nvSpPr>
            <p:spPr>
              <a:xfrm>
                <a:off x="1874160" y="706371"/>
                <a:ext cx="8182206" cy="1306120"/>
              </a:xfrm>
              <a:prstGeom prst="roundRect">
                <a:avLst/>
              </a:prstGeom>
              <a:solidFill>
                <a:schemeClr val="bg1"/>
              </a:solidFill>
              <a:ln>
                <a:solidFill>
                  <a:srgbClr val="033F5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0"/>
              </a:p>
            </p:txBody>
          </p:sp>
          <p:sp>
            <p:nvSpPr>
              <p:cNvPr id="50" name="1 Rectángulo"/>
              <p:cNvSpPr/>
              <p:nvPr/>
            </p:nvSpPr>
            <p:spPr>
              <a:xfrm>
                <a:off x="3486410" y="793034"/>
                <a:ext cx="6417468" cy="954107"/>
              </a:xfrm>
              <a:prstGeom prst="rect">
                <a:avLst/>
              </a:prstGeom>
            </p:spPr>
            <p:txBody>
              <a:bodyPr wrap="square">
                <a:spAutoFit/>
              </a:bodyPr>
              <a:lstStyle/>
              <a:p>
                <a:pPr algn="ctr"/>
                <a:r>
                  <a:rPr lang="es-MX" sz="1400" b="1" dirty="0" smtClean="0">
                    <a:solidFill>
                      <a:prstClr val="black"/>
                    </a:solidFill>
                    <a:latin typeface="Arial" pitchFamily="34" charset="0"/>
                    <a:cs typeface="Arial" pitchFamily="34" charset="0"/>
                  </a:rPr>
                  <a:t>LOS SERVIDORES PÚBLICOS DE LOS 3 ÓRDENES DE GOBIERNO: FEDERAL, ESTADUAL Y MUNICIPAL: Y DE LOS 3 PODERES: EJECUTIVO, LEGISLATIVO Y JUDICIAL; DEBEN PRESENTAR LAS DECLARACIONES PATRIMONIAL, FISCAL Y DE INTERESES, EN TÉRMINOS QUE MARQUE LA NORMATIVIDAD CORRESPONDIENTE</a:t>
                </a:r>
                <a:endParaRPr lang="es-MX" sz="1400" b="1" dirty="0"/>
              </a:p>
            </p:txBody>
          </p:sp>
        </p:grpSp>
        <p:sp>
          <p:nvSpPr>
            <p:cNvPr id="46" name="Rectángulo redondeado 45"/>
            <p:cNvSpPr/>
            <p:nvPr/>
          </p:nvSpPr>
          <p:spPr>
            <a:xfrm>
              <a:off x="610336" y="609961"/>
              <a:ext cx="1941539" cy="1306119"/>
            </a:xfrm>
            <a:prstGeom prst="roundRect">
              <a:avLst/>
            </a:prstGeom>
            <a:solidFill>
              <a:srgbClr val="045E82"/>
            </a:solidFill>
            <a:ln>
              <a:solidFill>
                <a:srgbClr val="033F5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0"/>
            </a:p>
          </p:txBody>
        </p:sp>
        <p:pic>
          <p:nvPicPr>
            <p:cNvPr id="47" name="Imagen 4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4610" y="1145930"/>
              <a:ext cx="752989" cy="622163"/>
            </a:xfrm>
            <a:prstGeom prst="rect">
              <a:avLst/>
            </a:prstGeom>
          </p:spPr>
        </p:pic>
        <p:sp>
          <p:nvSpPr>
            <p:cNvPr id="48" name="1 CuadroTexto"/>
            <p:cNvSpPr txBox="1"/>
            <p:nvPr/>
          </p:nvSpPr>
          <p:spPr>
            <a:xfrm>
              <a:off x="610336" y="776598"/>
              <a:ext cx="1954595" cy="369332"/>
            </a:xfrm>
            <a:prstGeom prst="rect">
              <a:avLst/>
            </a:prstGeom>
            <a:noFill/>
          </p:spPr>
          <p:txBody>
            <a:bodyPr wrap="square" rtlCol="0">
              <a:spAutoFit/>
            </a:bodyPr>
            <a:lstStyle/>
            <a:p>
              <a:pPr algn="ctr"/>
              <a:r>
                <a:rPr lang="es-MX" b="1">
                  <a:solidFill>
                    <a:schemeClr val="bg1"/>
                  </a:solidFill>
                  <a:latin typeface="Arial" pitchFamily="34" charset="0"/>
                  <a:cs typeface="Arial" pitchFamily="34" charset="0"/>
                </a:rPr>
                <a:t>OBLIGADOS</a:t>
              </a:r>
            </a:p>
          </p:txBody>
        </p:sp>
      </p:grpSp>
      <p:pic>
        <p:nvPicPr>
          <p:cNvPr id="51" name="Imagen 5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384095" y="5623076"/>
            <a:ext cx="720000" cy="720000"/>
          </a:xfrm>
          <a:prstGeom prst="rect">
            <a:avLst/>
          </a:prstGeom>
        </p:spPr>
      </p:pic>
      <p:pic>
        <p:nvPicPr>
          <p:cNvPr id="52" name="Imagen 5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60120" y="5688847"/>
            <a:ext cx="720000" cy="720000"/>
          </a:xfrm>
          <a:prstGeom prst="rect">
            <a:avLst/>
          </a:prstGeom>
        </p:spPr>
      </p:pic>
      <p:pic>
        <p:nvPicPr>
          <p:cNvPr id="53" name="Imagen 5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13768" y="5688847"/>
            <a:ext cx="720000" cy="720000"/>
          </a:xfrm>
          <a:prstGeom prst="rect">
            <a:avLst/>
          </a:prstGeom>
        </p:spPr>
      </p:pic>
    </p:spTree>
    <p:extLst>
      <p:ext uri="{BB962C8B-B14F-4D97-AF65-F5344CB8AC3E}">
        <p14:creationId xmlns:p14="http://schemas.microsoft.com/office/powerpoint/2010/main" xmlns="" val="26751619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8356" y="-2110"/>
            <a:ext cx="9264352" cy="400110"/>
          </a:xfrm>
          <a:prstGeom prst="rect">
            <a:avLst/>
          </a:prstGeom>
        </p:spPr>
        <p:txBody>
          <a:bodyPr wrap="square" anchor="ctr">
            <a:spAutoFit/>
          </a:bodyPr>
          <a:lstStyle/>
          <a:p>
            <a:r>
              <a:rPr lang="es-MX" sz="2000" b="1" dirty="0" smtClean="0">
                <a:latin typeface="Arial" pitchFamily="34" charset="0"/>
                <a:cs typeface="Arial" pitchFamily="34" charset="0"/>
              </a:rPr>
              <a:t>XIV</a:t>
            </a:r>
            <a:r>
              <a:rPr lang="es-MX" sz="2000" b="1" dirty="0">
                <a:latin typeface="Arial" pitchFamily="34" charset="0"/>
                <a:cs typeface="Arial" pitchFamily="34" charset="0"/>
              </a:rPr>
              <a:t>. REVITALIZACIÓN</a:t>
            </a:r>
          </a:p>
        </p:txBody>
      </p:sp>
      <p:sp>
        <p:nvSpPr>
          <p:cNvPr id="25" name="CuadroTexto 24"/>
          <p:cNvSpPr txBox="1"/>
          <p:nvPr/>
        </p:nvSpPr>
        <p:spPr>
          <a:xfrm>
            <a:off x="11640616" y="6453336"/>
            <a:ext cx="551384" cy="400110"/>
          </a:xfrm>
          <a:prstGeom prst="rect">
            <a:avLst/>
          </a:prstGeom>
          <a:noFill/>
        </p:spPr>
        <p:txBody>
          <a:bodyPr wrap="square" rtlCol="0">
            <a:spAutoFit/>
          </a:bodyPr>
          <a:lstStyle/>
          <a:p>
            <a:pPr algn="ctr"/>
            <a:r>
              <a:rPr lang="es-MX" sz="2000" b="1" dirty="0" smtClean="0">
                <a:solidFill>
                  <a:prstClr val="black"/>
                </a:solidFill>
                <a:latin typeface="Arial" panose="020B0604020202020204" pitchFamily="34" charset="0"/>
                <a:cs typeface="Arial" panose="020B0604020202020204" pitchFamily="34" charset="0"/>
              </a:rPr>
              <a:t>27</a:t>
            </a:r>
            <a:endParaRPr lang="es-MX" sz="2000" b="1" dirty="0">
              <a:solidFill>
                <a:prstClr val="black"/>
              </a:solidFill>
              <a:latin typeface="Arial" panose="020B0604020202020204" pitchFamily="34" charset="0"/>
              <a:cs typeface="Arial" panose="020B0604020202020204" pitchFamily="34" charset="0"/>
            </a:endParaRPr>
          </a:p>
        </p:txBody>
      </p:sp>
      <p:grpSp>
        <p:nvGrpSpPr>
          <p:cNvPr id="26" name="Grupo 25"/>
          <p:cNvGrpSpPr/>
          <p:nvPr/>
        </p:nvGrpSpPr>
        <p:grpSpPr>
          <a:xfrm>
            <a:off x="283004" y="398000"/>
            <a:ext cx="11633304" cy="5695296"/>
            <a:chOff x="246332" y="1249822"/>
            <a:chExt cx="11633304" cy="2791776"/>
          </a:xfrm>
        </p:grpSpPr>
        <p:grpSp>
          <p:nvGrpSpPr>
            <p:cNvPr id="27" name="Grupo 26"/>
            <p:cNvGrpSpPr/>
            <p:nvPr/>
          </p:nvGrpSpPr>
          <p:grpSpPr>
            <a:xfrm>
              <a:off x="256676" y="2645710"/>
              <a:ext cx="11622960" cy="1395888"/>
              <a:chOff x="1431681" y="1108193"/>
              <a:chExt cx="7033845" cy="1617422"/>
            </a:xfrm>
          </p:grpSpPr>
          <p:sp>
            <p:nvSpPr>
              <p:cNvPr id="32" name="Forma libre 31"/>
              <p:cNvSpPr/>
              <p:nvPr/>
            </p:nvSpPr>
            <p:spPr>
              <a:xfrm>
                <a:off x="1431681" y="1108196"/>
                <a:ext cx="5758962" cy="1617419"/>
              </a:xfrm>
              <a:custGeom>
                <a:avLst/>
                <a:gdLst>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8376 h 1617368"/>
                  <a:gd name="connsiteX1" fmla="*/ 8793 w 5758962"/>
                  <a:gd name="connsiteY1" fmla="*/ 1617368 h 1617368"/>
                  <a:gd name="connsiteX2" fmla="*/ 5758962 w 5758962"/>
                  <a:gd name="connsiteY2" fmla="*/ 922776 h 1617368"/>
                  <a:gd name="connsiteX3" fmla="*/ 0 w 5758962"/>
                  <a:gd name="connsiteY3" fmla="*/ 8376 h 1617368"/>
                  <a:gd name="connsiteX0" fmla="*/ 0 w 5758962"/>
                  <a:gd name="connsiteY0" fmla="*/ 7987 h 1616979"/>
                  <a:gd name="connsiteX1" fmla="*/ 8793 w 5758962"/>
                  <a:gd name="connsiteY1" fmla="*/ 1616979 h 1616979"/>
                  <a:gd name="connsiteX2" fmla="*/ 5758962 w 5758962"/>
                  <a:gd name="connsiteY2" fmla="*/ 922387 h 1616979"/>
                  <a:gd name="connsiteX3" fmla="*/ 0 w 5758962"/>
                  <a:gd name="connsiteY3" fmla="*/ 7987 h 1616979"/>
                  <a:gd name="connsiteX0" fmla="*/ 0 w 5758962"/>
                  <a:gd name="connsiteY0" fmla="*/ 8428 h 1617420"/>
                  <a:gd name="connsiteX1" fmla="*/ 8793 w 5758962"/>
                  <a:gd name="connsiteY1" fmla="*/ 1617420 h 1617420"/>
                  <a:gd name="connsiteX2" fmla="*/ 5758962 w 5758962"/>
                  <a:gd name="connsiteY2" fmla="*/ 922828 h 1617420"/>
                  <a:gd name="connsiteX3" fmla="*/ 0 w 5758962"/>
                  <a:gd name="connsiteY3" fmla="*/ 8428 h 1617420"/>
                  <a:gd name="connsiteX0" fmla="*/ 0 w 5758962"/>
                  <a:gd name="connsiteY0" fmla="*/ 8428 h 1617420"/>
                  <a:gd name="connsiteX1" fmla="*/ 8793 w 5758962"/>
                  <a:gd name="connsiteY1" fmla="*/ 1617420 h 1617420"/>
                  <a:gd name="connsiteX2" fmla="*/ 5758962 w 5758962"/>
                  <a:gd name="connsiteY2" fmla="*/ 922828 h 1617420"/>
                  <a:gd name="connsiteX3" fmla="*/ 0 w 5758962"/>
                  <a:gd name="connsiteY3" fmla="*/ 8428 h 1617420"/>
                </a:gdLst>
                <a:ahLst/>
                <a:cxnLst>
                  <a:cxn ang="0">
                    <a:pos x="connsiteX0" y="connsiteY0"/>
                  </a:cxn>
                  <a:cxn ang="0">
                    <a:pos x="connsiteX1" y="connsiteY1"/>
                  </a:cxn>
                  <a:cxn ang="0">
                    <a:pos x="connsiteX2" y="connsiteY2"/>
                  </a:cxn>
                  <a:cxn ang="0">
                    <a:pos x="connsiteX3" y="connsiteY3"/>
                  </a:cxn>
                </a:cxnLst>
                <a:rect l="l" t="t" r="r" b="b"/>
                <a:pathLst>
                  <a:path w="5758962" h="1617420">
                    <a:moveTo>
                      <a:pt x="0" y="8428"/>
                    </a:moveTo>
                    <a:lnTo>
                      <a:pt x="8793" y="1617420"/>
                    </a:lnTo>
                    <a:cubicBezTo>
                      <a:pt x="1283677" y="840766"/>
                      <a:pt x="3604847" y="1998421"/>
                      <a:pt x="5758962" y="922828"/>
                    </a:cubicBezTo>
                    <a:cubicBezTo>
                      <a:pt x="3865685" y="1215905"/>
                      <a:pt x="952500" y="-117595"/>
                      <a:pt x="0" y="8428"/>
                    </a:cubicBezTo>
                    <a:close/>
                  </a:path>
                </a:pathLst>
              </a:custGeom>
              <a:solidFill>
                <a:srgbClr val="105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33" name="Forma libre 32"/>
              <p:cNvSpPr/>
              <p:nvPr/>
            </p:nvSpPr>
            <p:spPr>
              <a:xfrm flipH="1" flipV="1">
                <a:off x="5169875" y="1108193"/>
                <a:ext cx="3295651" cy="1579083"/>
              </a:xfrm>
              <a:custGeom>
                <a:avLst/>
                <a:gdLst>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8376 h 1617368"/>
                  <a:gd name="connsiteX1" fmla="*/ 8793 w 5758962"/>
                  <a:gd name="connsiteY1" fmla="*/ 1617368 h 1617368"/>
                  <a:gd name="connsiteX2" fmla="*/ 5758962 w 5758962"/>
                  <a:gd name="connsiteY2" fmla="*/ 922776 h 1617368"/>
                  <a:gd name="connsiteX3" fmla="*/ 0 w 5758962"/>
                  <a:gd name="connsiteY3" fmla="*/ 8376 h 1617368"/>
                  <a:gd name="connsiteX0" fmla="*/ 0 w 5758962"/>
                  <a:gd name="connsiteY0" fmla="*/ 7987 h 1616979"/>
                  <a:gd name="connsiteX1" fmla="*/ 8793 w 5758962"/>
                  <a:gd name="connsiteY1" fmla="*/ 1616979 h 1616979"/>
                  <a:gd name="connsiteX2" fmla="*/ 5758962 w 5758962"/>
                  <a:gd name="connsiteY2" fmla="*/ 922387 h 1616979"/>
                  <a:gd name="connsiteX3" fmla="*/ 0 w 5758962"/>
                  <a:gd name="connsiteY3" fmla="*/ 7987 h 1616979"/>
                  <a:gd name="connsiteX0" fmla="*/ 0 w 5758962"/>
                  <a:gd name="connsiteY0" fmla="*/ 8428 h 1617420"/>
                  <a:gd name="connsiteX1" fmla="*/ 8793 w 5758962"/>
                  <a:gd name="connsiteY1" fmla="*/ 1617420 h 1617420"/>
                  <a:gd name="connsiteX2" fmla="*/ 5758962 w 5758962"/>
                  <a:gd name="connsiteY2" fmla="*/ 922828 h 1617420"/>
                  <a:gd name="connsiteX3" fmla="*/ 0 w 5758962"/>
                  <a:gd name="connsiteY3" fmla="*/ 8428 h 1617420"/>
                  <a:gd name="connsiteX0" fmla="*/ 0 w 5758962"/>
                  <a:gd name="connsiteY0" fmla="*/ 8428 h 1617420"/>
                  <a:gd name="connsiteX1" fmla="*/ 8793 w 5758962"/>
                  <a:gd name="connsiteY1" fmla="*/ 1617420 h 1617420"/>
                  <a:gd name="connsiteX2" fmla="*/ 5758962 w 5758962"/>
                  <a:gd name="connsiteY2" fmla="*/ 922828 h 1617420"/>
                  <a:gd name="connsiteX3" fmla="*/ 0 w 5758962"/>
                  <a:gd name="connsiteY3" fmla="*/ 8428 h 1617420"/>
                  <a:gd name="connsiteX0" fmla="*/ 0 w 7005846"/>
                  <a:gd name="connsiteY0" fmla="*/ 19924 h 1628916"/>
                  <a:gd name="connsiteX1" fmla="*/ 8793 w 7005846"/>
                  <a:gd name="connsiteY1" fmla="*/ 1628916 h 1628916"/>
                  <a:gd name="connsiteX2" fmla="*/ 7005846 w 7005846"/>
                  <a:gd name="connsiteY2" fmla="*/ 125431 h 1628916"/>
                  <a:gd name="connsiteX3" fmla="*/ 0 w 7005846"/>
                  <a:gd name="connsiteY3" fmla="*/ 19924 h 1628916"/>
                  <a:gd name="connsiteX0" fmla="*/ 0 w 7005846"/>
                  <a:gd name="connsiteY0" fmla="*/ 0 h 1608992"/>
                  <a:gd name="connsiteX1" fmla="*/ 8793 w 7005846"/>
                  <a:gd name="connsiteY1" fmla="*/ 1608992 h 1608992"/>
                  <a:gd name="connsiteX2" fmla="*/ 7005846 w 7005846"/>
                  <a:gd name="connsiteY2" fmla="*/ 105507 h 1608992"/>
                  <a:gd name="connsiteX3" fmla="*/ 0 w 7005846"/>
                  <a:gd name="connsiteY3" fmla="*/ 0 h 1608992"/>
                  <a:gd name="connsiteX0" fmla="*/ 0 w 7005846"/>
                  <a:gd name="connsiteY0" fmla="*/ 49300 h 1658292"/>
                  <a:gd name="connsiteX1" fmla="*/ 8793 w 7005846"/>
                  <a:gd name="connsiteY1" fmla="*/ 1658292 h 1658292"/>
                  <a:gd name="connsiteX2" fmla="*/ 7005846 w 7005846"/>
                  <a:gd name="connsiteY2" fmla="*/ 154807 h 1658292"/>
                  <a:gd name="connsiteX3" fmla="*/ 0 w 7005846"/>
                  <a:gd name="connsiteY3" fmla="*/ 49300 h 1658292"/>
                  <a:gd name="connsiteX0" fmla="*/ 0 w 7005846"/>
                  <a:gd name="connsiteY0" fmla="*/ 108291 h 1717283"/>
                  <a:gd name="connsiteX1" fmla="*/ 8793 w 7005846"/>
                  <a:gd name="connsiteY1" fmla="*/ 1717283 h 1717283"/>
                  <a:gd name="connsiteX2" fmla="*/ 7005846 w 7005846"/>
                  <a:gd name="connsiteY2" fmla="*/ 213798 h 1717283"/>
                  <a:gd name="connsiteX3" fmla="*/ 0 w 7005846"/>
                  <a:gd name="connsiteY3" fmla="*/ 108291 h 1717283"/>
                  <a:gd name="connsiteX0" fmla="*/ 0 w 7081414"/>
                  <a:gd name="connsiteY0" fmla="*/ 301755 h 1910747"/>
                  <a:gd name="connsiteX1" fmla="*/ 8793 w 7081414"/>
                  <a:gd name="connsiteY1" fmla="*/ 1910747 h 1910747"/>
                  <a:gd name="connsiteX2" fmla="*/ 7081414 w 7081414"/>
                  <a:gd name="connsiteY2" fmla="*/ 63716 h 1910747"/>
                  <a:gd name="connsiteX3" fmla="*/ 0 w 7081414"/>
                  <a:gd name="connsiteY3" fmla="*/ 301755 h 1910747"/>
                  <a:gd name="connsiteX0" fmla="*/ 0 w 7081414"/>
                  <a:gd name="connsiteY0" fmla="*/ 297124 h 1906116"/>
                  <a:gd name="connsiteX1" fmla="*/ 8793 w 7081414"/>
                  <a:gd name="connsiteY1" fmla="*/ 1906116 h 1906116"/>
                  <a:gd name="connsiteX2" fmla="*/ 7081414 w 7081414"/>
                  <a:gd name="connsiteY2" fmla="*/ 59085 h 1906116"/>
                  <a:gd name="connsiteX3" fmla="*/ 0 w 7081414"/>
                  <a:gd name="connsiteY3" fmla="*/ 297124 h 1906116"/>
                  <a:gd name="connsiteX0" fmla="*/ 0 w 7081414"/>
                  <a:gd name="connsiteY0" fmla="*/ 374392 h 1983384"/>
                  <a:gd name="connsiteX1" fmla="*/ 8793 w 7081414"/>
                  <a:gd name="connsiteY1" fmla="*/ 1983384 h 1983384"/>
                  <a:gd name="connsiteX2" fmla="*/ 7081414 w 7081414"/>
                  <a:gd name="connsiteY2" fmla="*/ 136353 h 1983384"/>
                  <a:gd name="connsiteX3" fmla="*/ 0 w 7081414"/>
                  <a:gd name="connsiteY3" fmla="*/ 374392 h 1983384"/>
                  <a:gd name="connsiteX0" fmla="*/ 0 w 7081414"/>
                  <a:gd name="connsiteY0" fmla="*/ 340316 h 1949308"/>
                  <a:gd name="connsiteX1" fmla="*/ 8793 w 7081414"/>
                  <a:gd name="connsiteY1" fmla="*/ 1949308 h 1949308"/>
                  <a:gd name="connsiteX2" fmla="*/ 7081414 w 7081414"/>
                  <a:gd name="connsiteY2" fmla="*/ 102277 h 1949308"/>
                  <a:gd name="connsiteX3" fmla="*/ 0 w 7081414"/>
                  <a:gd name="connsiteY3" fmla="*/ 340316 h 1949308"/>
                  <a:gd name="connsiteX0" fmla="*/ 0 w 7081414"/>
                  <a:gd name="connsiteY0" fmla="*/ 238039 h 1847031"/>
                  <a:gd name="connsiteX1" fmla="*/ 8793 w 7081414"/>
                  <a:gd name="connsiteY1" fmla="*/ 1847031 h 1847031"/>
                  <a:gd name="connsiteX2" fmla="*/ 7081414 w 7081414"/>
                  <a:gd name="connsiteY2" fmla="*/ 0 h 1847031"/>
                  <a:gd name="connsiteX3" fmla="*/ 0 w 7081414"/>
                  <a:gd name="connsiteY3" fmla="*/ 238039 h 1847031"/>
                  <a:gd name="connsiteX0" fmla="*/ 0 w 7081414"/>
                  <a:gd name="connsiteY0" fmla="*/ 238039 h 1847031"/>
                  <a:gd name="connsiteX1" fmla="*/ 8793 w 7081414"/>
                  <a:gd name="connsiteY1" fmla="*/ 1847031 h 1847031"/>
                  <a:gd name="connsiteX2" fmla="*/ 7081414 w 7081414"/>
                  <a:gd name="connsiteY2" fmla="*/ 0 h 1847031"/>
                  <a:gd name="connsiteX3" fmla="*/ 0 w 7081414"/>
                  <a:gd name="connsiteY3" fmla="*/ 238039 h 1847031"/>
                  <a:gd name="connsiteX0" fmla="*/ 0 w 7081414"/>
                  <a:gd name="connsiteY0" fmla="*/ 238039 h 1847031"/>
                  <a:gd name="connsiteX1" fmla="*/ 8793 w 7081414"/>
                  <a:gd name="connsiteY1" fmla="*/ 1847031 h 1847031"/>
                  <a:gd name="connsiteX2" fmla="*/ 7081414 w 7081414"/>
                  <a:gd name="connsiteY2" fmla="*/ 0 h 1847031"/>
                  <a:gd name="connsiteX3" fmla="*/ 0 w 7081414"/>
                  <a:gd name="connsiteY3" fmla="*/ 238039 h 1847031"/>
                  <a:gd name="connsiteX0" fmla="*/ 0 w 7081414"/>
                  <a:gd name="connsiteY0" fmla="*/ 238039 h 1847031"/>
                  <a:gd name="connsiteX1" fmla="*/ 8793 w 7081414"/>
                  <a:gd name="connsiteY1" fmla="*/ 1847031 h 1847031"/>
                  <a:gd name="connsiteX2" fmla="*/ 7081414 w 7081414"/>
                  <a:gd name="connsiteY2" fmla="*/ 0 h 1847031"/>
                  <a:gd name="connsiteX3" fmla="*/ 0 w 7081414"/>
                  <a:gd name="connsiteY3" fmla="*/ 238039 h 1847031"/>
                  <a:gd name="connsiteX0" fmla="*/ 0 w 7081414"/>
                  <a:gd name="connsiteY0" fmla="*/ 384467 h 1993459"/>
                  <a:gd name="connsiteX1" fmla="*/ 8793 w 7081414"/>
                  <a:gd name="connsiteY1" fmla="*/ 1993459 h 1993459"/>
                  <a:gd name="connsiteX2" fmla="*/ 7081414 w 7081414"/>
                  <a:gd name="connsiteY2" fmla="*/ 146428 h 1993459"/>
                  <a:gd name="connsiteX3" fmla="*/ 2415048 w 7081414"/>
                  <a:gd name="connsiteY3" fmla="*/ 7778 h 1993459"/>
                  <a:gd name="connsiteX4" fmla="*/ 0 w 7081414"/>
                  <a:gd name="connsiteY4" fmla="*/ 384467 h 1993459"/>
                  <a:gd name="connsiteX0" fmla="*/ 0 w 7081414"/>
                  <a:gd name="connsiteY0" fmla="*/ 384467 h 1993459"/>
                  <a:gd name="connsiteX1" fmla="*/ 8793 w 7081414"/>
                  <a:gd name="connsiteY1" fmla="*/ 1993459 h 1993459"/>
                  <a:gd name="connsiteX2" fmla="*/ 7081414 w 7081414"/>
                  <a:gd name="connsiteY2" fmla="*/ 146428 h 1993459"/>
                  <a:gd name="connsiteX3" fmla="*/ 2415048 w 7081414"/>
                  <a:gd name="connsiteY3" fmla="*/ 7778 h 1993459"/>
                  <a:gd name="connsiteX4" fmla="*/ 0 w 7081414"/>
                  <a:gd name="connsiteY4" fmla="*/ 384467 h 1993459"/>
                  <a:gd name="connsiteX0" fmla="*/ 0 w 7081414"/>
                  <a:gd name="connsiteY0" fmla="*/ 363940 h 1972932"/>
                  <a:gd name="connsiteX1" fmla="*/ 8793 w 7081414"/>
                  <a:gd name="connsiteY1" fmla="*/ 1972932 h 1972932"/>
                  <a:gd name="connsiteX2" fmla="*/ 7081414 w 7081414"/>
                  <a:gd name="connsiteY2" fmla="*/ 125901 h 1972932"/>
                  <a:gd name="connsiteX3" fmla="*/ 0 w 7081414"/>
                  <a:gd name="connsiteY3" fmla="*/ 363940 h 1972932"/>
                  <a:gd name="connsiteX0" fmla="*/ 0 w 7081414"/>
                  <a:gd name="connsiteY0" fmla="*/ 346961 h 1955953"/>
                  <a:gd name="connsiteX1" fmla="*/ 8793 w 7081414"/>
                  <a:gd name="connsiteY1" fmla="*/ 1955953 h 1955953"/>
                  <a:gd name="connsiteX2" fmla="*/ 7081414 w 7081414"/>
                  <a:gd name="connsiteY2" fmla="*/ 108922 h 1955953"/>
                  <a:gd name="connsiteX3" fmla="*/ 0 w 7081414"/>
                  <a:gd name="connsiteY3" fmla="*/ 346961 h 1955953"/>
                  <a:gd name="connsiteX0" fmla="*/ 0 w 7081414"/>
                  <a:gd name="connsiteY0" fmla="*/ 357175 h 1966167"/>
                  <a:gd name="connsiteX1" fmla="*/ 8793 w 7081414"/>
                  <a:gd name="connsiteY1" fmla="*/ 1966167 h 1966167"/>
                  <a:gd name="connsiteX2" fmla="*/ 7081414 w 7081414"/>
                  <a:gd name="connsiteY2" fmla="*/ 119136 h 1966167"/>
                  <a:gd name="connsiteX3" fmla="*/ 0 w 7081414"/>
                  <a:gd name="connsiteY3" fmla="*/ 357175 h 1966167"/>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Lst>
                <a:ahLst/>
                <a:cxnLst>
                  <a:cxn ang="0">
                    <a:pos x="connsiteX0" y="connsiteY0"/>
                  </a:cxn>
                  <a:cxn ang="0">
                    <a:pos x="connsiteX1" y="connsiteY1"/>
                  </a:cxn>
                  <a:cxn ang="0">
                    <a:pos x="connsiteX2" y="connsiteY2"/>
                  </a:cxn>
                  <a:cxn ang="0">
                    <a:pos x="connsiteX3" y="connsiteY3"/>
                  </a:cxn>
                </a:cxnLst>
                <a:rect l="l" t="t" r="r" b="b"/>
                <a:pathLst>
                  <a:path w="7081414" h="1928131">
                    <a:moveTo>
                      <a:pt x="0" y="319139"/>
                    </a:moveTo>
                    <a:lnTo>
                      <a:pt x="8793" y="1928131"/>
                    </a:lnTo>
                    <a:cubicBezTo>
                      <a:pt x="1283677" y="1151477"/>
                      <a:pt x="2981406" y="168999"/>
                      <a:pt x="7081414" y="81100"/>
                    </a:cubicBezTo>
                    <a:cubicBezTo>
                      <a:pt x="5171840" y="-101177"/>
                      <a:pt x="1235447" y="43510"/>
                      <a:pt x="0" y="319139"/>
                    </a:cubicBezTo>
                    <a:close/>
                  </a:path>
                </a:pathLst>
              </a:custGeom>
              <a:solidFill>
                <a:srgbClr val="FD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grpSp>
          <p:nvGrpSpPr>
            <p:cNvPr id="28" name="Grupo 27"/>
            <p:cNvGrpSpPr/>
            <p:nvPr/>
          </p:nvGrpSpPr>
          <p:grpSpPr>
            <a:xfrm flipH="1" flipV="1">
              <a:off x="246332" y="1249822"/>
              <a:ext cx="11622960" cy="1395888"/>
              <a:chOff x="1431681" y="1108193"/>
              <a:chExt cx="7033845" cy="1617422"/>
            </a:xfrm>
          </p:grpSpPr>
          <p:sp>
            <p:nvSpPr>
              <p:cNvPr id="30" name="Forma libre 29"/>
              <p:cNvSpPr/>
              <p:nvPr/>
            </p:nvSpPr>
            <p:spPr>
              <a:xfrm>
                <a:off x="1431681" y="1108196"/>
                <a:ext cx="5758962" cy="1617419"/>
              </a:xfrm>
              <a:custGeom>
                <a:avLst/>
                <a:gdLst>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8376 h 1617368"/>
                  <a:gd name="connsiteX1" fmla="*/ 8793 w 5758962"/>
                  <a:gd name="connsiteY1" fmla="*/ 1617368 h 1617368"/>
                  <a:gd name="connsiteX2" fmla="*/ 5758962 w 5758962"/>
                  <a:gd name="connsiteY2" fmla="*/ 922776 h 1617368"/>
                  <a:gd name="connsiteX3" fmla="*/ 0 w 5758962"/>
                  <a:gd name="connsiteY3" fmla="*/ 8376 h 1617368"/>
                  <a:gd name="connsiteX0" fmla="*/ 0 w 5758962"/>
                  <a:gd name="connsiteY0" fmla="*/ 7987 h 1616979"/>
                  <a:gd name="connsiteX1" fmla="*/ 8793 w 5758962"/>
                  <a:gd name="connsiteY1" fmla="*/ 1616979 h 1616979"/>
                  <a:gd name="connsiteX2" fmla="*/ 5758962 w 5758962"/>
                  <a:gd name="connsiteY2" fmla="*/ 922387 h 1616979"/>
                  <a:gd name="connsiteX3" fmla="*/ 0 w 5758962"/>
                  <a:gd name="connsiteY3" fmla="*/ 7987 h 1616979"/>
                  <a:gd name="connsiteX0" fmla="*/ 0 w 5758962"/>
                  <a:gd name="connsiteY0" fmla="*/ 8428 h 1617420"/>
                  <a:gd name="connsiteX1" fmla="*/ 8793 w 5758962"/>
                  <a:gd name="connsiteY1" fmla="*/ 1617420 h 1617420"/>
                  <a:gd name="connsiteX2" fmla="*/ 5758962 w 5758962"/>
                  <a:gd name="connsiteY2" fmla="*/ 922828 h 1617420"/>
                  <a:gd name="connsiteX3" fmla="*/ 0 w 5758962"/>
                  <a:gd name="connsiteY3" fmla="*/ 8428 h 1617420"/>
                  <a:gd name="connsiteX0" fmla="*/ 0 w 5758962"/>
                  <a:gd name="connsiteY0" fmla="*/ 8428 h 1617420"/>
                  <a:gd name="connsiteX1" fmla="*/ 8793 w 5758962"/>
                  <a:gd name="connsiteY1" fmla="*/ 1617420 h 1617420"/>
                  <a:gd name="connsiteX2" fmla="*/ 5758962 w 5758962"/>
                  <a:gd name="connsiteY2" fmla="*/ 922828 h 1617420"/>
                  <a:gd name="connsiteX3" fmla="*/ 0 w 5758962"/>
                  <a:gd name="connsiteY3" fmla="*/ 8428 h 1617420"/>
                </a:gdLst>
                <a:ahLst/>
                <a:cxnLst>
                  <a:cxn ang="0">
                    <a:pos x="connsiteX0" y="connsiteY0"/>
                  </a:cxn>
                  <a:cxn ang="0">
                    <a:pos x="connsiteX1" y="connsiteY1"/>
                  </a:cxn>
                  <a:cxn ang="0">
                    <a:pos x="connsiteX2" y="connsiteY2"/>
                  </a:cxn>
                  <a:cxn ang="0">
                    <a:pos x="connsiteX3" y="connsiteY3"/>
                  </a:cxn>
                </a:cxnLst>
                <a:rect l="l" t="t" r="r" b="b"/>
                <a:pathLst>
                  <a:path w="5758962" h="1617420">
                    <a:moveTo>
                      <a:pt x="0" y="8428"/>
                    </a:moveTo>
                    <a:lnTo>
                      <a:pt x="8793" y="1617420"/>
                    </a:lnTo>
                    <a:cubicBezTo>
                      <a:pt x="1283677" y="840766"/>
                      <a:pt x="3604847" y="1998421"/>
                      <a:pt x="5758962" y="922828"/>
                    </a:cubicBezTo>
                    <a:cubicBezTo>
                      <a:pt x="3865685" y="1215905"/>
                      <a:pt x="952500" y="-117595"/>
                      <a:pt x="0" y="8428"/>
                    </a:cubicBezTo>
                    <a:close/>
                  </a:path>
                </a:pathLst>
              </a:custGeom>
              <a:solidFill>
                <a:srgbClr val="105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31" name="Forma libre 30"/>
              <p:cNvSpPr/>
              <p:nvPr/>
            </p:nvSpPr>
            <p:spPr>
              <a:xfrm flipH="1" flipV="1">
                <a:off x="5169875" y="1108193"/>
                <a:ext cx="3295651" cy="1579083"/>
              </a:xfrm>
              <a:custGeom>
                <a:avLst/>
                <a:gdLst>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0 h 1608992"/>
                  <a:gd name="connsiteX1" fmla="*/ 8793 w 5758962"/>
                  <a:gd name="connsiteY1" fmla="*/ 1608992 h 1608992"/>
                  <a:gd name="connsiteX2" fmla="*/ 5758962 w 5758962"/>
                  <a:gd name="connsiteY2" fmla="*/ 914400 h 1608992"/>
                  <a:gd name="connsiteX3" fmla="*/ 0 w 5758962"/>
                  <a:gd name="connsiteY3" fmla="*/ 0 h 1608992"/>
                  <a:gd name="connsiteX0" fmla="*/ 0 w 5758962"/>
                  <a:gd name="connsiteY0" fmla="*/ 8376 h 1617368"/>
                  <a:gd name="connsiteX1" fmla="*/ 8793 w 5758962"/>
                  <a:gd name="connsiteY1" fmla="*/ 1617368 h 1617368"/>
                  <a:gd name="connsiteX2" fmla="*/ 5758962 w 5758962"/>
                  <a:gd name="connsiteY2" fmla="*/ 922776 h 1617368"/>
                  <a:gd name="connsiteX3" fmla="*/ 0 w 5758962"/>
                  <a:gd name="connsiteY3" fmla="*/ 8376 h 1617368"/>
                  <a:gd name="connsiteX0" fmla="*/ 0 w 5758962"/>
                  <a:gd name="connsiteY0" fmla="*/ 7987 h 1616979"/>
                  <a:gd name="connsiteX1" fmla="*/ 8793 w 5758962"/>
                  <a:gd name="connsiteY1" fmla="*/ 1616979 h 1616979"/>
                  <a:gd name="connsiteX2" fmla="*/ 5758962 w 5758962"/>
                  <a:gd name="connsiteY2" fmla="*/ 922387 h 1616979"/>
                  <a:gd name="connsiteX3" fmla="*/ 0 w 5758962"/>
                  <a:gd name="connsiteY3" fmla="*/ 7987 h 1616979"/>
                  <a:gd name="connsiteX0" fmla="*/ 0 w 5758962"/>
                  <a:gd name="connsiteY0" fmla="*/ 8428 h 1617420"/>
                  <a:gd name="connsiteX1" fmla="*/ 8793 w 5758962"/>
                  <a:gd name="connsiteY1" fmla="*/ 1617420 h 1617420"/>
                  <a:gd name="connsiteX2" fmla="*/ 5758962 w 5758962"/>
                  <a:gd name="connsiteY2" fmla="*/ 922828 h 1617420"/>
                  <a:gd name="connsiteX3" fmla="*/ 0 w 5758962"/>
                  <a:gd name="connsiteY3" fmla="*/ 8428 h 1617420"/>
                  <a:gd name="connsiteX0" fmla="*/ 0 w 5758962"/>
                  <a:gd name="connsiteY0" fmla="*/ 8428 h 1617420"/>
                  <a:gd name="connsiteX1" fmla="*/ 8793 w 5758962"/>
                  <a:gd name="connsiteY1" fmla="*/ 1617420 h 1617420"/>
                  <a:gd name="connsiteX2" fmla="*/ 5758962 w 5758962"/>
                  <a:gd name="connsiteY2" fmla="*/ 922828 h 1617420"/>
                  <a:gd name="connsiteX3" fmla="*/ 0 w 5758962"/>
                  <a:gd name="connsiteY3" fmla="*/ 8428 h 1617420"/>
                  <a:gd name="connsiteX0" fmla="*/ 0 w 7005846"/>
                  <a:gd name="connsiteY0" fmla="*/ 19924 h 1628916"/>
                  <a:gd name="connsiteX1" fmla="*/ 8793 w 7005846"/>
                  <a:gd name="connsiteY1" fmla="*/ 1628916 h 1628916"/>
                  <a:gd name="connsiteX2" fmla="*/ 7005846 w 7005846"/>
                  <a:gd name="connsiteY2" fmla="*/ 125431 h 1628916"/>
                  <a:gd name="connsiteX3" fmla="*/ 0 w 7005846"/>
                  <a:gd name="connsiteY3" fmla="*/ 19924 h 1628916"/>
                  <a:gd name="connsiteX0" fmla="*/ 0 w 7005846"/>
                  <a:gd name="connsiteY0" fmla="*/ 0 h 1608992"/>
                  <a:gd name="connsiteX1" fmla="*/ 8793 w 7005846"/>
                  <a:gd name="connsiteY1" fmla="*/ 1608992 h 1608992"/>
                  <a:gd name="connsiteX2" fmla="*/ 7005846 w 7005846"/>
                  <a:gd name="connsiteY2" fmla="*/ 105507 h 1608992"/>
                  <a:gd name="connsiteX3" fmla="*/ 0 w 7005846"/>
                  <a:gd name="connsiteY3" fmla="*/ 0 h 1608992"/>
                  <a:gd name="connsiteX0" fmla="*/ 0 w 7005846"/>
                  <a:gd name="connsiteY0" fmla="*/ 49300 h 1658292"/>
                  <a:gd name="connsiteX1" fmla="*/ 8793 w 7005846"/>
                  <a:gd name="connsiteY1" fmla="*/ 1658292 h 1658292"/>
                  <a:gd name="connsiteX2" fmla="*/ 7005846 w 7005846"/>
                  <a:gd name="connsiteY2" fmla="*/ 154807 h 1658292"/>
                  <a:gd name="connsiteX3" fmla="*/ 0 w 7005846"/>
                  <a:gd name="connsiteY3" fmla="*/ 49300 h 1658292"/>
                  <a:gd name="connsiteX0" fmla="*/ 0 w 7005846"/>
                  <a:gd name="connsiteY0" fmla="*/ 108291 h 1717283"/>
                  <a:gd name="connsiteX1" fmla="*/ 8793 w 7005846"/>
                  <a:gd name="connsiteY1" fmla="*/ 1717283 h 1717283"/>
                  <a:gd name="connsiteX2" fmla="*/ 7005846 w 7005846"/>
                  <a:gd name="connsiteY2" fmla="*/ 213798 h 1717283"/>
                  <a:gd name="connsiteX3" fmla="*/ 0 w 7005846"/>
                  <a:gd name="connsiteY3" fmla="*/ 108291 h 1717283"/>
                  <a:gd name="connsiteX0" fmla="*/ 0 w 7081414"/>
                  <a:gd name="connsiteY0" fmla="*/ 301755 h 1910747"/>
                  <a:gd name="connsiteX1" fmla="*/ 8793 w 7081414"/>
                  <a:gd name="connsiteY1" fmla="*/ 1910747 h 1910747"/>
                  <a:gd name="connsiteX2" fmla="*/ 7081414 w 7081414"/>
                  <a:gd name="connsiteY2" fmla="*/ 63716 h 1910747"/>
                  <a:gd name="connsiteX3" fmla="*/ 0 w 7081414"/>
                  <a:gd name="connsiteY3" fmla="*/ 301755 h 1910747"/>
                  <a:gd name="connsiteX0" fmla="*/ 0 w 7081414"/>
                  <a:gd name="connsiteY0" fmla="*/ 297124 h 1906116"/>
                  <a:gd name="connsiteX1" fmla="*/ 8793 w 7081414"/>
                  <a:gd name="connsiteY1" fmla="*/ 1906116 h 1906116"/>
                  <a:gd name="connsiteX2" fmla="*/ 7081414 w 7081414"/>
                  <a:gd name="connsiteY2" fmla="*/ 59085 h 1906116"/>
                  <a:gd name="connsiteX3" fmla="*/ 0 w 7081414"/>
                  <a:gd name="connsiteY3" fmla="*/ 297124 h 1906116"/>
                  <a:gd name="connsiteX0" fmla="*/ 0 w 7081414"/>
                  <a:gd name="connsiteY0" fmla="*/ 374392 h 1983384"/>
                  <a:gd name="connsiteX1" fmla="*/ 8793 w 7081414"/>
                  <a:gd name="connsiteY1" fmla="*/ 1983384 h 1983384"/>
                  <a:gd name="connsiteX2" fmla="*/ 7081414 w 7081414"/>
                  <a:gd name="connsiteY2" fmla="*/ 136353 h 1983384"/>
                  <a:gd name="connsiteX3" fmla="*/ 0 w 7081414"/>
                  <a:gd name="connsiteY3" fmla="*/ 374392 h 1983384"/>
                  <a:gd name="connsiteX0" fmla="*/ 0 w 7081414"/>
                  <a:gd name="connsiteY0" fmla="*/ 340316 h 1949308"/>
                  <a:gd name="connsiteX1" fmla="*/ 8793 w 7081414"/>
                  <a:gd name="connsiteY1" fmla="*/ 1949308 h 1949308"/>
                  <a:gd name="connsiteX2" fmla="*/ 7081414 w 7081414"/>
                  <a:gd name="connsiteY2" fmla="*/ 102277 h 1949308"/>
                  <a:gd name="connsiteX3" fmla="*/ 0 w 7081414"/>
                  <a:gd name="connsiteY3" fmla="*/ 340316 h 1949308"/>
                  <a:gd name="connsiteX0" fmla="*/ 0 w 7081414"/>
                  <a:gd name="connsiteY0" fmla="*/ 238039 h 1847031"/>
                  <a:gd name="connsiteX1" fmla="*/ 8793 w 7081414"/>
                  <a:gd name="connsiteY1" fmla="*/ 1847031 h 1847031"/>
                  <a:gd name="connsiteX2" fmla="*/ 7081414 w 7081414"/>
                  <a:gd name="connsiteY2" fmla="*/ 0 h 1847031"/>
                  <a:gd name="connsiteX3" fmla="*/ 0 w 7081414"/>
                  <a:gd name="connsiteY3" fmla="*/ 238039 h 1847031"/>
                  <a:gd name="connsiteX0" fmla="*/ 0 w 7081414"/>
                  <a:gd name="connsiteY0" fmla="*/ 238039 h 1847031"/>
                  <a:gd name="connsiteX1" fmla="*/ 8793 w 7081414"/>
                  <a:gd name="connsiteY1" fmla="*/ 1847031 h 1847031"/>
                  <a:gd name="connsiteX2" fmla="*/ 7081414 w 7081414"/>
                  <a:gd name="connsiteY2" fmla="*/ 0 h 1847031"/>
                  <a:gd name="connsiteX3" fmla="*/ 0 w 7081414"/>
                  <a:gd name="connsiteY3" fmla="*/ 238039 h 1847031"/>
                  <a:gd name="connsiteX0" fmla="*/ 0 w 7081414"/>
                  <a:gd name="connsiteY0" fmla="*/ 238039 h 1847031"/>
                  <a:gd name="connsiteX1" fmla="*/ 8793 w 7081414"/>
                  <a:gd name="connsiteY1" fmla="*/ 1847031 h 1847031"/>
                  <a:gd name="connsiteX2" fmla="*/ 7081414 w 7081414"/>
                  <a:gd name="connsiteY2" fmla="*/ 0 h 1847031"/>
                  <a:gd name="connsiteX3" fmla="*/ 0 w 7081414"/>
                  <a:gd name="connsiteY3" fmla="*/ 238039 h 1847031"/>
                  <a:gd name="connsiteX0" fmla="*/ 0 w 7081414"/>
                  <a:gd name="connsiteY0" fmla="*/ 238039 h 1847031"/>
                  <a:gd name="connsiteX1" fmla="*/ 8793 w 7081414"/>
                  <a:gd name="connsiteY1" fmla="*/ 1847031 h 1847031"/>
                  <a:gd name="connsiteX2" fmla="*/ 7081414 w 7081414"/>
                  <a:gd name="connsiteY2" fmla="*/ 0 h 1847031"/>
                  <a:gd name="connsiteX3" fmla="*/ 0 w 7081414"/>
                  <a:gd name="connsiteY3" fmla="*/ 238039 h 1847031"/>
                  <a:gd name="connsiteX0" fmla="*/ 0 w 7081414"/>
                  <a:gd name="connsiteY0" fmla="*/ 384467 h 1993459"/>
                  <a:gd name="connsiteX1" fmla="*/ 8793 w 7081414"/>
                  <a:gd name="connsiteY1" fmla="*/ 1993459 h 1993459"/>
                  <a:gd name="connsiteX2" fmla="*/ 7081414 w 7081414"/>
                  <a:gd name="connsiteY2" fmla="*/ 146428 h 1993459"/>
                  <a:gd name="connsiteX3" fmla="*/ 2415048 w 7081414"/>
                  <a:gd name="connsiteY3" fmla="*/ 7778 h 1993459"/>
                  <a:gd name="connsiteX4" fmla="*/ 0 w 7081414"/>
                  <a:gd name="connsiteY4" fmla="*/ 384467 h 1993459"/>
                  <a:gd name="connsiteX0" fmla="*/ 0 w 7081414"/>
                  <a:gd name="connsiteY0" fmla="*/ 384467 h 1993459"/>
                  <a:gd name="connsiteX1" fmla="*/ 8793 w 7081414"/>
                  <a:gd name="connsiteY1" fmla="*/ 1993459 h 1993459"/>
                  <a:gd name="connsiteX2" fmla="*/ 7081414 w 7081414"/>
                  <a:gd name="connsiteY2" fmla="*/ 146428 h 1993459"/>
                  <a:gd name="connsiteX3" fmla="*/ 2415048 w 7081414"/>
                  <a:gd name="connsiteY3" fmla="*/ 7778 h 1993459"/>
                  <a:gd name="connsiteX4" fmla="*/ 0 w 7081414"/>
                  <a:gd name="connsiteY4" fmla="*/ 384467 h 1993459"/>
                  <a:gd name="connsiteX0" fmla="*/ 0 w 7081414"/>
                  <a:gd name="connsiteY0" fmla="*/ 363940 h 1972932"/>
                  <a:gd name="connsiteX1" fmla="*/ 8793 w 7081414"/>
                  <a:gd name="connsiteY1" fmla="*/ 1972932 h 1972932"/>
                  <a:gd name="connsiteX2" fmla="*/ 7081414 w 7081414"/>
                  <a:gd name="connsiteY2" fmla="*/ 125901 h 1972932"/>
                  <a:gd name="connsiteX3" fmla="*/ 0 w 7081414"/>
                  <a:gd name="connsiteY3" fmla="*/ 363940 h 1972932"/>
                  <a:gd name="connsiteX0" fmla="*/ 0 w 7081414"/>
                  <a:gd name="connsiteY0" fmla="*/ 346961 h 1955953"/>
                  <a:gd name="connsiteX1" fmla="*/ 8793 w 7081414"/>
                  <a:gd name="connsiteY1" fmla="*/ 1955953 h 1955953"/>
                  <a:gd name="connsiteX2" fmla="*/ 7081414 w 7081414"/>
                  <a:gd name="connsiteY2" fmla="*/ 108922 h 1955953"/>
                  <a:gd name="connsiteX3" fmla="*/ 0 w 7081414"/>
                  <a:gd name="connsiteY3" fmla="*/ 346961 h 1955953"/>
                  <a:gd name="connsiteX0" fmla="*/ 0 w 7081414"/>
                  <a:gd name="connsiteY0" fmla="*/ 357175 h 1966167"/>
                  <a:gd name="connsiteX1" fmla="*/ 8793 w 7081414"/>
                  <a:gd name="connsiteY1" fmla="*/ 1966167 h 1966167"/>
                  <a:gd name="connsiteX2" fmla="*/ 7081414 w 7081414"/>
                  <a:gd name="connsiteY2" fmla="*/ 119136 h 1966167"/>
                  <a:gd name="connsiteX3" fmla="*/ 0 w 7081414"/>
                  <a:gd name="connsiteY3" fmla="*/ 357175 h 1966167"/>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 name="connsiteX0" fmla="*/ 0 w 7081414"/>
                  <a:gd name="connsiteY0" fmla="*/ 319139 h 1928131"/>
                  <a:gd name="connsiteX1" fmla="*/ 8793 w 7081414"/>
                  <a:gd name="connsiteY1" fmla="*/ 1928131 h 1928131"/>
                  <a:gd name="connsiteX2" fmla="*/ 7081414 w 7081414"/>
                  <a:gd name="connsiteY2" fmla="*/ 81100 h 1928131"/>
                  <a:gd name="connsiteX3" fmla="*/ 0 w 7081414"/>
                  <a:gd name="connsiteY3" fmla="*/ 319139 h 1928131"/>
                </a:gdLst>
                <a:ahLst/>
                <a:cxnLst>
                  <a:cxn ang="0">
                    <a:pos x="connsiteX0" y="connsiteY0"/>
                  </a:cxn>
                  <a:cxn ang="0">
                    <a:pos x="connsiteX1" y="connsiteY1"/>
                  </a:cxn>
                  <a:cxn ang="0">
                    <a:pos x="connsiteX2" y="connsiteY2"/>
                  </a:cxn>
                  <a:cxn ang="0">
                    <a:pos x="connsiteX3" y="connsiteY3"/>
                  </a:cxn>
                </a:cxnLst>
                <a:rect l="l" t="t" r="r" b="b"/>
                <a:pathLst>
                  <a:path w="7081414" h="1928131">
                    <a:moveTo>
                      <a:pt x="0" y="319139"/>
                    </a:moveTo>
                    <a:lnTo>
                      <a:pt x="8793" y="1928131"/>
                    </a:lnTo>
                    <a:cubicBezTo>
                      <a:pt x="1283677" y="1151477"/>
                      <a:pt x="2981406" y="168999"/>
                      <a:pt x="7081414" y="81100"/>
                    </a:cubicBezTo>
                    <a:cubicBezTo>
                      <a:pt x="5171840" y="-101177"/>
                      <a:pt x="1235447" y="43510"/>
                      <a:pt x="0" y="319139"/>
                    </a:cubicBezTo>
                    <a:close/>
                  </a:path>
                </a:pathLst>
              </a:custGeom>
              <a:solidFill>
                <a:srgbClr val="FD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sp>
          <p:nvSpPr>
            <p:cNvPr id="29" name="Rectángulo redondeado 28"/>
            <p:cNvSpPr/>
            <p:nvPr/>
          </p:nvSpPr>
          <p:spPr>
            <a:xfrm>
              <a:off x="446360" y="1337485"/>
              <a:ext cx="11233248" cy="245703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4" name="Rectángulo 33"/>
          <p:cNvSpPr/>
          <p:nvPr/>
        </p:nvSpPr>
        <p:spPr>
          <a:xfrm>
            <a:off x="2495600" y="2658398"/>
            <a:ext cx="7200800" cy="338554"/>
          </a:xfrm>
          <a:prstGeom prst="rect">
            <a:avLst/>
          </a:prstGeom>
        </p:spPr>
        <p:txBody>
          <a:bodyPr wrap="square">
            <a:spAutoFit/>
          </a:bodyPr>
          <a:lstStyle/>
          <a:p>
            <a:pPr algn="ctr"/>
            <a:r>
              <a:rPr lang="es-MX" sz="1600" b="1" dirty="0" smtClean="0">
                <a:latin typeface="Arial" panose="020B0604020202020204" pitchFamily="34" charset="0"/>
                <a:cs typeface="Arial" panose="020B0604020202020204" pitchFamily="34" charset="0"/>
              </a:rPr>
              <a:t>PARA IMPULSAR LA REVITALIZACIÓN DE LA ÉTICA SE REQUIERE:</a:t>
            </a:r>
            <a:endParaRPr lang="es-MX" sz="1600" b="1" dirty="0">
              <a:latin typeface="Arial" panose="020B0604020202020204" pitchFamily="34" charset="0"/>
              <a:cs typeface="Arial" panose="020B0604020202020204" pitchFamily="34" charset="0"/>
            </a:endParaRPr>
          </a:p>
        </p:txBody>
      </p:sp>
      <p:sp>
        <p:nvSpPr>
          <p:cNvPr id="35" name="Rectángulo 34"/>
          <p:cNvSpPr/>
          <p:nvPr/>
        </p:nvSpPr>
        <p:spPr>
          <a:xfrm>
            <a:off x="638112" y="2870354"/>
            <a:ext cx="11002504" cy="2400657"/>
          </a:xfrm>
          <a:prstGeom prst="rect">
            <a:avLst/>
          </a:prstGeom>
          <a:noFill/>
        </p:spPr>
        <p:txBody>
          <a:bodyPr wrap="square">
            <a:spAutoFit/>
          </a:bodyPr>
          <a:lstStyle/>
          <a:p>
            <a:pPr marL="285750" indent="-285750" algn="just">
              <a:buFont typeface="Arial" panose="020B0604020202020204" pitchFamily="34" charset="0"/>
              <a:buChar char="•"/>
            </a:pPr>
            <a:endParaRPr lang="es-MX" sz="800" dirty="0" smtClean="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SER CAPACES </a:t>
            </a:r>
            <a:r>
              <a:rPr lang="es-MX" sz="1600" dirty="0">
                <a:latin typeface="Arial" panose="020B0604020202020204" pitchFamily="34" charset="0"/>
                <a:cs typeface="Arial" panose="020B0604020202020204" pitchFamily="34" charset="0"/>
              </a:rPr>
              <a:t>DE ELEGIR REPRESENTANTES, </a:t>
            </a:r>
            <a:r>
              <a:rPr lang="es-MX" sz="1600" dirty="0" smtClean="0">
                <a:latin typeface="Arial" panose="020B0604020202020204" pitchFamily="34" charset="0"/>
                <a:cs typeface="Arial" panose="020B0604020202020204" pitchFamily="34" charset="0"/>
              </a:rPr>
              <a:t>PERO TAMBIÉN </a:t>
            </a:r>
            <a:r>
              <a:rPr lang="es-MX" sz="1600" dirty="0">
                <a:latin typeface="Arial" panose="020B0604020202020204" pitchFamily="34" charset="0"/>
                <a:cs typeface="Arial" panose="020B0604020202020204" pitchFamily="34" charset="0"/>
              </a:rPr>
              <a:t>IMPLICA SER PORTADOR DE OBLIGACIONES Y RESPONSABILIDADES </a:t>
            </a:r>
            <a:r>
              <a:rPr lang="es-MX" sz="1600" dirty="0" smtClean="0">
                <a:latin typeface="Arial" panose="020B0604020202020204" pitchFamily="34" charset="0"/>
                <a:cs typeface="Arial" panose="020B0604020202020204" pitchFamily="34" charset="0"/>
              </a:rPr>
              <a:t>CÍVICAS</a:t>
            </a:r>
          </a:p>
          <a:p>
            <a:pPr lvl="0" algn="just"/>
            <a:endParaRPr lang="es-MX" sz="800" dirty="0" smtClean="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endParaRPr lang="es-MX" sz="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FORTALECER LA </a:t>
            </a:r>
            <a:r>
              <a:rPr lang="es-MX" sz="1600" dirty="0">
                <a:latin typeface="Arial" panose="020B0604020202020204" pitchFamily="34" charset="0"/>
                <a:cs typeface="Arial" panose="020B0604020202020204" pitchFamily="34" charset="0"/>
              </a:rPr>
              <a:t>AUTONOMÍA, LA LIBERTAD Y EL RESPETO </a:t>
            </a:r>
            <a:r>
              <a:rPr lang="es-MX" sz="1600" dirty="0" smtClean="0">
                <a:latin typeface="Arial" panose="020B0604020202020204" pitchFamily="34" charset="0"/>
                <a:cs typeface="Arial" panose="020B0604020202020204" pitchFamily="34" charset="0"/>
              </a:rPr>
              <a:t>A LOS DERECHOS HUMANOS</a:t>
            </a:r>
          </a:p>
          <a:p>
            <a:pPr marL="285750"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APOSTAR </a:t>
            </a:r>
            <a:r>
              <a:rPr lang="es-MX" sz="1600" dirty="0">
                <a:latin typeface="Arial" panose="020B0604020202020204" pitchFamily="34" charset="0"/>
                <a:cs typeface="Arial" panose="020B0604020202020204" pitchFamily="34" charset="0"/>
              </a:rPr>
              <a:t>POR </a:t>
            </a:r>
            <a:r>
              <a:rPr lang="es-MX" sz="1600" dirty="0" smtClean="0">
                <a:latin typeface="Arial" panose="020B0604020202020204" pitchFamily="34" charset="0"/>
                <a:cs typeface="Arial" panose="020B0604020202020204" pitchFamily="34" charset="0"/>
              </a:rPr>
              <a:t>UNA </a:t>
            </a:r>
            <a:r>
              <a:rPr lang="es-MX" sz="1600" dirty="0">
                <a:latin typeface="Arial" panose="020B0604020202020204" pitchFamily="34" charset="0"/>
                <a:cs typeface="Arial" panose="020B0604020202020204" pitchFamily="34" charset="0"/>
              </a:rPr>
              <a:t>MAYOR </a:t>
            </a:r>
            <a:r>
              <a:rPr lang="es-MX" sz="1600" dirty="0" smtClean="0">
                <a:latin typeface="Arial" panose="020B0604020202020204" pitchFamily="34" charset="0"/>
                <a:cs typeface="Arial" panose="020B0604020202020204" pitchFamily="34" charset="0"/>
              </a:rPr>
              <a:t>PARTICIPACIÓN </a:t>
            </a:r>
            <a:r>
              <a:rPr lang="es-MX" sz="1600" dirty="0">
                <a:latin typeface="Arial" panose="020B0604020202020204" pitchFamily="34" charset="0"/>
                <a:cs typeface="Arial" panose="020B0604020202020204" pitchFamily="34" charset="0"/>
              </a:rPr>
              <a:t>CIUDADANA DESDE </a:t>
            </a:r>
            <a:r>
              <a:rPr lang="es-MX" sz="1600" dirty="0" smtClean="0">
                <a:latin typeface="Arial" panose="020B0604020202020204" pitchFamily="34" charset="0"/>
                <a:cs typeface="Arial" panose="020B0604020202020204" pitchFamily="34" charset="0"/>
              </a:rPr>
              <a:t>DISTINTAS </a:t>
            </a:r>
            <a:r>
              <a:rPr lang="es-MX" sz="1600" dirty="0">
                <a:latin typeface="Arial" panose="020B0604020202020204" pitchFamily="34" charset="0"/>
                <a:cs typeface="Arial" panose="020B0604020202020204" pitchFamily="34" charset="0"/>
              </a:rPr>
              <a:t>ESFERAS DE LA </a:t>
            </a:r>
            <a:r>
              <a:rPr lang="es-MX" sz="1600" dirty="0" smtClean="0">
                <a:latin typeface="Arial" panose="020B0604020202020204" pitchFamily="34" charset="0"/>
                <a:cs typeface="Arial" panose="020B0604020202020204" pitchFamily="34" charset="0"/>
              </a:rPr>
              <a:t>SOCIEDAD</a:t>
            </a:r>
          </a:p>
          <a:p>
            <a:pPr marL="285750" indent="-285750" algn="just">
              <a:buFont typeface="Arial" panose="020B0604020202020204" pitchFamily="34" charset="0"/>
              <a:buChar char="•"/>
            </a:pPr>
            <a:endParaRPr lang="es-MX" sz="8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800" dirty="0" smtClean="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SER CO-RESPONSABLE DE LO PÚBLICO, DE LAS LEYES Y POLÍTICAS PÚBLICAS QUE ESTRUCTURAN NUESTRA VIDA EN COMÚN; ESTO ES ALGO MÁS QUE SOLAMENTE </a:t>
            </a:r>
            <a:r>
              <a:rPr lang="es-MX" sz="1600" dirty="0">
                <a:latin typeface="Arial" panose="020B0604020202020204" pitchFamily="34" charset="0"/>
                <a:cs typeface="Arial" panose="020B0604020202020204" pitchFamily="34" charset="0"/>
              </a:rPr>
              <a:t>SER </a:t>
            </a:r>
            <a:r>
              <a:rPr lang="es-MX" sz="1600" dirty="0" smtClean="0">
                <a:latin typeface="Arial" panose="020B0604020202020204" pitchFamily="34" charset="0"/>
                <a:cs typeface="Arial" panose="020B0604020202020204" pitchFamily="34" charset="0"/>
              </a:rPr>
              <a:t>PORTADORES DE DERECHOS</a:t>
            </a:r>
          </a:p>
        </p:txBody>
      </p:sp>
      <p:grpSp>
        <p:nvGrpSpPr>
          <p:cNvPr id="36" name="Grupo 35"/>
          <p:cNvGrpSpPr/>
          <p:nvPr/>
        </p:nvGrpSpPr>
        <p:grpSpPr>
          <a:xfrm>
            <a:off x="531525" y="4705875"/>
            <a:ext cx="379899" cy="307301"/>
            <a:chOff x="1199456" y="3861048"/>
            <a:chExt cx="771188" cy="576064"/>
          </a:xfrm>
        </p:grpSpPr>
        <p:sp>
          <p:nvSpPr>
            <p:cNvPr id="46" name="Triángulo isósceles 24"/>
            <p:cNvSpPr/>
            <p:nvPr/>
          </p:nvSpPr>
          <p:spPr>
            <a:xfrm rot="5400000">
              <a:off x="1223332" y="3837172"/>
              <a:ext cx="576064" cy="623816"/>
            </a:xfrm>
            <a:prstGeom prst="ellipse">
              <a:avLst/>
            </a:prstGeom>
            <a:solidFill>
              <a:srgbClr val="FD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47" name="Triángulo isósceles 25"/>
            <p:cNvSpPr/>
            <p:nvPr/>
          </p:nvSpPr>
          <p:spPr>
            <a:xfrm>
              <a:off x="1471591" y="3923365"/>
              <a:ext cx="499053" cy="460852"/>
            </a:xfrm>
            <a:prstGeom prst="homePlate">
              <a:avLst/>
            </a:prstGeom>
            <a:solidFill>
              <a:srgbClr val="10567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grpSp>
        <p:nvGrpSpPr>
          <p:cNvPr id="48" name="Grupo 47"/>
          <p:cNvGrpSpPr/>
          <p:nvPr/>
        </p:nvGrpSpPr>
        <p:grpSpPr>
          <a:xfrm>
            <a:off x="584279" y="3717032"/>
            <a:ext cx="379899" cy="307301"/>
            <a:chOff x="1199456" y="3861048"/>
            <a:chExt cx="771188" cy="576064"/>
          </a:xfrm>
        </p:grpSpPr>
        <p:sp>
          <p:nvSpPr>
            <p:cNvPr id="49" name="Triángulo isósceles 24"/>
            <p:cNvSpPr/>
            <p:nvPr/>
          </p:nvSpPr>
          <p:spPr>
            <a:xfrm rot="5400000">
              <a:off x="1223332" y="3837172"/>
              <a:ext cx="576064" cy="623816"/>
            </a:xfrm>
            <a:prstGeom prst="ellipse">
              <a:avLst/>
            </a:prstGeom>
            <a:solidFill>
              <a:srgbClr val="FD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0" name="Triángulo isósceles 25"/>
            <p:cNvSpPr/>
            <p:nvPr/>
          </p:nvSpPr>
          <p:spPr>
            <a:xfrm>
              <a:off x="1471591" y="3923365"/>
              <a:ext cx="499053" cy="460852"/>
            </a:xfrm>
            <a:prstGeom prst="homePlate">
              <a:avLst/>
            </a:prstGeom>
            <a:solidFill>
              <a:srgbClr val="10567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grpSp>
        <p:nvGrpSpPr>
          <p:cNvPr id="51" name="Grupo 50"/>
          <p:cNvGrpSpPr/>
          <p:nvPr/>
        </p:nvGrpSpPr>
        <p:grpSpPr>
          <a:xfrm>
            <a:off x="584279" y="3049691"/>
            <a:ext cx="379899" cy="307301"/>
            <a:chOff x="1199456" y="3861048"/>
            <a:chExt cx="771188" cy="576064"/>
          </a:xfrm>
        </p:grpSpPr>
        <p:sp>
          <p:nvSpPr>
            <p:cNvPr id="52" name="Triángulo isósceles 24"/>
            <p:cNvSpPr/>
            <p:nvPr/>
          </p:nvSpPr>
          <p:spPr>
            <a:xfrm rot="5400000">
              <a:off x="1223332" y="3837172"/>
              <a:ext cx="576064" cy="623816"/>
            </a:xfrm>
            <a:prstGeom prst="ellipse">
              <a:avLst/>
            </a:prstGeom>
            <a:solidFill>
              <a:srgbClr val="FD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3" name="Triángulo isósceles 25"/>
            <p:cNvSpPr/>
            <p:nvPr/>
          </p:nvSpPr>
          <p:spPr>
            <a:xfrm>
              <a:off x="1471591" y="3923365"/>
              <a:ext cx="499053" cy="460852"/>
            </a:xfrm>
            <a:prstGeom prst="homePlate">
              <a:avLst/>
            </a:prstGeom>
            <a:solidFill>
              <a:srgbClr val="10567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sp>
        <p:nvSpPr>
          <p:cNvPr id="54" name="Rectángulo 53"/>
          <p:cNvSpPr/>
          <p:nvPr/>
        </p:nvSpPr>
        <p:spPr>
          <a:xfrm>
            <a:off x="931283" y="570810"/>
            <a:ext cx="10421302" cy="584775"/>
          </a:xfrm>
          <a:prstGeom prst="rect">
            <a:avLst/>
          </a:prstGeom>
        </p:spPr>
        <p:txBody>
          <a:bodyPr wrap="square">
            <a:spAutoFit/>
          </a:bodyPr>
          <a:lstStyle/>
          <a:p>
            <a:pPr algn="ctr"/>
            <a:r>
              <a:rPr lang="es-MX" sz="1600" b="1" dirty="0" smtClean="0">
                <a:solidFill>
                  <a:srgbClr val="105670"/>
                </a:solidFill>
                <a:latin typeface="Arial" panose="020B0604020202020204" pitchFamily="34" charset="0"/>
                <a:cs typeface="Arial" panose="020B0604020202020204" pitchFamily="34" charset="0"/>
              </a:rPr>
              <a:t>LA REVITALIZACIÓN ES: LA GENERACIÓN DE INSTRUMENTOS </a:t>
            </a:r>
            <a:r>
              <a:rPr lang="es-MX" sz="1600" b="1" dirty="0">
                <a:solidFill>
                  <a:srgbClr val="105670"/>
                </a:solidFill>
                <a:latin typeface="Arial" panose="020B0604020202020204" pitchFamily="34" charset="0"/>
                <a:cs typeface="Arial" panose="020B0604020202020204" pitchFamily="34" charset="0"/>
              </a:rPr>
              <a:t>Y RECURSOS POTENCIALES  PARA REVERTIR LOS EFECTOS DEL DETERIORO </a:t>
            </a:r>
            <a:r>
              <a:rPr lang="es-MX" sz="1600" b="1" dirty="0" smtClean="0">
                <a:solidFill>
                  <a:srgbClr val="105670"/>
                </a:solidFill>
                <a:latin typeface="Arial" panose="020B0604020202020204" pitchFamily="34" charset="0"/>
                <a:cs typeface="Arial" panose="020B0604020202020204" pitchFamily="34" charset="0"/>
              </a:rPr>
              <a:t>FÍSICO</a:t>
            </a:r>
            <a:r>
              <a:rPr lang="es-MX" sz="1600" b="1" dirty="0">
                <a:solidFill>
                  <a:srgbClr val="105670"/>
                </a:solidFill>
                <a:latin typeface="Arial" panose="020B0604020202020204" pitchFamily="34" charset="0"/>
                <a:cs typeface="Arial" panose="020B0604020202020204" pitchFamily="34" charset="0"/>
              </a:rPr>
              <a:t>, SOCIAL </a:t>
            </a:r>
            <a:r>
              <a:rPr lang="es-MX" sz="1600" b="1" dirty="0" smtClean="0">
                <a:solidFill>
                  <a:srgbClr val="105670"/>
                </a:solidFill>
                <a:latin typeface="Arial" panose="020B0604020202020204" pitchFamily="34" charset="0"/>
                <a:cs typeface="Arial" panose="020B0604020202020204" pitchFamily="34" charset="0"/>
              </a:rPr>
              <a:t>O </a:t>
            </a:r>
            <a:r>
              <a:rPr lang="es-MX" sz="1600" b="1" dirty="0">
                <a:solidFill>
                  <a:srgbClr val="105670"/>
                </a:solidFill>
                <a:latin typeface="Arial" panose="020B0604020202020204" pitchFamily="34" charset="0"/>
                <a:cs typeface="Arial" panose="020B0604020202020204" pitchFamily="34" charset="0"/>
              </a:rPr>
              <a:t>ECONÓMICO</a:t>
            </a:r>
          </a:p>
        </p:txBody>
      </p:sp>
      <p:grpSp>
        <p:nvGrpSpPr>
          <p:cNvPr id="55" name="Grupo 39"/>
          <p:cNvGrpSpPr/>
          <p:nvPr/>
        </p:nvGrpSpPr>
        <p:grpSpPr>
          <a:xfrm>
            <a:off x="551384" y="4201819"/>
            <a:ext cx="379899" cy="307301"/>
            <a:chOff x="1199456" y="3861048"/>
            <a:chExt cx="771188" cy="576064"/>
          </a:xfrm>
        </p:grpSpPr>
        <p:sp>
          <p:nvSpPr>
            <p:cNvPr id="56" name="Triángulo isósceles 24"/>
            <p:cNvSpPr/>
            <p:nvPr/>
          </p:nvSpPr>
          <p:spPr>
            <a:xfrm rot="5400000">
              <a:off x="1223332" y="3837172"/>
              <a:ext cx="576064" cy="623816"/>
            </a:xfrm>
            <a:prstGeom prst="ellipse">
              <a:avLst/>
            </a:prstGeom>
            <a:solidFill>
              <a:srgbClr val="FD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7" name="Triángulo isósceles 25"/>
            <p:cNvSpPr/>
            <p:nvPr/>
          </p:nvSpPr>
          <p:spPr>
            <a:xfrm>
              <a:off x="1471591" y="3923365"/>
              <a:ext cx="499053" cy="460852"/>
            </a:xfrm>
            <a:prstGeom prst="homePlate">
              <a:avLst/>
            </a:prstGeom>
            <a:solidFill>
              <a:srgbClr val="10567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sp>
        <p:nvSpPr>
          <p:cNvPr id="2" name="Rectángulo redondeado 1"/>
          <p:cNvSpPr/>
          <p:nvPr/>
        </p:nvSpPr>
        <p:spPr>
          <a:xfrm>
            <a:off x="901466" y="1260894"/>
            <a:ext cx="10163086" cy="1256523"/>
          </a:xfrm>
          <a:prstGeom prst="roundRect">
            <a:avLst/>
          </a:prstGeom>
          <a:solidFill>
            <a:srgbClr val="58A5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p:cNvSpPr/>
          <p:nvPr/>
        </p:nvSpPr>
        <p:spPr>
          <a:xfrm>
            <a:off x="1081232" y="1270232"/>
            <a:ext cx="9695288" cy="1231106"/>
          </a:xfrm>
          <a:prstGeom prst="rect">
            <a:avLst/>
          </a:prstGeom>
        </p:spPr>
        <p:txBody>
          <a:bodyPr wrap="square">
            <a:spAutoFit/>
          </a:bodyPr>
          <a:lstStyle/>
          <a:p>
            <a:pPr algn="ctr"/>
            <a:r>
              <a:rPr lang="es-MX" sz="2000" b="1"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LA REVITALIZACIÓN DE LA ÉTICA </a:t>
            </a:r>
            <a:r>
              <a:rPr lang="es-MX" sz="2000" b="1" dirty="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ES: </a:t>
            </a:r>
          </a:p>
          <a:p>
            <a:pPr algn="ctr"/>
            <a:r>
              <a:rPr lang="es-MX" b="1" dirty="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EL </a:t>
            </a:r>
            <a:r>
              <a:rPr lang="es-MX" b="1"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PROCESO A TRAVÉS DEL CUAL SE INTERIORIZAN </a:t>
            </a:r>
            <a:r>
              <a:rPr lang="es-MX" b="1" dirty="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LOS VALORES, LOS PRINCIPIOS Y LAS VIRTUDES QUE </a:t>
            </a:r>
            <a:r>
              <a:rPr lang="es-MX" b="1"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COADYUVAN </a:t>
            </a:r>
            <a:r>
              <a:rPr lang="es-MX" b="1" dirty="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EN MEJORES PRÁCTICAS DE INTEGRIDAD Y PREVENCIÓN DE </a:t>
            </a:r>
            <a:r>
              <a:rPr lang="es-MX" b="1"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LA </a:t>
            </a:r>
            <a:r>
              <a:rPr lang="es-MX" b="1" dirty="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CORRUPCIÓN</a:t>
            </a:r>
            <a:endParaRPr lang="es-MX" sz="1400" dirty="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6544555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01</a:t>
            </a:r>
            <a:endParaRPr lang="es-MX" sz="2000" b="1" dirty="0">
              <a:latin typeface="Arial" panose="020B0604020202020204" pitchFamily="34" charset="0"/>
              <a:cs typeface="Arial" panose="020B0604020202020204" pitchFamily="34" charset="0"/>
            </a:endParaRPr>
          </a:p>
        </p:txBody>
      </p:sp>
      <p:sp>
        <p:nvSpPr>
          <p:cNvPr id="13" name="Rectángulo 12"/>
          <p:cNvSpPr/>
          <p:nvPr/>
        </p:nvSpPr>
        <p:spPr>
          <a:xfrm>
            <a:off x="8356" y="-2110"/>
            <a:ext cx="9264352" cy="400110"/>
          </a:xfrm>
          <a:prstGeom prst="rect">
            <a:avLst/>
          </a:prstGeom>
        </p:spPr>
        <p:txBody>
          <a:bodyPr wrap="square" anchor="ctr">
            <a:spAutoFit/>
          </a:bodyPr>
          <a:lstStyle/>
          <a:p>
            <a:r>
              <a:rPr lang="es-ES" sz="2000" b="1" dirty="0" smtClean="0">
                <a:latin typeface="Arial" pitchFamily="34" charset="0"/>
                <a:cs typeface="Arial" pitchFamily="34" charset="0"/>
              </a:rPr>
              <a:t>I. INTRODUCCIÓN</a:t>
            </a:r>
            <a:endParaRPr lang="es-MX" sz="2000" b="1" dirty="0"/>
          </a:p>
        </p:txBody>
      </p:sp>
      <p:grpSp>
        <p:nvGrpSpPr>
          <p:cNvPr id="16" name="Grupo 15"/>
          <p:cNvGrpSpPr/>
          <p:nvPr/>
        </p:nvGrpSpPr>
        <p:grpSpPr>
          <a:xfrm>
            <a:off x="407368" y="436100"/>
            <a:ext cx="11089232" cy="5812398"/>
            <a:chOff x="119336" y="522389"/>
            <a:chExt cx="11402719" cy="5976712"/>
          </a:xfrm>
        </p:grpSpPr>
        <p:grpSp>
          <p:nvGrpSpPr>
            <p:cNvPr id="17" name="Grupo 16"/>
            <p:cNvGrpSpPr/>
            <p:nvPr/>
          </p:nvGrpSpPr>
          <p:grpSpPr>
            <a:xfrm flipH="1">
              <a:off x="119336" y="522389"/>
              <a:ext cx="11402719" cy="5976712"/>
              <a:chOff x="381969" y="717140"/>
              <a:chExt cx="11402719" cy="5359936"/>
            </a:xfrm>
          </p:grpSpPr>
          <p:sp>
            <p:nvSpPr>
              <p:cNvPr id="19" name="Rectángulo 7"/>
              <p:cNvSpPr/>
              <p:nvPr/>
            </p:nvSpPr>
            <p:spPr>
              <a:xfrm>
                <a:off x="381969" y="752261"/>
                <a:ext cx="11402719" cy="5199727"/>
              </a:xfrm>
              <a:custGeom>
                <a:avLst/>
                <a:gdLst>
                  <a:gd name="connsiteX0" fmla="*/ 0 w 11377265"/>
                  <a:gd name="connsiteY0" fmla="*/ 984137 h 5904704"/>
                  <a:gd name="connsiteX1" fmla="*/ 984137 w 11377265"/>
                  <a:gd name="connsiteY1" fmla="*/ 0 h 5904704"/>
                  <a:gd name="connsiteX2" fmla="*/ 10393128 w 11377265"/>
                  <a:gd name="connsiteY2" fmla="*/ 0 h 5904704"/>
                  <a:gd name="connsiteX3" fmla="*/ 11377265 w 11377265"/>
                  <a:gd name="connsiteY3" fmla="*/ 984137 h 5904704"/>
                  <a:gd name="connsiteX4" fmla="*/ 11377265 w 11377265"/>
                  <a:gd name="connsiteY4" fmla="*/ 4920567 h 5904704"/>
                  <a:gd name="connsiteX5" fmla="*/ 10393128 w 11377265"/>
                  <a:gd name="connsiteY5" fmla="*/ 5904704 h 5904704"/>
                  <a:gd name="connsiteX6" fmla="*/ 984137 w 11377265"/>
                  <a:gd name="connsiteY6" fmla="*/ 5904704 h 5904704"/>
                  <a:gd name="connsiteX7" fmla="*/ 0 w 11377265"/>
                  <a:gd name="connsiteY7" fmla="*/ 4920567 h 5904704"/>
                  <a:gd name="connsiteX8" fmla="*/ 0 w 11377265"/>
                  <a:gd name="connsiteY8" fmla="*/ 984137 h 5904704"/>
                  <a:gd name="connsiteX0" fmla="*/ 0 w 11398099"/>
                  <a:gd name="connsiteY0" fmla="*/ 984137 h 5904704"/>
                  <a:gd name="connsiteX1" fmla="*/ 984137 w 11398099"/>
                  <a:gd name="connsiteY1" fmla="*/ 0 h 5904704"/>
                  <a:gd name="connsiteX2" fmla="*/ 10393128 w 11398099"/>
                  <a:gd name="connsiteY2" fmla="*/ 0 h 5904704"/>
                  <a:gd name="connsiteX3" fmla="*/ 11377265 w 11398099"/>
                  <a:gd name="connsiteY3" fmla="*/ 984137 h 5904704"/>
                  <a:gd name="connsiteX4" fmla="*/ 11377265 w 11398099"/>
                  <a:gd name="connsiteY4" fmla="*/ 4920567 h 5904704"/>
                  <a:gd name="connsiteX5" fmla="*/ 10990028 w 11398099"/>
                  <a:gd name="connsiteY5" fmla="*/ 5892004 h 5904704"/>
                  <a:gd name="connsiteX6" fmla="*/ 984137 w 11398099"/>
                  <a:gd name="connsiteY6" fmla="*/ 5904704 h 5904704"/>
                  <a:gd name="connsiteX7" fmla="*/ 0 w 11398099"/>
                  <a:gd name="connsiteY7" fmla="*/ 4920567 h 5904704"/>
                  <a:gd name="connsiteX8" fmla="*/ 0 w 11398099"/>
                  <a:gd name="connsiteY8" fmla="*/ 984137 h 5904704"/>
                  <a:gd name="connsiteX0" fmla="*/ 0 w 11377319"/>
                  <a:gd name="connsiteY0" fmla="*/ 984137 h 5904704"/>
                  <a:gd name="connsiteX1" fmla="*/ 984137 w 11377319"/>
                  <a:gd name="connsiteY1" fmla="*/ 0 h 5904704"/>
                  <a:gd name="connsiteX2" fmla="*/ 10393128 w 11377319"/>
                  <a:gd name="connsiteY2" fmla="*/ 0 h 5904704"/>
                  <a:gd name="connsiteX3" fmla="*/ 11377265 w 11377319"/>
                  <a:gd name="connsiteY3" fmla="*/ 984137 h 5904704"/>
                  <a:gd name="connsiteX4" fmla="*/ 11377265 w 11377319"/>
                  <a:gd name="connsiteY4" fmla="*/ 4920567 h 5904704"/>
                  <a:gd name="connsiteX5" fmla="*/ 10850328 w 11377319"/>
                  <a:gd name="connsiteY5" fmla="*/ 5892004 h 5904704"/>
                  <a:gd name="connsiteX6" fmla="*/ 984137 w 11377319"/>
                  <a:gd name="connsiteY6" fmla="*/ 5904704 h 5904704"/>
                  <a:gd name="connsiteX7" fmla="*/ 0 w 11377319"/>
                  <a:gd name="connsiteY7" fmla="*/ 4920567 h 5904704"/>
                  <a:gd name="connsiteX8" fmla="*/ 0 w 11377319"/>
                  <a:gd name="connsiteY8" fmla="*/ 984137 h 5904704"/>
                  <a:gd name="connsiteX0" fmla="*/ 0 w 11402719"/>
                  <a:gd name="connsiteY0" fmla="*/ 426467 h 5918534"/>
                  <a:gd name="connsiteX1" fmla="*/ 1009537 w 11402719"/>
                  <a:gd name="connsiteY1" fmla="*/ 13830 h 5918534"/>
                  <a:gd name="connsiteX2" fmla="*/ 10418528 w 11402719"/>
                  <a:gd name="connsiteY2" fmla="*/ 13830 h 5918534"/>
                  <a:gd name="connsiteX3" fmla="*/ 11402665 w 11402719"/>
                  <a:gd name="connsiteY3" fmla="*/ 997967 h 5918534"/>
                  <a:gd name="connsiteX4" fmla="*/ 11402665 w 11402719"/>
                  <a:gd name="connsiteY4" fmla="*/ 4934397 h 5918534"/>
                  <a:gd name="connsiteX5" fmla="*/ 10875728 w 11402719"/>
                  <a:gd name="connsiteY5" fmla="*/ 5905834 h 5918534"/>
                  <a:gd name="connsiteX6" fmla="*/ 1009537 w 11402719"/>
                  <a:gd name="connsiteY6" fmla="*/ 5918534 h 5918534"/>
                  <a:gd name="connsiteX7" fmla="*/ 25400 w 11402719"/>
                  <a:gd name="connsiteY7" fmla="*/ 4934397 h 5918534"/>
                  <a:gd name="connsiteX8" fmla="*/ 0 w 11402719"/>
                  <a:gd name="connsiteY8" fmla="*/ 426467 h 591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2719" h="5918534">
                    <a:moveTo>
                      <a:pt x="0" y="426467"/>
                    </a:moveTo>
                    <a:cubicBezTo>
                      <a:pt x="0" y="-117057"/>
                      <a:pt x="466013" y="13830"/>
                      <a:pt x="1009537" y="13830"/>
                    </a:cubicBezTo>
                    <a:lnTo>
                      <a:pt x="10418528" y="13830"/>
                    </a:lnTo>
                    <a:cubicBezTo>
                      <a:pt x="10962052" y="13830"/>
                      <a:pt x="11402665" y="454443"/>
                      <a:pt x="11402665" y="997967"/>
                    </a:cubicBezTo>
                    <a:lnTo>
                      <a:pt x="11402665" y="4934397"/>
                    </a:lnTo>
                    <a:cubicBezTo>
                      <a:pt x="11402665" y="5477921"/>
                      <a:pt x="11419252" y="5905834"/>
                      <a:pt x="10875728" y="5905834"/>
                    </a:cubicBezTo>
                    <a:lnTo>
                      <a:pt x="1009537" y="5918534"/>
                    </a:lnTo>
                    <a:cubicBezTo>
                      <a:pt x="466013" y="5918534"/>
                      <a:pt x="25400" y="5477921"/>
                      <a:pt x="25400" y="4934397"/>
                    </a:cubicBezTo>
                    <a:lnTo>
                      <a:pt x="0" y="426467"/>
                    </a:lnTo>
                    <a:close/>
                  </a:path>
                </a:pathLst>
              </a:custGeom>
              <a:solidFill>
                <a:schemeClr val="bg1"/>
              </a:solidFill>
              <a:ln w="57150">
                <a:solidFill>
                  <a:srgbClr val="17B5D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0" name="Grupo 19"/>
              <p:cNvGrpSpPr/>
              <p:nvPr/>
            </p:nvGrpSpPr>
            <p:grpSpPr>
              <a:xfrm>
                <a:off x="407369" y="717140"/>
                <a:ext cx="11377263" cy="5359936"/>
                <a:chOff x="0" y="-80625"/>
                <a:chExt cx="12192000" cy="6938626"/>
              </a:xfrm>
            </p:grpSpPr>
            <p:sp>
              <p:nvSpPr>
                <p:cNvPr id="21" name="Rectángulo 7"/>
                <p:cNvSpPr/>
                <p:nvPr/>
              </p:nvSpPr>
              <p:spPr>
                <a:xfrm>
                  <a:off x="1" y="-80625"/>
                  <a:ext cx="2160607" cy="6776696"/>
                </a:xfrm>
                <a:custGeom>
                  <a:avLst/>
                  <a:gdLst>
                    <a:gd name="connsiteX0" fmla="*/ 0 w 3200400"/>
                    <a:gd name="connsiteY0" fmla="*/ 0 h 5962650"/>
                    <a:gd name="connsiteX1" fmla="*/ 3200400 w 3200400"/>
                    <a:gd name="connsiteY1" fmla="*/ 0 h 5962650"/>
                    <a:gd name="connsiteX2" fmla="*/ 3200400 w 3200400"/>
                    <a:gd name="connsiteY2" fmla="*/ 5962650 h 5962650"/>
                    <a:gd name="connsiteX3" fmla="*/ 0 w 3200400"/>
                    <a:gd name="connsiteY3" fmla="*/ 5962650 h 5962650"/>
                    <a:gd name="connsiteX4" fmla="*/ 0 w 3200400"/>
                    <a:gd name="connsiteY4" fmla="*/ 0 h 5962650"/>
                    <a:gd name="connsiteX0" fmla="*/ 0 w 3200400"/>
                    <a:gd name="connsiteY0" fmla="*/ 0 h 5962650"/>
                    <a:gd name="connsiteX1" fmla="*/ 3200400 w 3200400"/>
                    <a:gd name="connsiteY1" fmla="*/ 5962650 h 5962650"/>
                    <a:gd name="connsiteX2" fmla="*/ 0 w 3200400"/>
                    <a:gd name="connsiteY2" fmla="*/ 5962650 h 5962650"/>
                    <a:gd name="connsiteX3" fmla="*/ 0 w 32004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25555"/>
                    <a:gd name="connsiteY0" fmla="*/ 195148 h 6157798"/>
                    <a:gd name="connsiteX1" fmla="*/ 838200 w 3625555"/>
                    <a:gd name="connsiteY1" fmla="*/ 1852498 h 6157798"/>
                    <a:gd name="connsiteX2" fmla="*/ 3619500 w 3625555"/>
                    <a:gd name="connsiteY2" fmla="*/ 5910148 h 6157798"/>
                    <a:gd name="connsiteX3" fmla="*/ 0 w 3625555"/>
                    <a:gd name="connsiteY3" fmla="*/ 6157798 h 6157798"/>
                    <a:gd name="connsiteX4" fmla="*/ 0 w 3625555"/>
                    <a:gd name="connsiteY4" fmla="*/ 195148 h 6157798"/>
                    <a:gd name="connsiteX0" fmla="*/ 0 w 3625555"/>
                    <a:gd name="connsiteY0" fmla="*/ 184826 h 6147476"/>
                    <a:gd name="connsiteX1" fmla="*/ 838200 w 3625555"/>
                    <a:gd name="connsiteY1" fmla="*/ 1842176 h 6147476"/>
                    <a:gd name="connsiteX2" fmla="*/ 3619500 w 3625555"/>
                    <a:gd name="connsiteY2" fmla="*/ 5899826 h 6147476"/>
                    <a:gd name="connsiteX3" fmla="*/ 0 w 3625555"/>
                    <a:gd name="connsiteY3" fmla="*/ 6147476 h 6147476"/>
                    <a:gd name="connsiteX4" fmla="*/ 0 w 3625555"/>
                    <a:gd name="connsiteY4" fmla="*/ 184826 h 6147476"/>
                    <a:gd name="connsiteX0" fmla="*/ 0 w 3627035"/>
                    <a:gd name="connsiteY0" fmla="*/ 532591 h 6495241"/>
                    <a:gd name="connsiteX1" fmla="*/ 1314450 w 3627035"/>
                    <a:gd name="connsiteY1" fmla="*/ 627841 h 6495241"/>
                    <a:gd name="connsiteX2" fmla="*/ 3619500 w 3627035"/>
                    <a:gd name="connsiteY2" fmla="*/ 6247591 h 6495241"/>
                    <a:gd name="connsiteX3" fmla="*/ 0 w 3627035"/>
                    <a:gd name="connsiteY3" fmla="*/ 6495241 h 6495241"/>
                    <a:gd name="connsiteX4" fmla="*/ 0 w 3627035"/>
                    <a:gd name="connsiteY4" fmla="*/ 532591 h 6495241"/>
                    <a:gd name="connsiteX0" fmla="*/ 0 w 3627035"/>
                    <a:gd name="connsiteY0" fmla="*/ 276587 h 6239237"/>
                    <a:gd name="connsiteX1" fmla="*/ 1314450 w 3627035"/>
                    <a:gd name="connsiteY1" fmla="*/ 371837 h 6239237"/>
                    <a:gd name="connsiteX2" fmla="*/ 3619500 w 3627035"/>
                    <a:gd name="connsiteY2" fmla="*/ 5991587 h 6239237"/>
                    <a:gd name="connsiteX3" fmla="*/ 0 w 3627035"/>
                    <a:gd name="connsiteY3" fmla="*/ 6239237 h 6239237"/>
                    <a:gd name="connsiteX4" fmla="*/ 0 w 3627035"/>
                    <a:gd name="connsiteY4" fmla="*/ 276587 h 6239237"/>
                    <a:gd name="connsiteX0" fmla="*/ 0 w 3627035"/>
                    <a:gd name="connsiteY0" fmla="*/ 210637 h 6173287"/>
                    <a:gd name="connsiteX1" fmla="*/ 1314450 w 3627035"/>
                    <a:gd name="connsiteY1" fmla="*/ 305887 h 6173287"/>
                    <a:gd name="connsiteX2" fmla="*/ 3619500 w 3627035"/>
                    <a:gd name="connsiteY2" fmla="*/ 5925637 h 6173287"/>
                    <a:gd name="connsiteX3" fmla="*/ 0 w 3627035"/>
                    <a:gd name="connsiteY3" fmla="*/ 6173287 h 6173287"/>
                    <a:gd name="connsiteX4" fmla="*/ 0 w 3627035"/>
                    <a:gd name="connsiteY4" fmla="*/ 210637 h 6173287"/>
                    <a:gd name="connsiteX0" fmla="*/ 0 w 3627035"/>
                    <a:gd name="connsiteY0" fmla="*/ 243631 h 6206281"/>
                    <a:gd name="connsiteX1" fmla="*/ 1314450 w 3627035"/>
                    <a:gd name="connsiteY1" fmla="*/ 338881 h 6206281"/>
                    <a:gd name="connsiteX2" fmla="*/ 3619500 w 3627035"/>
                    <a:gd name="connsiteY2" fmla="*/ 5958631 h 6206281"/>
                    <a:gd name="connsiteX3" fmla="*/ 0 w 3627035"/>
                    <a:gd name="connsiteY3" fmla="*/ 6206281 h 6206281"/>
                    <a:gd name="connsiteX4" fmla="*/ 0 w 3627035"/>
                    <a:gd name="connsiteY4" fmla="*/ 243631 h 6206281"/>
                    <a:gd name="connsiteX0" fmla="*/ 0 w 3626962"/>
                    <a:gd name="connsiteY0" fmla="*/ 262994 h 6225644"/>
                    <a:gd name="connsiteX1" fmla="*/ 1295400 w 3626962"/>
                    <a:gd name="connsiteY1" fmla="*/ 243944 h 6225644"/>
                    <a:gd name="connsiteX2" fmla="*/ 3619500 w 3626962"/>
                    <a:gd name="connsiteY2" fmla="*/ 5977994 h 6225644"/>
                    <a:gd name="connsiteX3" fmla="*/ 0 w 3626962"/>
                    <a:gd name="connsiteY3" fmla="*/ 6225644 h 6225644"/>
                    <a:gd name="connsiteX4" fmla="*/ 0 w 3626962"/>
                    <a:gd name="connsiteY4" fmla="*/ 262994 h 6225644"/>
                    <a:gd name="connsiteX0" fmla="*/ 0 w 3626962"/>
                    <a:gd name="connsiteY0" fmla="*/ 269328 h 6231978"/>
                    <a:gd name="connsiteX1" fmla="*/ 1295400 w 3626962"/>
                    <a:gd name="connsiteY1" fmla="*/ 250278 h 6231978"/>
                    <a:gd name="connsiteX2" fmla="*/ 3619500 w 3626962"/>
                    <a:gd name="connsiteY2" fmla="*/ 5984328 h 6231978"/>
                    <a:gd name="connsiteX3" fmla="*/ 0 w 3626962"/>
                    <a:gd name="connsiteY3" fmla="*/ 6231978 h 6231978"/>
                    <a:gd name="connsiteX4" fmla="*/ 0 w 3626962"/>
                    <a:gd name="connsiteY4" fmla="*/ 269328 h 6231978"/>
                    <a:gd name="connsiteX0" fmla="*/ 0 w 3626962"/>
                    <a:gd name="connsiteY0" fmla="*/ 19050 h 5981700"/>
                    <a:gd name="connsiteX1" fmla="*/ 1295400 w 3626962"/>
                    <a:gd name="connsiteY1" fmla="*/ 0 h 5981700"/>
                    <a:gd name="connsiteX2" fmla="*/ 3619500 w 3626962"/>
                    <a:gd name="connsiteY2" fmla="*/ 5734050 h 5981700"/>
                    <a:gd name="connsiteX3" fmla="*/ 0 w 3626962"/>
                    <a:gd name="connsiteY3" fmla="*/ 5981700 h 5981700"/>
                    <a:gd name="connsiteX4" fmla="*/ 0 w 3626962"/>
                    <a:gd name="connsiteY4" fmla="*/ 19050 h 5981700"/>
                    <a:gd name="connsiteX0" fmla="*/ 0 w 3626962"/>
                    <a:gd name="connsiteY0" fmla="*/ 19050 h 5981700"/>
                    <a:gd name="connsiteX1" fmla="*/ 1295400 w 3626962"/>
                    <a:gd name="connsiteY1" fmla="*/ 0 h 5981700"/>
                    <a:gd name="connsiteX2" fmla="*/ 3619500 w 3626962"/>
                    <a:gd name="connsiteY2" fmla="*/ 5734050 h 5981700"/>
                    <a:gd name="connsiteX3" fmla="*/ 0 w 3626962"/>
                    <a:gd name="connsiteY3" fmla="*/ 5981700 h 5981700"/>
                    <a:gd name="connsiteX4" fmla="*/ 0 w 3626962"/>
                    <a:gd name="connsiteY4" fmla="*/ 19050 h 5981700"/>
                    <a:gd name="connsiteX0" fmla="*/ 0 w 3624147"/>
                    <a:gd name="connsiteY0" fmla="*/ 19050 h 5981700"/>
                    <a:gd name="connsiteX1" fmla="*/ 1295400 w 3624147"/>
                    <a:gd name="connsiteY1" fmla="*/ 0 h 5981700"/>
                    <a:gd name="connsiteX2" fmla="*/ 3619500 w 3624147"/>
                    <a:gd name="connsiteY2" fmla="*/ 5734050 h 5981700"/>
                    <a:gd name="connsiteX3" fmla="*/ 0 w 3624147"/>
                    <a:gd name="connsiteY3" fmla="*/ 5981700 h 5981700"/>
                    <a:gd name="connsiteX4" fmla="*/ 0 w 3624147"/>
                    <a:gd name="connsiteY4" fmla="*/ 19050 h 5981700"/>
                    <a:gd name="connsiteX0" fmla="*/ 0 w 3625383"/>
                    <a:gd name="connsiteY0" fmla="*/ 19050 h 5981700"/>
                    <a:gd name="connsiteX1" fmla="*/ 1295400 w 3625383"/>
                    <a:gd name="connsiteY1" fmla="*/ 0 h 5981700"/>
                    <a:gd name="connsiteX2" fmla="*/ 3619500 w 3625383"/>
                    <a:gd name="connsiteY2" fmla="*/ 5734050 h 5981700"/>
                    <a:gd name="connsiteX3" fmla="*/ 0 w 3625383"/>
                    <a:gd name="connsiteY3" fmla="*/ 5981700 h 5981700"/>
                    <a:gd name="connsiteX4" fmla="*/ 0 w 3625383"/>
                    <a:gd name="connsiteY4" fmla="*/ 19050 h 5981700"/>
                    <a:gd name="connsiteX0" fmla="*/ 0 w 3619500"/>
                    <a:gd name="connsiteY0" fmla="*/ 19050 h 5981700"/>
                    <a:gd name="connsiteX1" fmla="*/ 1295400 w 3619500"/>
                    <a:gd name="connsiteY1" fmla="*/ 0 h 5981700"/>
                    <a:gd name="connsiteX2" fmla="*/ 3619500 w 3619500"/>
                    <a:gd name="connsiteY2" fmla="*/ 5734050 h 5981700"/>
                    <a:gd name="connsiteX3" fmla="*/ 0 w 3619500"/>
                    <a:gd name="connsiteY3" fmla="*/ 5981700 h 5981700"/>
                    <a:gd name="connsiteX4" fmla="*/ 0 w 3619500"/>
                    <a:gd name="connsiteY4" fmla="*/ 19050 h 5981700"/>
                    <a:gd name="connsiteX0" fmla="*/ 0 w 3619500"/>
                    <a:gd name="connsiteY0" fmla="*/ 19050 h 5981700"/>
                    <a:gd name="connsiteX1" fmla="*/ 1295400 w 3619500"/>
                    <a:gd name="connsiteY1" fmla="*/ 0 h 5981700"/>
                    <a:gd name="connsiteX2" fmla="*/ 3619500 w 3619500"/>
                    <a:gd name="connsiteY2" fmla="*/ 5734050 h 5981700"/>
                    <a:gd name="connsiteX3" fmla="*/ 0 w 3619500"/>
                    <a:gd name="connsiteY3" fmla="*/ 5981700 h 5981700"/>
                    <a:gd name="connsiteX4" fmla="*/ 0 w 3619500"/>
                    <a:gd name="connsiteY4" fmla="*/ 19050 h 5981700"/>
                    <a:gd name="connsiteX0" fmla="*/ 0 w 3619500"/>
                    <a:gd name="connsiteY0" fmla="*/ 19050 h 5981700"/>
                    <a:gd name="connsiteX1" fmla="*/ 1295400 w 3619500"/>
                    <a:gd name="connsiteY1" fmla="*/ 0 h 5981700"/>
                    <a:gd name="connsiteX2" fmla="*/ 3619500 w 3619500"/>
                    <a:gd name="connsiteY2" fmla="*/ 5734050 h 5981700"/>
                    <a:gd name="connsiteX3" fmla="*/ 0 w 3619500"/>
                    <a:gd name="connsiteY3" fmla="*/ 5981700 h 5981700"/>
                    <a:gd name="connsiteX4" fmla="*/ 0 w 3619500"/>
                    <a:gd name="connsiteY4" fmla="*/ 19050 h 5981700"/>
                    <a:gd name="connsiteX0" fmla="*/ 0 w 2914650"/>
                    <a:gd name="connsiteY0" fmla="*/ 19050 h 5981700"/>
                    <a:gd name="connsiteX1" fmla="*/ 1295400 w 2914650"/>
                    <a:gd name="connsiteY1" fmla="*/ 0 h 5981700"/>
                    <a:gd name="connsiteX2" fmla="*/ 2914650 w 2914650"/>
                    <a:gd name="connsiteY2" fmla="*/ 5715000 h 5981700"/>
                    <a:gd name="connsiteX3" fmla="*/ 0 w 2914650"/>
                    <a:gd name="connsiteY3" fmla="*/ 5981700 h 5981700"/>
                    <a:gd name="connsiteX4" fmla="*/ 0 w 2914650"/>
                    <a:gd name="connsiteY4" fmla="*/ 19050 h 5981700"/>
                    <a:gd name="connsiteX0" fmla="*/ 0 w 3505200"/>
                    <a:gd name="connsiteY0" fmla="*/ 19050 h 5981700"/>
                    <a:gd name="connsiteX1" fmla="*/ 1295400 w 3505200"/>
                    <a:gd name="connsiteY1" fmla="*/ 0 h 5981700"/>
                    <a:gd name="connsiteX2" fmla="*/ 3505200 w 3505200"/>
                    <a:gd name="connsiteY2" fmla="*/ 5581650 h 5981700"/>
                    <a:gd name="connsiteX3" fmla="*/ 0 w 3505200"/>
                    <a:gd name="connsiteY3" fmla="*/ 5981700 h 5981700"/>
                    <a:gd name="connsiteX4" fmla="*/ 0 w 3505200"/>
                    <a:gd name="connsiteY4" fmla="*/ 19050 h 5981700"/>
                    <a:gd name="connsiteX0" fmla="*/ 0 w 3505200"/>
                    <a:gd name="connsiteY0" fmla="*/ 19050 h 5981700"/>
                    <a:gd name="connsiteX1" fmla="*/ 1295400 w 3505200"/>
                    <a:gd name="connsiteY1" fmla="*/ 0 h 5981700"/>
                    <a:gd name="connsiteX2" fmla="*/ 3505200 w 3505200"/>
                    <a:gd name="connsiteY2" fmla="*/ 5581650 h 5981700"/>
                    <a:gd name="connsiteX3" fmla="*/ 0 w 3505200"/>
                    <a:gd name="connsiteY3" fmla="*/ 5981700 h 5981700"/>
                    <a:gd name="connsiteX4" fmla="*/ 0 w 3505200"/>
                    <a:gd name="connsiteY4" fmla="*/ 19050 h 5981700"/>
                    <a:gd name="connsiteX0" fmla="*/ 0 w 3505200"/>
                    <a:gd name="connsiteY0" fmla="*/ 19050 h 5981700"/>
                    <a:gd name="connsiteX1" fmla="*/ 1295400 w 3505200"/>
                    <a:gd name="connsiteY1" fmla="*/ 0 h 5981700"/>
                    <a:gd name="connsiteX2" fmla="*/ 3505200 w 3505200"/>
                    <a:gd name="connsiteY2" fmla="*/ 5581650 h 5981700"/>
                    <a:gd name="connsiteX3" fmla="*/ 0 w 3505200"/>
                    <a:gd name="connsiteY3" fmla="*/ 5981700 h 5981700"/>
                    <a:gd name="connsiteX4" fmla="*/ 0 w 3505200"/>
                    <a:gd name="connsiteY4" fmla="*/ 19050 h 5981700"/>
                    <a:gd name="connsiteX0" fmla="*/ 0 w 3505200"/>
                    <a:gd name="connsiteY0" fmla="*/ 19050 h 5981700"/>
                    <a:gd name="connsiteX1" fmla="*/ 1295400 w 3505200"/>
                    <a:gd name="connsiteY1" fmla="*/ 0 h 5981700"/>
                    <a:gd name="connsiteX2" fmla="*/ 3505200 w 3505200"/>
                    <a:gd name="connsiteY2" fmla="*/ 5581650 h 5981700"/>
                    <a:gd name="connsiteX3" fmla="*/ 0 w 3505200"/>
                    <a:gd name="connsiteY3" fmla="*/ 5981700 h 5981700"/>
                    <a:gd name="connsiteX4" fmla="*/ 0 w 3505200"/>
                    <a:gd name="connsiteY4" fmla="*/ 19050 h 5981700"/>
                    <a:gd name="connsiteX0" fmla="*/ 0 w 3505200"/>
                    <a:gd name="connsiteY0" fmla="*/ 1199 h 5963849"/>
                    <a:gd name="connsiteX1" fmla="*/ 1361637 w 3505200"/>
                    <a:gd name="connsiteY1" fmla="*/ 34340 h 5963849"/>
                    <a:gd name="connsiteX2" fmla="*/ 3505200 w 3505200"/>
                    <a:gd name="connsiteY2" fmla="*/ 5563799 h 5963849"/>
                    <a:gd name="connsiteX3" fmla="*/ 0 w 3505200"/>
                    <a:gd name="connsiteY3" fmla="*/ 5963849 h 5963849"/>
                    <a:gd name="connsiteX4" fmla="*/ 0 w 3505200"/>
                    <a:gd name="connsiteY4" fmla="*/ 1199 h 5963849"/>
                    <a:gd name="connsiteX0" fmla="*/ 0 w 3505200"/>
                    <a:gd name="connsiteY0" fmla="*/ 3183 h 5965833"/>
                    <a:gd name="connsiteX1" fmla="*/ 1361637 w 3505200"/>
                    <a:gd name="connsiteY1" fmla="*/ 36324 h 5965833"/>
                    <a:gd name="connsiteX2" fmla="*/ 3505200 w 3505200"/>
                    <a:gd name="connsiteY2" fmla="*/ 5565783 h 5965833"/>
                    <a:gd name="connsiteX3" fmla="*/ 0 w 3505200"/>
                    <a:gd name="connsiteY3" fmla="*/ 5965833 h 5965833"/>
                    <a:gd name="connsiteX4" fmla="*/ 0 w 3505200"/>
                    <a:gd name="connsiteY4" fmla="*/ 3183 h 5965833"/>
                    <a:gd name="connsiteX0" fmla="*/ 0 w 3505200"/>
                    <a:gd name="connsiteY0" fmla="*/ 15191 h 5977841"/>
                    <a:gd name="connsiteX1" fmla="*/ 1361637 w 3505200"/>
                    <a:gd name="connsiteY1" fmla="*/ 9189 h 5977841"/>
                    <a:gd name="connsiteX2" fmla="*/ 3505200 w 3505200"/>
                    <a:gd name="connsiteY2" fmla="*/ 5577791 h 5977841"/>
                    <a:gd name="connsiteX3" fmla="*/ 0 w 3505200"/>
                    <a:gd name="connsiteY3" fmla="*/ 5977841 h 5977841"/>
                    <a:gd name="connsiteX4" fmla="*/ 0 w 3505200"/>
                    <a:gd name="connsiteY4" fmla="*/ 15191 h 597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5977841">
                      <a:moveTo>
                        <a:pt x="0" y="15191"/>
                      </a:moveTo>
                      <a:cubicBezTo>
                        <a:pt x="1282700" y="2491"/>
                        <a:pt x="-9963" y="-8424"/>
                        <a:pt x="1361637" y="9189"/>
                      </a:cubicBezTo>
                      <a:cubicBezTo>
                        <a:pt x="1564837" y="1857039"/>
                        <a:pt x="2616200" y="5336491"/>
                        <a:pt x="3505200" y="5577791"/>
                      </a:cubicBezTo>
                      <a:lnTo>
                        <a:pt x="0" y="5977841"/>
                      </a:lnTo>
                      <a:lnTo>
                        <a:pt x="0" y="15191"/>
                      </a:lnTo>
                      <a:close/>
                    </a:path>
                  </a:pathLst>
                </a:custGeom>
                <a:solidFill>
                  <a:srgbClr val="16BAE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7"/>
                <p:cNvSpPr/>
                <p:nvPr/>
              </p:nvSpPr>
              <p:spPr>
                <a:xfrm>
                  <a:off x="0" y="-3"/>
                  <a:ext cx="2546430" cy="6696073"/>
                </a:xfrm>
                <a:custGeom>
                  <a:avLst/>
                  <a:gdLst>
                    <a:gd name="connsiteX0" fmla="*/ 0 w 3200400"/>
                    <a:gd name="connsiteY0" fmla="*/ 0 h 5962650"/>
                    <a:gd name="connsiteX1" fmla="*/ 3200400 w 3200400"/>
                    <a:gd name="connsiteY1" fmla="*/ 0 h 5962650"/>
                    <a:gd name="connsiteX2" fmla="*/ 3200400 w 3200400"/>
                    <a:gd name="connsiteY2" fmla="*/ 5962650 h 5962650"/>
                    <a:gd name="connsiteX3" fmla="*/ 0 w 3200400"/>
                    <a:gd name="connsiteY3" fmla="*/ 5962650 h 5962650"/>
                    <a:gd name="connsiteX4" fmla="*/ 0 w 3200400"/>
                    <a:gd name="connsiteY4" fmla="*/ 0 h 5962650"/>
                    <a:gd name="connsiteX0" fmla="*/ 0 w 3200400"/>
                    <a:gd name="connsiteY0" fmla="*/ 0 h 5962650"/>
                    <a:gd name="connsiteX1" fmla="*/ 3200400 w 3200400"/>
                    <a:gd name="connsiteY1" fmla="*/ 5962650 h 5962650"/>
                    <a:gd name="connsiteX2" fmla="*/ 0 w 3200400"/>
                    <a:gd name="connsiteY2" fmla="*/ 5962650 h 5962650"/>
                    <a:gd name="connsiteX3" fmla="*/ 0 w 32004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Lst>
                  <a:ahLst/>
                  <a:cxnLst>
                    <a:cxn ang="0">
                      <a:pos x="connsiteX0" y="connsiteY0"/>
                    </a:cxn>
                    <a:cxn ang="0">
                      <a:pos x="connsiteX1" y="connsiteY1"/>
                    </a:cxn>
                    <a:cxn ang="0">
                      <a:pos x="connsiteX2" y="connsiteY2"/>
                    </a:cxn>
                    <a:cxn ang="0">
                      <a:pos x="connsiteX3" y="connsiteY3"/>
                    </a:cxn>
                  </a:cxnLst>
                  <a:rect l="l" t="t" r="r" b="b"/>
                  <a:pathLst>
                    <a:path w="3619500" h="5962650">
                      <a:moveTo>
                        <a:pt x="0" y="0"/>
                      </a:moveTo>
                      <a:cubicBezTo>
                        <a:pt x="1384300" y="1981200"/>
                        <a:pt x="1377950" y="5295900"/>
                        <a:pt x="3619500" y="5715000"/>
                      </a:cubicBezTo>
                      <a:lnTo>
                        <a:pt x="0" y="5962650"/>
                      </a:lnTo>
                      <a:lnTo>
                        <a:pt x="0" y="0"/>
                      </a:lnTo>
                      <a:close/>
                    </a:path>
                  </a:pathLst>
                </a:custGeom>
                <a:solidFill>
                  <a:srgbClr val="13669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p:cNvSpPr/>
                <p:nvPr/>
              </p:nvSpPr>
              <p:spPr>
                <a:xfrm>
                  <a:off x="0" y="6457952"/>
                  <a:ext cx="12192000" cy="400049"/>
                </a:xfrm>
                <a:prstGeom prst="rect">
                  <a:avLst/>
                </a:prstGeom>
                <a:solidFill>
                  <a:srgbClr val="17BA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Forma en L 6"/>
                <p:cNvSpPr/>
                <p:nvPr/>
              </p:nvSpPr>
              <p:spPr>
                <a:xfrm>
                  <a:off x="0" y="5072986"/>
                  <a:ext cx="12192000" cy="1623087"/>
                </a:xfrm>
                <a:custGeom>
                  <a:avLst/>
                  <a:gdLst>
                    <a:gd name="connsiteX0" fmla="*/ 0 w 12192000"/>
                    <a:gd name="connsiteY0" fmla="*/ 0 h 4067175"/>
                    <a:gd name="connsiteX1" fmla="*/ 1347780 w 12192000"/>
                    <a:gd name="connsiteY1" fmla="*/ 0 h 4067175"/>
                    <a:gd name="connsiteX2" fmla="*/ 1347780 w 12192000"/>
                    <a:gd name="connsiteY2" fmla="*/ 2890826 h 4067175"/>
                    <a:gd name="connsiteX3" fmla="*/ 12192000 w 12192000"/>
                    <a:gd name="connsiteY3" fmla="*/ 2890826 h 4067175"/>
                    <a:gd name="connsiteX4" fmla="*/ 12192000 w 12192000"/>
                    <a:gd name="connsiteY4" fmla="*/ 4067175 h 4067175"/>
                    <a:gd name="connsiteX5" fmla="*/ 0 w 12192000"/>
                    <a:gd name="connsiteY5" fmla="*/ 4067175 h 4067175"/>
                    <a:gd name="connsiteX6" fmla="*/ 0 w 12192000"/>
                    <a:gd name="connsiteY6" fmla="*/ 0 h 4067175"/>
                    <a:gd name="connsiteX0" fmla="*/ 0 w 12192000"/>
                    <a:gd name="connsiteY0" fmla="*/ 0 h 4067175"/>
                    <a:gd name="connsiteX1" fmla="*/ 1347780 w 12192000"/>
                    <a:gd name="connsiteY1" fmla="*/ 0 h 4067175"/>
                    <a:gd name="connsiteX2" fmla="*/ 2890830 w 12192000"/>
                    <a:gd name="connsiteY2" fmla="*/ 2909876 h 4067175"/>
                    <a:gd name="connsiteX3" fmla="*/ 12192000 w 12192000"/>
                    <a:gd name="connsiteY3" fmla="*/ 2890826 h 4067175"/>
                    <a:gd name="connsiteX4" fmla="*/ 12192000 w 12192000"/>
                    <a:gd name="connsiteY4" fmla="*/ 4067175 h 4067175"/>
                    <a:gd name="connsiteX5" fmla="*/ 0 w 12192000"/>
                    <a:gd name="connsiteY5" fmla="*/ 4067175 h 4067175"/>
                    <a:gd name="connsiteX6" fmla="*/ 0 w 12192000"/>
                    <a:gd name="connsiteY6" fmla="*/ 0 h 4067175"/>
                    <a:gd name="connsiteX0" fmla="*/ 0 w 12192000"/>
                    <a:gd name="connsiteY0" fmla="*/ 0 h 4067175"/>
                    <a:gd name="connsiteX1" fmla="*/ 1347780 w 12192000"/>
                    <a:gd name="connsiteY1" fmla="*/ 0 h 4067175"/>
                    <a:gd name="connsiteX2" fmla="*/ 2890830 w 12192000"/>
                    <a:gd name="connsiteY2" fmla="*/ 2909876 h 4067175"/>
                    <a:gd name="connsiteX3" fmla="*/ 12192000 w 12192000"/>
                    <a:gd name="connsiteY3" fmla="*/ 2890826 h 4067175"/>
                    <a:gd name="connsiteX4" fmla="*/ 12192000 w 12192000"/>
                    <a:gd name="connsiteY4" fmla="*/ 4067175 h 4067175"/>
                    <a:gd name="connsiteX5" fmla="*/ 0 w 12192000"/>
                    <a:gd name="connsiteY5" fmla="*/ 4067175 h 4067175"/>
                    <a:gd name="connsiteX6" fmla="*/ 0 w 12192000"/>
                    <a:gd name="connsiteY6" fmla="*/ 0 h 4067175"/>
                    <a:gd name="connsiteX0" fmla="*/ 0 w 12192000"/>
                    <a:gd name="connsiteY0" fmla="*/ 0 h 4067175"/>
                    <a:gd name="connsiteX1" fmla="*/ 289083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289083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289083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289083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313848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313848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313848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313848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3138480 w 12192000"/>
                    <a:gd name="connsiteY1" fmla="*/ 2909876 h 4067175"/>
                    <a:gd name="connsiteX2" fmla="*/ 12192000 w 12192000"/>
                    <a:gd name="connsiteY2" fmla="*/ 2947976 h 4067175"/>
                    <a:gd name="connsiteX3" fmla="*/ 12192000 w 12192000"/>
                    <a:gd name="connsiteY3" fmla="*/ 4067175 h 4067175"/>
                    <a:gd name="connsiteX4" fmla="*/ 0 w 12192000"/>
                    <a:gd name="connsiteY4" fmla="*/ 4067175 h 4067175"/>
                    <a:gd name="connsiteX5" fmla="*/ 0 w 12192000"/>
                    <a:gd name="connsiteY5" fmla="*/ 0 h 406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67175">
                      <a:moveTo>
                        <a:pt x="0" y="0"/>
                      </a:moveTo>
                      <a:cubicBezTo>
                        <a:pt x="963610" y="969959"/>
                        <a:pt x="2060570" y="3025767"/>
                        <a:pt x="3138480" y="2909876"/>
                      </a:cubicBezTo>
                      <a:lnTo>
                        <a:pt x="12192000" y="2947976"/>
                      </a:lnTo>
                      <a:lnTo>
                        <a:pt x="12192000" y="4067175"/>
                      </a:lnTo>
                      <a:lnTo>
                        <a:pt x="0" y="4067175"/>
                      </a:lnTo>
                      <a:lnTo>
                        <a:pt x="0" y="0"/>
                      </a:lnTo>
                      <a:close/>
                    </a:path>
                  </a:pathLst>
                </a:custGeom>
                <a:solidFill>
                  <a:srgbClr val="102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pic>
          <p:nvPicPr>
            <p:cNvPr id="18" name="Imagen 1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891098" y="4779821"/>
              <a:ext cx="1546985" cy="1546985"/>
            </a:xfrm>
            <a:prstGeom prst="rect">
              <a:avLst/>
            </a:prstGeom>
          </p:spPr>
        </p:pic>
      </p:grpSp>
      <p:sp>
        <p:nvSpPr>
          <p:cNvPr id="26" name="32 Rectángulo"/>
          <p:cNvSpPr/>
          <p:nvPr/>
        </p:nvSpPr>
        <p:spPr>
          <a:xfrm>
            <a:off x="801186" y="801200"/>
            <a:ext cx="9139011" cy="4708981"/>
          </a:xfrm>
          <a:prstGeom prst="rect">
            <a:avLst/>
          </a:prstGeom>
        </p:spPr>
        <p:txBody>
          <a:bodyPr wrap="square">
            <a:spAutoFit/>
          </a:bodyPr>
          <a:lstStyle/>
          <a:p>
            <a:pPr algn="ctr"/>
            <a:r>
              <a:rPr lang="es-MX" sz="2000" dirty="0" smtClean="0">
                <a:solidFill>
                  <a:prstClr val="black"/>
                </a:solidFill>
                <a:latin typeface="Arial" pitchFamily="34" charset="0"/>
                <a:cs typeface="Arial" pitchFamily="34" charset="0"/>
              </a:rPr>
              <a:t>EL OBJETIVO DEL PRESENTE CURSO, ES EL DE REVITALIZAR </a:t>
            </a:r>
          </a:p>
          <a:p>
            <a:pPr algn="ctr"/>
            <a:r>
              <a:rPr lang="es-MX" sz="2000" dirty="0" smtClean="0">
                <a:solidFill>
                  <a:prstClr val="black"/>
                </a:solidFill>
                <a:latin typeface="Arial" pitchFamily="34" charset="0"/>
                <a:cs typeface="Arial" pitchFamily="34" charset="0"/>
              </a:rPr>
              <a:t>LA ÉTICA Y  SENSIBILIZAR</a:t>
            </a:r>
            <a:r>
              <a:rPr lang="es-MX" sz="2000" dirty="0">
                <a:solidFill>
                  <a:prstClr val="black"/>
                </a:solidFill>
                <a:latin typeface="Arial" pitchFamily="34" charset="0"/>
                <a:cs typeface="Arial" pitchFamily="34" charset="0"/>
              </a:rPr>
              <a:t> </a:t>
            </a:r>
            <a:r>
              <a:rPr lang="es-MX" sz="2000" dirty="0" smtClean="0">
                <a:solidFill>
                  <a:prstClr val="black"/>
                </a:solidFill>
                <a:latin typeface="Arial" pitchFamily="34" charset="0"/>
                <a:cs typeface="Arial" pitchFamily="34" charset="0"/>
              </a:rPr>
              <a:t>A LOS </a:t>
            </a:r>
            <a:r>
              <a:rPr lang="es-MX" sz="2000" dirty="0">
                <a:solidFill>
                  <a:prstClr val="black"/>
                </a:solidFill>
                <a:latin typeface="Arial" pitchFamily="34" charset="0"/>
                <a:cs typeface="Arial" pitchFamily="34" charset="0"/>
              </a:rPr>
              <a:t>SERVIDORES </a:t>
            </a:r>
            <a:r>
              <a:rPr lang="es-MX" sz="2000" dirty="0" smtClean="0">
                <a:solidFill>
                  <a:prstClr val="black"/>
                </a:solidFill>
                <a:latin typeface="Arial" pitchFamily="34" charset="0"/>
                <a:cs typeface="Arial" pitchFamily="34" charset="0"/>
              </a:rPr>
              <a:t>PÚBLICOS HACIA UN </a:t>
            </a:r>
            <a:r>
              <a:rPr lang="es-MX" sz="2000" dirty="0">
                <a:solidFill>
                  <a:prstClr val="black"/>
                </a:solidFill>
                <a:latin typeface="Arial" pitchFamily="34" charset="0"/>
                <a:cs typeface="Arial" pitchFamily="34" charset="0"/>
              </a:rPr>
              <a:t>CAMBIO DE PARADIGMA </a:t>
            </a:r>
            <a:r>
              <a:rPr lang="es-MX" sz="2000" dirty="0" smtClean="0">
                <a:solidFill>
                  <a:prstClr val="black"/>
                </a:solidFill>
                <a:latin typeface="Arial" pitchFamily="34" charset="0"/>
                <a:cs typeface="Arial" pitchFamily="34" charset="0"/>
              </a:rPr>
              <a:t>EN LOS GOBIERNOS DE TODOS LOS ÓRDENES (FEDERAL, ESTADUAL Y MUNICIPAL), PRIVILEGIANDO LOS VALORES, VIRTUDES Y PRINCIPIOS EN EL EJERCICIO DE LAS ACTIVIDADES ENCOMENDADAS, PARA PREVENIR E INHIBIR ACTOS IRREGULARES, HECHOS DE CORRUPCIÓN Y CONFLICTOS DE INTERESES</a:t>
            </a:r>
          </a:p>
          <a:p>
            <a:pPr algn="ctr"/>
            <a:endParaRPr lang="es-MX" sz="2000" dirty="0">
              <a:solidFill>
                <a:prstClr val="black"/>
              </a:solidFill>
              <a:latin typeface="Arial" pitchFamily="34" charset="0"/>
              <a:cs typeface="Arial" pitchFamily="34" charset="0"/>
            </a:endParaRPr>
          </a:p>
          <a:p>
            <a:pPr algn="ctr"/>
            <a:r>
              <a:rPr lang="es-MX" sz="2000" dirty="0" smtClean="0">
                <a:solidFill>
                  <a:prstClr val="black"/>
                </a:solidFill>
                <a:latin typeface="Arial" pitchFamily="34" charset="0"/>
                <a:cs typeface="Arial" pitchFamily="34" charset="0"/>
              </a:rPr>
              <a:t>EN EL MARCO DEL SISTEMA NACIONAL ANTICORRUPCIÓN, LA GESTIÓN PÚBLICA DEBE ESTAR BASADA </a:t>
            </a:r>
            <a:r>
              <a:rPr lang="es-MX" sz="2000" dirty="0">
                <a:solidFill>
                  <a:prstClr val="black"/>
                </a:solidFill>
                <a:latin typeface="Arial" pitchFamily="34" charset="0"/>
                <a:cs typeface="Arial" pitchFamily="34" charset="0"/>
              </a:rPr>
              <a:t>EN </a:t>
            </a:r>
            <a:r>
              <a:rPr lang="es-MX" sz="2000" dirty="0" smtClean="0">
                <a:solidFill>
                  <a:prstClr val="black"/>
                </a:solidFill>
                <a:latin typeface="Arial" pitchFamily="34" charset="0"/>
                <a:cs typeface="Arial" pitchFamily="34" charset="0"/>
              </a:rPr>
              <a:t>LOS PRINCIPIOS </a:t>
            </a:r>
            <a:r>
              <a:rPr lang="es-MX" sz="2000" dirty="0">
                <a:solidFill>
                  <a:prstClr val="black"/>
                </a:solidFill>
                <a:latin typeface="Arial" pitchFamily="34" charset="0"/>
                <a:cs typeface="Arial" pitchFamily="34" charset="0"/>
              </a:rPr>
              <a:t>DE </a:t>
            </a:r>
            <a:r>
              <a:rPr lang="es-MX" sz="2000" dirty="0" smtClean="0">
                <a:solidFill>
                  <a:prstClr val="black"/>
                </a:solidFill>
                <a:latin typeface="Arial" pitchFamily="34" charset="0"/>
                <a:cs typeface="Arial" pitchFamily="34" charset="0"/>
              </a:rPr>
              <a:t>LEGALIDAD, OBJETIVIDAD, PROFESIONALISMO, HONRADEZ, LEALTAD, IMPARCIALIDAD, EFICIENCIA, EFICACIA, TRANSPARENCIA, ECONOMÍA, INTEGRIDAD </a:t>
            </a:r>
            <a:r>
              <a:rPr lang="es-MX" sz="2000" dirty="0">
                <a:solidFill>
                  <a:prstClr val="black"/>
                </a:solidFill>
                <a:latin typeface="Arial" pitchFamily="34" charset="0"/>
                <a:cs typeface="Arial" pitchFamily="34" charset="0"/>
              </a:rPr>
              <a:t>Y </a:t>
            </a:r>
            <a:r>
              <a:rPr lang="es-MX" sz="2000" dirty="0" smtClean="0">
                <a:solidFill>
                  <a:prstClr val="black"/>
                </a:solidFill>
                <a:latin typeface="Arial" pitchFamily="34" charset="0"/>
                <a:cs typeface="Arial" pitchFamily="34" charset="0"/>
              </a:rPr>
              <a:t>COMPETENCIA POR MÉRITO, </a:t>
            </a:r>
            <a:r>
              <a:rPr lang="es-MX" sz="2000" dirty="0">
                <a:solidFill>
                  <a:prstClr val="black"/>
                </a:solidFill>
                <a:latin typeface="Arial" pitchFamily="34" charset="0"/>
                <a:cs typeface="Arial" pitchFamily="34" charset="0"/>
              </a:rPr>
              <a:t>QUE </a:t>
            </a:r>
            <a:r>
              <a:rPr lang="es-MX" sz="2000" dirty="0" smtClean="0">
                <a:solidFill>
                  <a:prstClr val="black"/>
                </a:solidFill>
                <a:latin typeface="Arial" pitchFamily="34" charset="0"/>
                <a:cs typeface="Arial" pitchFamily="34" charset="0"/>
              </a:rPr>
              <a:t>ENALTEZCAN AL </a:t>
            </a:r>
            <a:r>
              <a:rPr lang="es-MX" sz="2000" dirty="0">
                <a:solidFill>
                  <a:prstClr val="black"/>
                </a:solidFill>
                <a:latin typeface="Arial" pitchFamily="34" charset="0"/>
                <a:cs typeface="Arial" pitchFamily="34" charset="0"/>
              </a:rPr>
              <a:t>SERVICIO PÚBLICO </a:t>
            </a:r>
            <a:r>
              <a:rPr lang="es-MX" sz="2000" dirty="0" smtClean="0">
                <a:solidFill>
                  <a:prstClr val="black"/>
                </a:solidFill>
                <a:latin typeface="Arial" pitchFamily="34" charset="0"/>
                <a:cs typeface="Arial" pitchFamily="34" charset="0"/>
              </a:rPr>
              <a:t>Y QUE EN </a:t>
            </a:r>
            <a:r>
              <a:rPr lang="es-MX" sz="2000" dirty="0">
                <a:solidFill>
                  <a:prstClr val="black"/>
                </a:solidFill>
                <a:latin typeface="Arial" pitchFamily="34" charset="0"/>
                <a:cs typeface="Arial" pitchFamily="34" charset="0"/>
              </a:rPr>
              <a:t>EL GOBIERNO </a:t>
            </a:r>
            <a:r>
              <a:rPr lang="es-MX" sz="2000" dirty="0" smtClean="0">
                <a:solidFill>
                  <a:prstClr val="black"/>
                </a:solidFill>
                <a:latin typeface="Arial" pitchFamily="34" charset="0"/>
                <a:cs typeface="Arial" pitchFamily="34" charset="0"/>
              </a:rPr>
              <a:t>SE CUMPLA CON EL DERECHO HUMANO A LA BUENA ADMINISTRACIÓN</a:t>
            </a:r>
            <a:endParaRPr lang="es-MX"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8186221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43"/>
          <p:cNvSpPr txBox="1"/>
          <p:nvPr/>
        </p:nvSpPr>
        <p:spPr>
          <a:xfrm>
            <a:off x="11640616" y="6453336"/>
            <a:ext cx="551384" cy="400110"/>
          </a:xfrm>
          <a:prstGeom prst="rect">
            <a:avLst/>
          </a:prstGeom>
          <a:noFill/>
        </p:spPr>
        <p:txBody>
          <a:bodyPr wrap="square" rtlCol="0">
            <a:spAutoFit/>
          </a:bodyPr>
          <a:lstStyle/>
          <a:p>
            <a:pPr algn="ctr"/>
            <a:r>
              <a:rPr lang="es-MX" sz="2000" b="1" dirty="0" smtClean="0">
                <a:solidFill>
                  <a:prstClr val="black"/>
                </a:solidFill>
                <a:latin typeface="Arial" panose="020B0604020202020204" pitchFamily="34" charset="0"/>
                <a:cs typeface="Arial" panose="020B0604020202020204" pitchFamily="34" charset="0"/>
              </a:rPr>
              <a:t>28</a:t>
            </a:r>
            <a:endParaRPr lang="es-MX" sz="2000" b="1" dirty="0">
              <a:solidFill>
                <a:prstClr val="black"/>
              </a:solidFill>
              <a:latin typeface="Arial" panose="020B0604020202020204" pitchFamily="34" charset="0"/>
              <a:cs typeface="Arial" panose="020B0604020202020204" pitchFamily="34" charset="0"/>
            </a:endParaRPr>
          </a:p>
        </p:txBody>
      </p:sp>
      <p:grpSp>
        <p:nvGrpSpPr>
          <p:cNvPr id="45" name="Grupo 44"/>
          <p:cNvGrpSpPr/>
          <p:nvPr/>
        </p:nvGrpSpPr>
        <p:grpSpPr>
          <a:xfrm>
            <a:off x="23664" y="548680"/>
            <a:ext cx="12144672" cy="5544629"/>
            <a:chOff x="436694" y="1450218"/>
            <a:chExt cx="11318611" cy="4174402"/>
          </a:xfrm>
        </p:grpSpPr>
        <p:grpSp>
          <p:nvGrpSpPr>
            <p:cNvPr id="46" name="Grupo 45"/>
            <p:cNvGrpSpPr/>
            <p:nvPr/>
          </p:nvGrpSpPr>
          <p:grpSpPr>
            <a:xfrm>
              <a:off x="436694" y="1450224"/>
              <a:ext cx="2745741" cy="4174395"/>
              <a:chOff x="149484" y="2292915"/>
              <a:chExt cx="3390900" cy="3222063"/>
            </a:xfrm>
          </p:grpSpPr>
          <p:sp>
            <p:nvSpPr>
              <p:cNvPr id="62" name="Rectángulo 61"/>
              <p:cNvSpPr/>
              <p:nvPr/>
            </p:nvSpPr>
            <p:spPr>
              <a:xfrm>
                <a:off x="159009" y="2292918"/>
                <a:ext cx="3381375" cy="382145"/>
              </a:xfrm>
              <a:prstGeom prst="rect">
                <a:avLst/>
              </a:prstGeom>
              <a:solidFill>
                <a:srgbClr val="777676"/>
              </a:solidFill>
              <a:ln w="28575">
                <a:solidFill>
                  <a:srgbClr val="777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63" name="Pentágono 62"/>
              <p:cNvSpPr/>
              <p:nvPr/>
            </p:nvSpPr>
            <p:spPr>
              <a:xfrm>
                <a:off x="149484" y="2292915"/>
                <a:ext cx="971549" cy="372622"/>
              </a:xfrm>
              <a:prstGeom prst="homePlate">
                <a:avLst/>
              </a:prstGeom>
              <a:solidFill>
                <a:srgbClr val="FE635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64" name="Rectángulo 63"/>
              <p:cNvSpPr/>
              <p:nvPr/>
            </p:nvSpPr>
            <p:spPr>
              <a:xfrm>
                <a:off x="159009" y="2675063"/>
                <a:ext cx="3381375" cy="2535112"/>
              </a:xfrm>
              <a:prstGeom prst="rect">
                <a:avLst/>
              </a:prstGeom>
              <a:solidFill>
                <a:srgbClr val="FFE8E7"/>
              </a:solidFill>
              <a:ln w="28575">
                <a:solidFill>
                  <a:srgbClr val="FE63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65" name="Pentágono 64"/>
              <p:cNvSpPr/>
              <p:nvPr/>
            </p:nvSpPr>
            <p:spPr>
              <a:xfrm rot="5400000">
                <a:off x="1697296" y="3671890"/>
                <a:ext cx="304801" cy="3381375"/>
              </a:xfrm>
              <a:prstGeom prst="homePlate">
                <a:avLst/>
              </a:prstGeom>
              <a:gradFill>
                <a:gsLst>
                  <a:gs pos="50000">
                    <a:srgbClr val="FF615E"/>
                  </a:gs>
                  <a:gs pos="50000">
                    <a:srgbClr val="EB4E4F"/>
                  </a:gs>
                </a:gsLst>
                <a:lin ang="5400000" scaled="0"/>
              </a:gradFill>
              <a:ln w="28575">
                <a:solidFill>
                  <a:srgbClr val="FF61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grpSp>
          <p:nvGrpSpPr>
            <p:cNvPr id="47" name="Grupo 46"/>
            <p:cNvGrpSpPr/>
            <p:nvPr/>
          </p:nvGrpSpPr>
          <p:grpSpPr>
            <a:xfrm>
              <a:off x="3294316" y="1450223"/>
              <a:ext cx="2745742" cy="4174397"/>
              <a:chOff x="149483" y="2292914"/>
              <a:chExt cx="3390901" cy="3222064"/>
            </a:xfrm>
          </p:grpSpPr>
          <p:sp>
            <p:nvSpPr>
              <p:cNvPr id="58" name="Rectángulo 57"/>
              <p:cNvSpPr/>
              <p:nvPr/>
            </p:nvSpPr>
            <p:spPr>
              <a:xfrm>
                <a:off x="159010" y="2292914"/>
                <a:ext cx="3381374" cy="382149"/>
              </a:xfrm>
              <a:prstGeom prst="rect">
                <a:avLst/>
              </a:prstGeom>
              <a:solidFill>
                <a:srgbClr val="777676"/>
              </a:solidFill>
              <a:ln w="28575">
                <a:solidFill>
                  <a:srgbClr val="777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9" name="Pentágono 58"/>
              <p:cNvSpPr/>
              <p:nvPr/>
            </p:nvSpPr>
            <p:spPr>
              <a:xfrm>
                <a:off x="149483" y="2292914"/>
                <a:ext cx="971551" cy="372623"/>
              </a:xfrm>
              <a:prstGeom prst="homePlate">
                <a:avLst/>
              </a:prstGeom>
              <a:solidFill>
                <a:srgbClr val="FFB3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60" name="Rectángulo 59"/>
              <p:cNvSpPr/>
              <p:nvPr/>
            </p:nvSpPr>
            <p:spPr>
              <a:xfrm>
                <a:off x="159009" y="2675063"/>
                <a:ext cx="3381375" cy="2535112"/>
              </a:xfrm>
              <a:prstGeom prst="rect">
                <a:avLst/>
              </a:prstGeom>
              <a:solidFill>
                <a:srgbClr val="FFF6E7"/>
              </a:solidFill>
              <a:ln w="28575">
                <a:solidFill>
                  <a:srgbClr val="FFB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61" name="Pentágono 60"/>
              <p:cNvSpPr/>
              <p:nvPr/>
            </p:nvSpPr>
            <p:spPr>
              <a:xfrm rot="5400000">
                <a:off x="1697296" y="3671890"/>
                <a:ext cx="304801" cy="3381375"/>
              </a:xfrm>
              <a:prstGeom prst="homePlate">
                <a:avLst/>
              </a:prstGeom>
              <a:gradFill>
                <a:gsLst>
                  <a:gs pos="50000">
                    <a:srgbClr val="FDB32F"/>
                  </a:gs>
                  <a:gs pos="50000">
                    <a:srgbClr val="CC8F24"/>
                  </a:gs>
                </a:gsLst>
                <a:lin ang="5400000" scaled="0"/>
              </a:gradFill>
              <a:ln w="28575">
                <a:solidFill>
                  <a:srgbClr val="FFB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grpSp>
          <p:nvGrpSpPr>
            <p:cNvPr id="48" name="Grupo 47"/>
            <p:cNvGrpSpPr/>
            <p:nvPr/>
          </p:nvGrpSpPr>
          <p:grpSpPr>
            <a:xfrm>
              <a:off x="6159651" y="1450220"/>
              <a:ext cx="2738030" cy="4174399"/>
              <a:chOff x="159007" y="2292912"/>
              <a:chExt cx="3381377" cy="3222066"/>
            </a:xfrm>
          </p:grpSpPr>
          <p:sp>
            <p:nvSpPr>
              <p:cNvPr id="54" name="Rectángulo 53"/>
              <p:cNvSpPr/>
              <p:nvPr/>
            </p:nvSpPr>
            <p:spPr>
              <a:xfrm>
                <a:off x="159009" y="2292912"/>
                <a:ext cx="3381375" cy="382151"/>
              </a:xfrm>
              <a:prstGeom prst="rect">
                <a:avLst/>
              </a:prstGeom>
              <a:solidFill>
                <a:srgbClr val="777676"/>
              </a:solidFill>
              <a:ln w="28575">
                <a:solidFill>
                  <a:srgbClr val="777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5" name="Pentágono 54"/>
              <p:cNvSpPr/>
              <p:nvPr/>
            </p:nvSpPr>
            <p:spPr>
              <a:xfrm>
                <a:off x="159007" y="2292914"/>
                <a:ext cx="962025" cy="372624"/>
              </a:xfrm>
              <a:prstGeom prst="homePlate">
                <a:avLst/>
              </a:prstGeom>
              <a:solidFill>
                <a:srgbClr val="0165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6" name="Rectángulo 55"/>
              <p:cNvSpPr/>
              <p:nvPr/>
            </p:nvSpPr>
            <p:spPr>
              <a:xfrm>
                <a:off x="159009" y="2675063"/>
                <a:ext cx="3381375" cy="2535112"/>
              </a:xfrm>
              <a:prstGeom prst="rect">
                <a:avLst/>
              </a:prstGeom>
              <a:solidFill>
                <a:srgbClr val="E7FAFF"/>
              </a:solidFill>
              <a:ln w="28575">
                <a:solidFill>
                  <a:srgbClr val="016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7" name="Pentágono 56"/>
              <p:cNvSpPr/>
              <p:nvPr/>
            </p:nvSpPr>
            <p:spPr>
              <a:xfrm rot="5400000">
                <a:off x="1697296" y="3671890"/>
                <a:ext cx="304801" cy="3381375"/>
              </a:xfrm>
              <a:prstGeom prst="homePlate">
                <a:avLst/>
              </a:prstGeom>
              <a:gradFill>
                <a:gsLst>
                  <a:gs pos="50000">
                    <a:srgbClr val="0080A1"/>
                  </a:gs>
                  <a:gs pos="50000">
                    <a:srgbClr val="005F79"/>
                  </a:gs>
                </a:gsLst>
                <a:lin ang="5400000" scaled="0"/>
              </a:gradFill>
              <a:ln w="28575">
                <a:solidFill>
                  <a:srgbClr val="008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grpSp>
          <p:nvGrpSpPr>
            <p:cNvPr id="49" name="Grupo 48"/>
            <p:cNvGrpSpPr/>
            <p:nvPr/>
          </p:nvGrpSpPr>
          <p:grpSpPr>
            <a:xfrm>
              <a:off x="9017271" y="1450218"/>
              <a:ext cx="2738034" cy="4174400"/>
              <a:chOff x="159002" y="2292911"/>
              <a:chExt cx="3381382" cy="3222067"/>
            </a:xfrm>
          </p:grpSpPr>
          <p:sp>
            <p:nvSpPr>
              <p:cNvPr id="50" name="Rectángulo 49"/>
              <p:cNvSpPr/>
              <p:nvPr/>
            </p:nvSpPr>
            <p:spPr>
              <a:xfrm>
                <a:off x="159009" y="2292911"/>
                <a:ext cx="3381375" cy="382151"/>
              </a:xfrm>
              <a:prstGeom prst="rect">
                <a:avLst/>
              </a:prstGeom>
              <a:solidFill>
                <a:srgbClr val="777676"/>
              </a:solidFill>
              <a:ln w="28575">
                <a:solidFill>
                  <a:srgbClr val="777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1" name="Pentágono 50"/>
              <p:cNvSpPr/>
              <p:nvPr/>
            </p:nvSpPr>
            <p:spPr>
              <a:xfrm>
                <a:off x="159002" y="2292912"/>
                <a:ext cx="962030" cy="372626"/>
              </a:xfrm>
              <a:prstGeom prst="homePlate">
                <a:avLst/>
              </a:prstGeom>
              <a:solidFill>
                <a:srgbClr val="AEC44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2" name="Rectángulo 51"/>
              <p:cNvSpPr/>
              <p:nvPr/>
            </p:nvSpPr>
            <p:spPr>
              <a:xfrm>
                <a:off x="159009" y="2675063"/>
                <a:ext cx="3381375" cy="2535112"/>
              </a:xfrm>
              <a:prstGeom prst="rect">
                <a:avLst/>
              </a:prstGeom>
              <a:solidFill>
                <a:srgbClr val="F7F9EB"/>
              </a:solidFill>
              <a:ln w="28575">
                <a:solidFill>
                  <a:srgbClr val="AEC4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sp>
            <p:nvSpPr>
              <p:cNvPr id="53" name="Pentágono 52"/>
              <p:cNvSpPr/>
              <p:nvPr/>
            </p:nvSpPr>
            <p:spPr>
              <a:xfrm rot="5400000">
                <a:off x="1697296" y="3671890"/>
                <a:ext cx="304801" cy="3381375"/>
              </a:xfrm>
              <a:prstGeom prst="homePlate">
                <a:avLst/>
              </a:prstGeom>
              <a:gradFill>
                <a:gsLst>
                  <a:gs pos="50000">
                    <a:srgbClr val="AFC545"/>
                  </a:gs>
                  <a:gs pos="50000">
                    <a:srgbClr val="8C9E38"/>
                  </a:gs>
                </a:gsLst>
                <a:lin ang="5400000" scaled="0"/>
              </a:gradFill>
              <a:ln w="28575">
                <a:solidFill>
                  <a:srgbClr val="AEC4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a:p>
            </p:txBody>
          </p:sp>
        </p:grpSp>
      </p:grpSp>
      <p:sp>
        <p:nvSpPr>
          <p:cNvPr id="66" name="Rectángulo 65"/>
          <p:cNvSpPr/>
          <p:nvPr/>
        </p:nvSpPr>
        <p:spPr>
          <a:xfrm>
            <a:off x="23664" y="1469683"/>
            <a:ext cx="2946131" cy="2031325"/>
          </a:xfrm>
          <a:prstGeom prst="rect">
            <a:avLst/>
          </a:prstGeom>
        </p:spPr>
        <p:txBody>
          <a:bodyPr wrap="square">
            <a:spAutoFit/>
          </a:bodyPr>
          <a:lstStyle/>
          <a:p>
            <a:pPr algn="ctr"/>
            <a:r>
              <a:rPr lang="es-ES" b="1" dirty="0" smtClean="0">
                <a:latin typeface="Arial" panose="020B0604020202020204" pitchFamily="34" charset="0"/>
                <a:cs typeface="Arial" panose="020B0604020202020204" pitchFamily="34" charset="0"/>
              </a:rPr>
              <a:t>PARA REVITALIZAR LA ÉTICA SE DEBE: </a:t>
            </a:r>
            <a:r>
              <a:rPr lang="es-ES" b="1" dirty="0">
                <a:latin typeface="Arial" panose="020B0604020202020204" pitchFamily="34" charset="0"/>
                <a:cs typeface="Arial" panose="020B0604020202020204" pitchFamily="34" charset="0"/>
              </a:rPr>
              <a:t>CONVERTIR LO DESEABLE, </a:t>
            </a:r>
            <a:r>
              <a:rPr lang="es-ES" b="1" dirty="0" smtClean="0">
                <a:latin typeface="Arial" panose="020B0604020202020204" pitchFamily="34" charset="0"/>
                <a:cs typeface="Arial" panose="020B0604020202020204" pitchFamily="34" charset="0"/>
              </a:rPr>
              <a:t>EN LO </a:t>
            </a:r>
            <a:r>
              <a:rPr lang="es-ES" b="1" dirty="0">
                <a:latin typeface="Arial" panose="020B0604020202020204" pitchFamily="34" charset="0"/>
                <a:cs typeface="Arial" panose="020B0604020202020204" pitchFamily="34" charset="0"/>
              </a:rPr>
              <a:t>QUE </a:t>
            </a:r>
            <a:r>
              <a:rPr lang="es-ES" b="1" dirty="0" smtClean="0">
                <a:latin typeface="Arial" panose="020B0604020202020204" pitchFamily="34" charset="0"/>
                <a:cs typeface="Arial" panose="020B0604020202020204" pitchFamily="34" charset="0"/>
              </a:rPr>
              <a:t>PODRÍA SER</a:t>
            </a:r>
            <a:r>
              <a:rPr lang="es-ES" b="1" dirty="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 Y LO </a:t>
            </a:r>
            <a:r>
              <a:rPr lang="es-ES" b="1" dirty="0">
                <a:latin typeface="Arial" panose="020B0604020202020204" pitchFamily="34" charset="0"/>
                <a:cs typeface="Arial" panose="020B0604020202020204" pitchFamily="34" charset="0"/>
              </a:rPr>
              <a:t>POSIBLE, EN LO QUE DEBERÍA </a:t>
            </a:r>
            <a:r>
              <a:rPr lang="es-ES" b="1" dirty="0" smtClean="0">
                <a:latin typeface="Arial" panose="020B0604020202020204" pitchFamily="34" charset="0"/>
                <a:cs typeface="Arial" panose="020B0604020202020204" pitchFamily="34" charset="0"/>
              </a:rPr>
              <a:t>SER</a:t>
            </a:r>
            <a:endParaRPr lang="es-ES" b="1" dirty="0">
              <a:latin typeface="Arial" panose="020B0604020202020204" pitchFamily="34" charset="0"/>
              <a:cs typeface="Arial" panose="020B0604020202020204" pitchFamily="34" charset="0"/>
            </a:endParaRPr>
          </a:p>
        </p:txBody>
      </p:sp>
      <p:sp>
        <p:nvSpPr>
          <p:cNvPr id="67" name="Rectángulo 66"/>
          <p:cNvSpPr/>
          <p:nvPr/>
        </p:nvSpPr>
        <p:spPr>
          <a:xfrm>
            <a:off x="3089844" y="1674674"/>
            <a:ext cx="2946130" cy="1754326"/>
          </a:xfrm>
          <a:prstGeom prst="rect">
            <a:avLst/>
          </a:prstGeom>
        </p:spPr>
        <p:txBody>
          <a:bodyPr wrap="square">
            <a:spAutoFit/>
          </a:bodyPr>
          <a:lstStyle/>
          <a:p>
            <a:pPr algn="ctr"/>
            <a:r>
              <a:rPr lang="es-ES" b="1" dirty="0">
                <a:latin typeface="Arial" panose="020B0604020202020204" pitchFamily="34" charset="0"/>
                <a:cs typeface="Arial" panose="020B0604020202020204" pitchFamily="34" charset="0"/>
              </a:rPr>
              <a:t>PARA REVITALIZAR LA ÉTICA </a:t>
            </a:r>
            <a:r>
              <a:rPr lang="es-ES" b="1" dirty="0" smtClean="0">
                <a:latin typeface="Arial" panose="020B0604020202020204" pitchFamily="34" charset="0"/>
                <a:cs typeface="Arial" panose="020B0604020202020204" pitchFamily="34" charset="0"/>
              </a:rPr>
              <a:t>ES NECESARIA: LA PARTICIPACIÓN ACTIVA DE LA CIUDADANÍA, GOBERNANZA</a:t>
            </a:r>
            <a:endParaRPr lang="es-ES" b="1" dirty="0">
              <a:latin typeface="Arial" panose="020B0604020202020204" pitchFamily="34" charset="0"/>
              <a:cs typeface="Arial" panose="020B0604020202020204" pitchFamily="34" charset="0"/>
            </a:endParaRPr>
          </a:p>
        </p:txBody>
      </p:sp>
      <p:sp>
        <p:nvSpPr>
          <p:cNvPr id="68" name="Rectángulo 67"/>
          <p:cNvSpPr/>
          <p:nvPr/>
        </p:nvSpPr>
        <p:spPr>
          <a:xfrm>
            <a:off x="6164298" y="1223857"/>
            <a:ext cx="2937857" cy="3323987"/>
          </a:xfrm>
          <a:prstGeom prst="rect">
            <a:avLst/>
          </a:prstGeom>
        </p:spPr>
        <p:txBody>
          <a:bodyPr wrap="square">
            <a:spAutoFit/>
          </a:bodyPr>
          <a:lstStyle/>
          <a:p>
            <a:pPr algn="ctr"/>
            <a:r>
              <a:rPr lang="es-ES" sz="1500" b="1" dirty="0">
                <a:latin typeface="Arial" panose="020B0604020202020204" pitchFamily="34" charset="0"/>
                <a:cs typeface="Arial" panose="020B0604020202020204" pitchFamily="34" charset="0"/>
              </a:rPr>
              <a:t>PARA REVITALIZAR LA ÉTICA </a:t>
            </a:r>
            <a:r>
              <a:rPr lang="es-ES" sz="1500" b="1" dirty="0" smtClean="0">
                <a:latin typeface="Arial" panose="020B0604020202020204" pitchFamily="34" charset="0"/>
                <a:cs typeface="Arial" panose="020B0604020202020204" pitchFamily="34" charset="0"/>
              </a:rPr>
              <a:t>SE REQUIERE: QUE LA TOMA </a:t>
            </a:r>
            <a:r>
              <a:rPr lang="es-ES" sz="1500" b="1" dirty="0">
                <a:latin typeface="Arial" panose="020B0604020202020204" pitchFamily="34" charset="0"/>
                <a:cs typeface="Arial" panose="020B0604020202020204" pitchFamily="34" charset="0"/>
              </a:rPr>
              <a:t>DE DECISIONES, </a:t>
            </a:r>
            <a:r>
              <a:rPr lang="es-ES" sz="1500" b="1" dirty="0" smtClean="0">
                <a:latin typeface="Arial" panose="020B0604020202020204" pitchFamily="34" charset="0"/>
                <a:cs typeface="Arial" panose="020B0604020202020204" pitchFamily="34" charset="0"/>
              </a:rPr>
              <a:t>SE HAGA</a:t>
            </a:r>
            <a:endParaRPr lang="es-ES" sz="1500" b="1" dirty="0">
              <a:latin typeface="Arial" panose="020B0604020202020204" pitchFamily="34" charset="0"/>
              <a:cs typeface="Arial" panose="020B0604020202020204" pitchFamily="34" charset="0"/>
            </a:endParaRPr>
          </a:p>
          <a:p>
            <a:pPr algn="ctr"/>
            <a:r>
              <a:rPr lang="es-ES" sz="1500" b="1" dirty="0" smtClean="0">
                <a:latin typeface="Arial" panose="020B0604020202020204" pitchFamily="34" charset="0"/>
                <a:cs typeface="Arial" panose="020B0604020202020204" pitchFamily="34" charset="0"/>
              </a:rPr>
              <a:t>CONJUNTAMENTE </a:t>
            </a:r>
            <a:r>
              <a:rPr lang="es-ES" sz="1500" b="1" dirty="0">
                <a:latin typeface="Arial" panose="020B0604020202020204" pitchFamily="34" charset="0"/>
                <a:cs typeface="Arial" panose="020B0604020202020204" pitchFamily="34" charset="0"/>
              </a:rPr>
              <a:t>CON LOS </a:t>
            </a:r>
            <a:r>
              <a:rPr lang="es-ES" sz="1500" b="1" dirty="0" smtClean="0">
                <a:latin typeface="Arial" panose="020B0604020202020204" pitchFamily="34" charset="0"/>
                <a:cs typeface="Arial" panose="020B0604020202020204" pitchFamily="34" charset="0"/>
              </a:rPr>
              <a:t>CIUDADANOS, </a:t>
            </a:r>
            <a:r>
              <a:rPr lang="es-ES" sz="1500" b="1" dirty="0">
                <a:latin typeface="Arial" panose="020B0604020202020204" pitchFamily="34" charset="0"/>
                <a:cs typeface="Arial" panose="020B0604020202020204" pitchFamily="34" charset="0"/>
              </a:rPr>
              <a:t>A FIN DE DAR SENTIDO A LA VIDA POLÍTICA. TODOS </a:t>
            </a:r>
            <a:r>
              <a:rPr lang="es-ES" sz="1500" b="1" dirty="0" smtClean="0">
                <a:latin typeface="Arial" panose="020B0604020202020204" pitchFamily="34" charset="0"/>
                <a:cs typeface="Arial" panose="020B0604020202020204" pitchFamily="34" charset="0"/>
              </a:rPr>
              <a:t>LOS CIUDADANOS TIENEN </a:t>
            </a:r>
            <a:r>
              <a:rPr lang="es-ES" sz="1500" b="1" dirty="0">
                <a:latin typeface="Arial" panose="020B0604020202020204" pitchFamily="34" charset="0"/>
                <a:cs typeface="Arial" panose="020B0604020202020204" pitchFamily="34" charset="0"/>
              </a:rPr>
              <a:t>LA OBLIGACIÓN DE DEFINIR Y DEFENDER LAS POLÍTICAS PÚBLICAS DESDE CADA </a:t>
            </a:r>
            <a:r>
              <a:rPr lang="es-ES" sz="1500" b="1" dirty="0" smtClean="0">
                <a:latin typeface="Arial" panose="020B0604020202020204" pitchFamily="34" charset="0"/>
                <a:cs typeface="Arial" panose="020B0604020202020204" pitchFamily="34" charset="0"/>
              </a:rPr>
              <a:t>UNO DE LOS SECTORES PRIVADO, SOCIAL, CIVIL, ACADÉMICO Y PÚBLICO </a:t>
            </a:r>
            <a:endParaRPr lang="es-MX" sz="1500" b="1" dirty="0">
              <a:latin typeface="Arial" panose="020B0604020202020204" pitchFamily="34" charset="0"/>
              <a:cs typeface="Arial" panose="020B0604020202020204" pitchFamily="34" charset="0"/>
            </a:endParaRPr>
          </a:p>
        </p:txBody>
      </p:sp>
      <p:sp>
        <p:nvSpPr>
          <p:cNvPr id="69" name="Rectángulo 68"/>
          <p:cNvSpPr/>
          <p:nvPr/>
        </p:nvSpPr>
        <p:spPr>
          <a:xfrm>
            <a:off x="9257313" y="1223231"/>
            <a:ext cx="2911023" cy="2862322"/>
          </a:xfrm>
          <a:prstGeom prst="rect">
            <a:avLst/>
          </a:prstGeom>
        </p:spPr>
        <p:txBody>
          <a:bodyPr wrap="square">
            <a:spAutoFit/>
          </a:bodyPr>
          <a:lstStyle/>
          <a:p>
            <a:pPr algn="ctr"/>
            <a:r>
              <a:rPr lang="es-ES" b="1" dirty="0">
                <a:latin typeface="Arial" panose="020B0604020202020204" pitchFamily="34" charset="0"/>
                <a:cs typeface="Arial" panose="020B0604020202020204" pitchFamily="34" charset="0"/>
              </a:rPr>
              <a:t>PARA REVITALIZAR LA </a:t>
            </a:r>
            <a:r>
              <a:rPr lang="es-ES" b="1" dirty="0" smtClean="0">
                <a:latin typeface="Arial" panose="020B0604020202020204" pitchFamily="34" charset="0"/>
                <a:cs typeface="Arial" panose="020B0604020202020204" pitchFamily="34" charset="0"/>
              </a:rPr>
              <a:t>ÉTICA SE TIENE QUE: DAR</a:t>
            </a:r>
            <a:r>
              <a:rPr lang="es-MX" b="1" dirty="0" smtClean="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PRIORIDAD </a:t>
            </a:r>
            <a:r>
              <a:rPr lang="es-MX" b="1" dirty="0" smtClean="0">
                <a:latin typeface="Arial" panose="020B0604020202020204" pitchFamily="34" charset="0"/>
                <a:cs typeface="Arial" panose="020B0604020202020204" pitchFamily="34" charset="0"/>
              </a:rPr>
              <a:t>PARA QUE LA SOCIEDAD Y LOS GOBIERNOS IMPULSEN EL </a:t>
            </a:r>
            <a:r>
              <a:rPr lang="es-MX" b="1" dirty="0">
                <a:latin typeface="Arial" panose="020B0604020202020204" pitchFamily="34" charset="0"/>
                <a:cs typeface="Arial" panose="020B0604020202020204" pitchFamily="34" charset="0"/>
              </a:rPr>
              <a:t>DESARROLLO DE LA CIUDAD, EL CAPITAL SOCIAL Y LA DEMOCRACIA</a:t>
            </a:r>
          </a:p>
        </p:txBody>
      </p:sp>
      <p:sp>
        <p:nvSpPr>
          <p:cNvPr id="70" name="CuadroTexto 69"/>
          <p:cNvSpPr txBox="1"/>
          <p:nvPr/>
        </p:nvSpPr>
        <p:spPr>
          <a:xfrm>
            <a:off x="1199456" y="422702"/>
            <a:ext cx="864096" cy="830997"/>
          </a:xfrm>
          <a:prstGeom prst="rect">
            <a:avLst/>
          </a:prstGeom>
          <a:noFill/>
        </p:spPr>
        <p:txBody>
          <a:bodyPr wrap="square" rtlCol="0" anchor="ctr">
            <a:spAutoFit/>
          </a:bodyPr>
          <a:lstStyle/>
          <a:p>
            <a:pPr algn="ctr"/>
            <a:r>
              <a:rPr lang="es-MX" sz="48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s-MX" sz="4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1" name="CuadroTexto 70"/>
          <p:cNvSpPr txBox="1"/>
          <p:nvPr/>
        </p:nvSpPr>
        <p:spPr>
          <a:xfrm>
            <a:off x="4287005" y="422702"/>
            <a:ext cx="864096" cy="830997"/>
          </a:xfrm>
          <a:prstGeom prst="rect">
            <a:avLst/>
          </a:prstGeom>
          <a:noFill/>
        </p:spPr>
        <p:txBody>
          <a:bodyPr wrap="square" rtlCol="0" anchor="ctr">
            <a:spAutoFit/>
          </a:bodyPr>
          <a:lstStyle/>
          <a:p>
            <a:pPr algn="ctr"/>
            <a:r>
              <a:rPr lang="es-MX" sz="48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s-MX" sz="4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2" name="CuadroTexto 71"/>
          <p:cNvSpPr txBox="1"/>
          <p:nvPr/>
        </p:nvSpPr>
        <p:spPr>
          <a:xfrm>
            <a:off x="7395332" y="422702"/>
            <a:ext cx="864096" cy="830997"/>
          </a:xfrm>
          <a:prstGeom prst="rect">
            <a:avLst/>
          </a:prstGeom>
          <a:noFill/>
        </p:spPr>
        <p:txBody>
          <a:bodyPr wrap="square" rtlCol="0" anchor="ctr">
            <a:spAutoFit/>
          </a:bodyPr>
          <a:lstStyle/>
          <a:p>
            <a:pPr algn="ctr"/>
            <a:r>
              <a:rPr lang="es-MX" sz="4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sp>
        <p:nvSpPr>
          <p:cNvPr id="73" name="CuadroTexto 72"/>
          <p:cNvSpPr txBox="1"/>
          <p:nvPr/>
        </p:nvSpPr>
        <p:spPr>
          <a:xfrm>
            <a:off x="10353809" y="422702"/>
            <a:ext cx="864096" cy="830997"/>
          </a:xfrm>
          <a:prstGeom prst="rect">
            <a:avLst/>
          </a:prstGeom>
          <a:noFill/>
        </p:spPr>
        <p:txBody>
          <a:bodyPr wrap="square" rtlCol="0" anchor="ctr">
            <a:spAutoFit/>
          </a:bodyPr>
          <a:lstStyle/>
          <a:p>
            <a:pPr algn="ctr"/>
            <a:r>
              <a:rPr lang="es-MX" sz="48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s-MX" sz="4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4" name="Imagen 7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2633" y="3747380"/>
            <a:ext cx="1728192" cy="1728192"/>
          </a:xfrm>
          <a:prstGeom prst="rect">
            <a:avLst/>
          </a:prstGeom>
        </p:spPr>
      </p:pic>
      <p:pic>
        <p:nvPicPr>
          <p:cNvPr id="75" name="Imagen 7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73705" y="3747572"/>
            <a:ext cx="1728000" cy="1728000"/>
          </a:xfrm>
          <a:prstGeom prst="rect">
            <a:avLst/>
          </a:prstGeom>
        </p:spPr>
      </p:pic>
      <p:pic>
        <p:nvPicPr>
          <p:cNvPr id="76" name="Imagen 7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8999" y="4488672"/>
            <a:ext cx="1080120" cy="1080120"/>
          </a:xfrm>
          <a:prstGeom prst="rect">
            <a:avLst/>
          </a:prstGeom>
        </p:spPr>
      </p:pic>
      <p:pic>
        <p:nvPicPr>
          <p:cNvPr id="77" name="Imagen 7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066318" y="4063776"/>
            <a:ext cx="1411796" cy="1411796"/>
          </a:xfrm>
          <a:prstGeom prst="rect">
            <a:avLst/>
          </a:prstGeom>
        </p:spPr>
      </p:pic>
    </p:spTree>
    <p:extLst>
      <p:ext uri="{BB962C8B-B14F-4D97-AF65-F5344CB8AC3E}">
        <p14:creationId xmlns:p14="http://schemas.microsoft.com/office/powerpoint/2010/main" xmlns="" val="1658664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a:xfrm flipV="1">
            <a:off x="47326" y="2977193"/>
            <a:ext cx="12025338" cy="3434578"/>
          </a:xfrm>
          <a:prstGeom prst="rect">
            <a:avLst/>
          </a:prstGeom>
          <a:solidFill>
            <a:srgbClr val="ECE7F1"/>
          </a:solidFill>
          <a:ln w="19050">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p:cNvSpPr/>
          <p:nvPr/>
        </p:nvSpPr>
        <p:spPr>
          <a:xfrm>
            <a:off x="8356" y="-2110"/>
            <a:ext cx="9264352" cy="400110"/>
          </a:xfrm>
          <a:prstGeom prst="rect">
            <a:avLst/>
          </a:prstGeom>
        </p:spPr>
        <p:txBody>
          <a:bodyPr wrap="square" anchor="ctr">
            <a:spAutoFit/>
          </a:bodyPr>
          <a:lstStyle/>
          <a:p>
            <a:r>
              <a:rPr lang="es-MX" sz="2000" b="1" dirty="0" smtClean="0">
                <a:solidFill>
                  <a:prstClr val="black"/>
                </a:solidFill>
                <a:latin typeface="Arial" pitchFamily="34" charset="0"/>
                <a:cs typeface="Arial" pitchFamily="34" charset="0"/>
              </a:rPr>
              <a:t>XV. </a:t>
            </a:r>
            <a:r>
              <a:rPr lang="es-MX" sz="2000" b="1" dirty="0">
                <a:solidFill>
                  <a:prstClr val="black"/>
                </a:solidFill>
                <a:latin typeface="Arial" pitchFamily="34" charset="0"/>
                <a:cs typeface="Arial" pitchFamily="34" charset="0"/>
              </a:rPr>
              <a:t>SENSIBILIZACIÓN</a:t>
            </a:r>
          </a:p>
        </p:txBody>
      </p:sp>
      <p:sp>
        <p:nvSpPr>
          <p:cNvPr id="66" name="CuadroTexto 65"/>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29</a:t>
            </a:r>
            <a:endParaRPr lang="es-MX" sz="2000" b="1" dirty="0">
              <a:latin typeface="Arial" panose="020B0604020202020204" pitchFamily="34" charset="0"/>
              <a:cs typeface="Arial" panose="020B0604020202020204" pitchFamily="34" charset="0"/>
            </a:endParaRPr>
          </a:p>
        </p:txBody>
      </p:sp>
      <p:sp>
        <p:nvSpPr>
          <p:cNvPr id="67" name="Arco de bloque 66"/>
          <p:cNvSpPr/>
          <p:nvPr/>
        </p:nvSpPr>
        <p:spPr>
          <a:xfrm rot="5400000" flipH="1">
            <a:off x="10788231" y="833585"/>
            <a:ext cx="1512163" cy="1200719"/>
          </a:xfrm>
          <a:prstGeom prst="blockArc">
            <a:avLst>
              <a:gd name="adj1" fmla="val 10800914"/>
              <a:gd name="adj2" fmla="val 21593270"/>
              <a:gd name="adj3" fmla="val 12515"/>
            </a:avLst>
          </a:prstGeom>
          <a:gradFill flip="none" rotWithShape="1">
            <a:gsLst>
              <a:gs pos="48000">
                <a:srgbClr val="3D7A94"/>
              </a:gs>
              <a:gs pos="48000">
                <a:srgbClr val="2F677F"/>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8" name="Arco de bloque 67"/>
          <p:cNvSpPr/>
          <p:nvPr/>
        </p:nvSpPr>
        <p:spPr>
          <a:xfrm rot="16200000">
            <a:off x="-108396" y="833586"/>
            <a:ext cx="1512163" cy="1200719"/>
          </a:xfrm>
          <a:prstGeom prst="blockArc">
            <a:avLst>
              <a:gd name="adj1" fmla="val 10800914"/>
              <a:gd name="adj2" fmla="val 21593270"/>
              <a:gd name="adj3" fmla="val 12515"/>
            </a:avLst>
          </a:prstGeom>
          <a:gradFill flip="none" rotWithShape="1">
            <a:gsLst>
              <a:gs pos="48000">
                <a:srgbClr val="3D7A94"/>
              </a:gs>
              <a:gs pos="48000">
                <a:srgbClr val="2F677F"/>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9" name="Rectángulo 68"/>
          <p:cNvSpPr/>
          <p:nvPr/>
        </p:nvSpPr>
        <p:spPr>
          <a:xfrm>
            <a:off x="647686" y="424855"/>
            <a:ext cx="10957388" cy="2126981"/>
          </a:xfrm>
          <a:prstGeom prst="rect">
            <a:avLst/>
          </a:prstGeom>
          <a:solidFill>
            <a:schemeClr val="bg1"/>
          </a:solidFill>
          <a:ln w="38100">
            <a:solidFill>
              <a:srgbClr val="2F677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Elipse 69"/>
          <p:cNvSpPr/>
          <p:nvPr/>
        </p:nvSpPr>
        <p:spPr>
          <a:xfrm>
            <a:off x="253622" y="953069"/>
            <a:ext cx="880405" cy="961755"/>
          </a:xfrm>
          <a:prstGeom prst="ellipse">
            <a:avLst/>
          </a:prstGeom>
          <a:gradFill>
            <a:gsLst>
              <a:gs pos="53000">
                <a:srgbClr val="2F677F"/>
              </a:gs>
              <a:gs pos="54000">
                <a:srgbClr val="3D7A9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Elipse 70"/>
          <p:cNvSpPr/>
          <p:nvPr/>
        </p:nvSpPr>
        <p:spPr>
          <a:xfrm flipH="1">
            <a:off x="10943953" y="953069"/>
            <a:ext cx="880405" cy="961755"/>
          </a:xfrm>
          <a:prstGeom prst="ellipse">
            <a:avLst/>
          </a:prstGeom>
          <a:gradFill>
            <a:gsLst>
              <a:gs pos="53000">
                <a:srgbClr val="2F677F"/>
              </a:gs>
              <a:gs pos="54000">
                <a:srgbClr val="3D7A9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p:cNvSpPr/>
          <p:nvPr/>
        </p:nvSpPr>
        <p:spPr>
          <a:xfrm>
            <a:off x="647686" y="459195"/>
            <a:ext cx="10957387" cy="800219"/>
          </a:xfrm>
          <a:prstGeom prst="rect">
            <a:avLst/>
          </a:prstGeom>
        </p:spPr>
        <p:txBody>
          <a:bodyPr wrap="square">
            <a:spAutoFit/>
          </a:bodyPr>
          <a:lstStyle/>
          <a:p>
            <a:pPr algn="ctr"/>
            <a:r>
              <a:rPr lang="es-MX" sz="1600" b="1" dirty="0">
                <a:latin typeface="Arial" panose="020B0604020202020204" pitchFamily="34" charset="0"/>
                <a:cs typeface="Arial" panose="020B0604020202020204" pitchFamily="34" charset="0"/>
              </a:rPr>
              <a:t>LA SENSIBILIZACIÓN EN </a:t>
            </a:r>
            <a:r>
              <a:rPr lang="es-MX" sz="1600" b="1" dirty="0" smtClean="0">
                <a:latin typeface="Arial" panose="020B0604020202020204" pitchFamily="34" charset="0"/>
                <a:cs typeface="Arial" panose="020B0604020202020204" pitchFamily="34" charset="0"/>
              </a:rPr>
              <a:t>GENERAL TIENE COMO PROPÓSITO:</a:t>
            </a:r>
          </a:p>
          <a:p>
            <a:pPr algn="ctr"/>
            <a:r>
              <a:rPr lang="es-MX" sz="1600" b="1" dirty="0" smtClean="0">
                <a:latin typeface="Arial" panose="020B0604020202020204" pitchFamily="34" charset="0"/>
                <a:cs typeface="Arial" panose="020B0604020202020204" pitchFamily="34" charset="0"/>
              </a:rPr>
              <a:t> CONCIENCIAR SOBRE </a:t>
            </a:r>
            <a:r>
              <a:rPr lang="es-MX" sz="1600" b="1" dirty="0">
                <a:latin typeface="Arial" panose="020B0604020202020204" pitchFamily="34" charset="0"/>
                <a:cs typeface="Arial" panose="020B0604020202020204" pitchFamily="34" charset="0"/>
              </a:rPr>
              <a:t>LA IMPORTANCIA DE </a:t>
            </a:r>
            <a:r>
              <a:rPr lang="es-MX" sz="1600" b="1" dirty="0" smtClean="0">
                <a:latin typeface="Arial" panose="020B0604020202020204" pitchFamily="34" charset="0"/>
                <a:cs typeface="Arial" panose="020B0604020202020204" pitchFamily="34" charset="0"/>
              </a:rPr>
              <a:t>ALGO</a:t>
            </a:r>
          </a:p>
          <a:p>
            <a:pPr algn="just"/>
            <a:endParaRPr lang="es-MX" sz="1400" dirty="0">
              <a:latin typeface="Arial" panose="020B0604020202020204" pitchFamily="34" charset="0"/>
              <a:cs typeface="Arial" panose="020B0604020202020204" pitchFamily="34" charset="0"/>
            </a:endParaRPr>
          </a:p>
        </p:txBody>
      </p:sp>
      <p:sp>
        <p:nvSpPr>
          <p:cNvPr id="74" name="Rectángulo redondeado 73"/>
          <p:cNvSpPr/>
          <p:nvPr/>
        </p:nvSpPr>
        <p:spPr>
          <a:xfrm>
            <a:off x="1340323" y="1099287"/>
            <a:ext cx="9489611" cy="1217958"/>
          </a:xfrm>
          <a:prstGeom prst="roundRect">
            <a:avLst/>
          </a:prstGeom>
          <a:solidFill>
            <a:srgbClr val="DEFBF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p:cNvSpPr/>
          <p:nvPr/>
        </p:nvSpPr>
        <p:spPr>
          <a:xfrm>
            <a:off x="1826664" y="1221428"/>
            <a:ext cx="9003270" cy="954107"/>
          </a:xfrm>
          <a:prstGeom prst="rect">
            <a:avLst/>
          </a:prstGeom>
        </p:spPr>
        <p:txBody>
          <a:bodyPr wrap="square">
            <a:spAutoFit/>
          </a:bodyPr>
          <a:lstStyle/>
          <a:p>
            <a:pPr algn="ctr"/>
            <a:r>
              <a:rPr lang="es-ES" sz="1400" b="1" dirty="0">
                <a:latin typeface="Arial" panose="020B0604020202020204" pitchFamily="34" charset="0"/>
                <a:cs typeface="Arial" panose="020B0604020202020204" pitchFamily="34" charset="0"/>
              </a:rPr>
              <a:t>SENSIBILIZAR EN LA COMPRENSIÓN  DEL  FENÓMENO DESDE </a:t>
            </a:r>
            <a:r>
              <a:rPr lang="es-ES" sz="1400" b="1" dirty="0" smtClean="0">
                <a:latin typeface="Arial" panose="020B0604020202020204" pitchFamily="34" charset="0"/>
                <a:cs typeface="Arial" panose="020B0604020202020204" pitchFamily="34" charset="0"/>
              </a:rPr>
              <a:t>DENTRO QUE PERMITA </a:t>
            </a:r>
            <a:r>
              <a:rPr lang="es-ES" sz="1400" b="1" dirty="0">
                <a:latin typeface="Arial" panose="020B0604020202020204" pitchFamily="34" charset="0"/>
                <a:cs typeface="Arial" panose="020B0604020202020204" pitchFamily="34" charset="0"/>
              </a:rPr>
              <a:t>EXPERIMENTAR LAS COSAS DESDE EL FUERO INTERNO Y ESTO DERIVA EN EL ENTENDIMIENTO DESDE UN ÁMBITO PROPIO Y PERSONAL DE UNA CUESTIÓN </a:t>
            </a:r>
            <a:r>
              <a:rPr lang="es-ES" sz="1400" b="1" dirty="0" smtClean="0">
                <a:latin typeface="Arial" panose="020B0604020202020204" pitchFamily="34" charset="0"/>
                <a:cs typeface="Arial" panose="020B0604020202020204" pitchFamily="34" charset="0"/>
              </a:rPr>
              <a:t>COLECTIVA; ES CONCIENTIZARSE SOBRE LA IMPORTANCIA O EL VALOR DE UNA COSA </a:t>
            </a:r>
            <a:endParaRPr lang="es-ES" sz="1400" b="1" dirty="0">
              <a:latin typeface="Arial" panose="020B0604020202020204" pitchFamily="34" charset="0"/>
              <a:cs typeface="Arial" panose="020B0604020202020204" pitchFamily="34" charset="0"/>
            </a:endParaRPr>
          </a:p>
        </p:txBody>
      </p:sp>
      <p:sp>
        <p:nvSpPr>
          <p:cNvPr id="77" name="Rectángulo 76"/>
          <p:cNvSpPr/>
          <p:nvPr/>
        </p:nvSpPr>
        <p:spPr>
          <a:xfrm>
            <a:off x="0" y="2656949"/>
            <a:ext cx="12192000" cy="369332"/>
          </a:xfrm>
          <a:prstGeom prst="rect">
            <a:avLst/>
          </a:prstGeom>
          <a:solidFill>
            <a:schemeClr val="accent4">
              <a:lumMod val="50000"/>
            </a:schemeClr>
          </a:solidFill>
          <a:effectLst>
            <a:outerShdw blurRad="50800" dist="38100" dir="5400000" algn="t" rotWithShape="0">
              <a:prstClr val="black">
                <a:alpha val="40000"/>
              </a:prstClr>
            </a:outerShdw>
          </a:effectLst>
        </p:spPr>
        <p:txBody>
          <a:bodyPr wrap="square">
            <a:spAutoFit/>
          </a:bodyPr>
          <a:lstStyle/>
          <a:p>
            <a:pPr algn="ctr"/>
            <a:r>
              <a:rPr lang="es-ES" b="1" dirty="0" smtClean="0">
                <a:solidFill>
                  <a:schemeClr val="bg1"/>
                </a:solidFill>
                <a:latin typeface="Arial" panose="020B0604020202020204" pitchFamily="34" charset="0"/>
                <a:cs typeface="Arial" panose="020B0604020202020204" pitchFamily="34" charset="0"/>
              </a:rPr>
              <a:t>PARA SENSIBILIZAR AL CAMBIO SOBRE </a:t>
            </a:r>
            <a:r>
              <a:rPr lang="es-ES" b="1" dirty="0">
                <a:solidFill>
                  <a:schemeClr val="bg1"/>
                </a:solidFill>
                <a:latin typeface="Arial" panose="020B0604020202020204" pitchFamily="34" charset="0"/>
                <a:cs typeface="Arial" panose="020B0604020202020204" pitchFamily="34" charset="0"/>
              </a:rPr>
              <a:t>LA </a:t>
            </a:r>
            <a:r>
              <a:rPr lang="es-ES" b="1" dirty="0" smtClean="0">
                <a:solidFill>
                  <a:schemeClr val="bg1"/>
                </a:solidFill>
                <a:latin typeface="Arial" panose="020B0604020202020204" pitchFamily="34" charset="0"/>
                <a:cs typeface="Arial" panose="020B0604020202020204" pitchFamily="34" charset="0"/>
              </a:rPr>
              <a:t>ÉTICA SE REQUIERE: </a:t>
            </a:r>
            <a:endParaRPr lang="es-ES" b="1" dirty="0">
              <a:solidFill>
                <a:schemeClr val="bg1"/>
              </a:solidFill>
              <a:latin typeface="Arial" panose="020B0604020202020204" pitchFamily="34" charset="0"/>
              <a:cs typeface="Arial" panose="020B0604020202020204" pitchFamily="34" charset="0"/>
            </a:endParaRPr>
          </a:p>
        </p:txBody>
      </p:sp>
      <p:grpSp>
        <p:nvGrpSpPr>
          <p:cNvPr id="78" name="Grupo 77"/>
          <p:cNvGrpSpPr/>
          <p:nvPr/>
        </p:nvGrpSpPr>
        <p:grpSpPr>
          <a:xfrm>
            <a:off x="253622" y="3075284"/>
            <a:ext cx="2576946" cy="3306042"/>
            <a:chOff x="1064029" y="789051"/>
            <a:chExt cx="2576946" cy="2309285"/>
          </a:xfrm>
          <a:effectLst>
            <a:outerShdw blurRad="63500" sx="102000" sy="102000" algn="ctr" rotWithShape="0">
              <a:prstClr val="black">
                <a:alpha val="40000"/>
              </a:prstClr>
            </a:outerShdw>
          </a:effectLst>
        </p:grpSpPr>
        <p:sp>
          <p:nvSpPr>
            <p:cNvPr id="79" name="Redondear rectángulo de esquina del mismo lado 78"/>
            <p:cNvSpPr/>
            <p:nvPr/>
          </p:nvSpPr>
          <p:spPr>
            <a:xfrm>
              <a:off x="1064029" y="789051"/>
              <a:ext cx="2576946" cy="524360"/>
            </a:xfrm>
            <a:prstGeom prst="round2SameRect">
              <a:avLst>
                <a:gd name="adj1" fmla="val 50000"/>
                <a:gd name="adj2" fmla="val 0"/>
              </a:avLst>
            </a:prstGeom>
            <a:solidFill>
              <a:srgbClr val="DB4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dondear rectángulo de esquina del mismo lado 79"/>
            <p:cNvSpPr/>
            <p:nvPr/>
          </p:nvSpPr>
          <p:spPr>
            <a:xfrm flipV="1">
              <a:off x="1064029" y="990241"/>
              <a:ext cx="2576946" cy="2108095"/>
            </a:xfrm>
            <a:prstGeom prst="round2SameRect">
              <a:avLst>
                <a:gd name="adj1" fmla="val 32317"/>
                <a:gd name="adj2" fmla="val 0"/>
              </a:avLst>
            </a:prstGeom>
            <a:solidFill>
              <a:srgbClr val="FEF4F5"/>
            </a:solidFill>
            <a:ln w="19050">
              <a:solidFill>
                <a:srgbClr val="DB4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81" name="Grupo 80"/>
          <p:cNvGrpSpPr/>
          <p:nvPr/>
        </p:nvGrpSpPr>
        <p:grpSpPr>
          <a:xfrm flipH="1">
            <a:off x="9114989" y="3075284"/>
            <a:ext cx="2576946" cy="3306036"/>
            <a:chOff x="1064029" y="623455"/>
            <a:chExt cx="2576946" cy="2494716"/>
          </a:xfrm>
          <a:effectLst>
            <a:outerShdw blurRad="63500" sx="102000" sy="102000" algn="ctr" rotWithShape="0">
              <a:prstClr val="black">
                <a:alpha val="40000"/>
              </a:prstClr>
            </a:outerShdw>
          </a:effectLst>
        </p:grpSpPr>
        <p:sp>
          <p:nvSpPr>
            <p:cNvPr id="82" name="Redondear rectángulo de esquina del mismo lado 81"/>
            <p:cNvSpPr/>
            <p:nvPr/>
          </p:nvSpPr>
          <p:spPr>
            <a:xfrm>
              <a:off x="1064029" y="623455"/>
              <a:ext cx="2576946" cy="689956"/>
            </a:xfrm>
            <a:prstGeom prst="round2SameRect">
              <a:avLst>
                <a:gd name="adj1" fmla="val 50000"/>
                <a:gd name="adj2" fmla="val 0"/>
              </a:avLst>
            </a:prstGeom>
            <a:solidFill>
              <a:srgbClr val="E8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dondear rectángulo de esquina del mismo lado 82"/>
            <p:cNvSpPr/>
            <p:nvPr/>
          </p:nvSpPr>
          <p:spPr>
            <a:xfrm flipV="1">
              <a:off x="1064029" y="840800"/>
              <a:ext cx="2576946" cy="2277371"/>
            </a:xfrm>
            <a:prstGeom prst="round2SameRect">
              <a:avLst>
                <a:gd name="adj1" fmla="val 32317"/>
                <a:gd name="adj2" fmla="val 0"/>
              </a:avLst>
            </a:prstGeom>
            <a:solidFill>
              <a:srgbClr val="FCF1E8"/>
            </a:solidFill>
            <a:ln w="19050">
              <a:solidFill>
                <a:srgbClr val="E87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84" name="Grupo 83"/>
          <p:cNvGrpSpPr/>
          <p:nvPr/>
        </p:nvGrpSpPr>
        <p:grpSpPr>
          <a:xfrm flipH="1">
            <a:off x="3207411" y="3075284"/>
            <a:ext cx="2576946" cy="3306041"/>
            <a:chOff x="1064029" y="789051"/>
            <a:chExt cx="2576946" cy="2309284"/>
          </a:xfrm>
          <a:effectLst>
            <a:outerShdw blurRad="63500" sx="102000" sy="102000" algn="ctr" rotWithShape="0">
              <a:prstClr val="black">
                <a:alpha val="40000"/>
              </a:prstClr>
            </a:outerShdw>
          </a:effectLst>
        </p:grpSpPr>
        <p:sp>
          <p:nvSpPr>
            <p:cNvPr id="85" name="Redondear rectángulo de esquina del mismo lado 84"/>
            <p:cNvSpPr/>
            <p:nvPr/>
          </p:nvSpPr>
          <p:spPr>
            <a:xfrm>
              <a:off x="1064029" y="789051"/>
              <a:ext cx="2576946" cy="524360"/>
            </a:xfrm>
            <a:prstGeom prst="round2SameRect">
              <a:avLst>
                <a:gd name="adj1" fmla="val 50000"/>
                <a:gd name="adj2" fmla="val 0"/>
              </a:avLst>
            </a:prstGeom>
            <a:solidFill>
              <a:srgbClr val="13A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dondear rectángulo de esquina del mismo lado 85"/>
            <p:cNvSpPr/>
            <p:nvPr/>
          </p:nvSpPr>
          <p:spPr>
            <a:xfrm flipV="1">
              <a:off x="1064029" y="990241"/>
              <a:ext cx="2576946" cy="2108094"/>
            </a:xfrm>
            <a:prstGeom prst="round2SameRect">
              <a:avLst>
                <a:gd name="adj1" fmla="val 32317"/>
                <a:gd name="adj2" fmla="val 0"/>
              </a:avLst>
            </a:prstGeom>
            <a:solidFill>
              <a:srgbClr val="E4FBFC"/>
            </a:solidFill>
            <a:ln w="19050">
              <a:solidFill>
                <a:srgbClr val="13A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87" name="Grupo 86"/>
          <p:cNvGrpSpPr/>
          <p:nvPr/>
        </p:nvGrpSpPr>
        <p:grpSpPr>
          <a:xfrm flipH="1">
            <a:off x="6161200" y="3075284"/>
            <a:ext cx="2576946" cy="3306039"/>
            <a:chOff x="1064029" y="789051"/>
            <a:chExt cx="2576946" cy="2309283"/>
          </a:xfrm>
          <a:effectLst>
            <a:outerShdw blurRad="63500" sx="102000" sy="102000" algn="ctr" rotWithShape="0">
              <a:prstClr val="black">
                <a:alpha val="40000"/>
              </a:prstClr>
            </a:outerShdw>
          </a:effectLst>
        </p:grpSpPr>
        <p:sp>
          <p:nvSpPr>
            <p:cNvPr id="88" name="Redondear rectángulo de esquina del mismo lado 87"/>
            <p:cNvSpPr/>
            <p:nvPr/>
          </p:nvSpPr>
          <p:spPr>
            <a:xfrm>
              <a:off x="1064029" y="789051"/>
              <a:ext cx="2576946" cy="524360"/>
            </a:xfrm>
            <a:prstGeom prst="round2SameRect">
              <a:avLst>
                <a:gd name="adj1" fmla="val 50000"/>
                <a:gd name="adj2" fmla="val 0"/>
              </a:avLst>
            </a:prstGeom>
            <a:solidFill>
              <a:srgbClr val="105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dondear rectángulo de esquina del mismo lado 88"/>
            <p:cNvSpPr/>
            <p:nvPr/>
          </p:nvSpPr>
          <p:spPr>
            <a:xfrm flipV="1">
              <a:off x="1064029" y="990241"/>
              <a:ext cx="2576946" cy="2108093"/>
            </a:xfrm>
            <a:prstGeom prst="round2SameRect">
              <a:avLst>
                <a:gd name="adj1" fmla="val 32317"/>
                <a:gd name="adj2" fmla="val 0"/>
              </a:avLst>
            </a:prstGeom>
            <a:solidFill>
              <a:srgbClr val="E1F4FB"/>
            </a:solidFill>
            <a:ln w="19050">
              <a:solidFill>
                <a:srgbClr val="0F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90" name="Rectángulo 89"/>
          <p:cNvSpPr/>
          <p:nvPr/>
        </p:nvSpPr>
        <p:spPr>
          <a:xfrm>
            <a:off x="239864" y="3894915"/>
            <a:ext cx="2586818" cy="1200329"/>
          </a:xfrm>
          <a:prstGeom prst="rect">
            <a:avLst/>
          </a:prstGeom>
        </p:spPr>
        <p:txBody>
          <a:bodyPr wrap="square">
            <a:spAutoFit/>
          </a:bodyPr>
          <a:lstStyle/>
          <a:p>
            <a:pPr algn="ctr"/>
            <a:r>
              <a:rPr lang="es-ES" sz="1200" dirty="0">
                <a:latin typeface="Arial" panose="020B0604020202020204" pitchFamily="34" charset="0"/>
                <a:cs typeface="Arial" panose="020B0604020202020204" pitchFamily="34" charset="0"/>
              </a:rPr>
              <a:t>ESTABLECER </a:t>
            </a:r>
            <a:r>
              <a:rPr lang="es-ES" sz="1200" b="1" dirty="0">
                <a:latin typeface="Arial" panose="020B0604020202020204" pitchFamily="34" charset="0"/>
                <a:cs typeface="Arial" panose="020B0604020202020204" pitchFamily="34" charset="0"/>
              </a:rPr>
              <a:t>OBJETIVOS ESTRATÉGICOS</a:t>
            </a:r>
            <a:r>
              <a:rPr lang="es-ES" sz="1200" dirty="0">
                <a:latin typeface="Arial" panose="020B0604020202020204" pitchFamily="34" charset="0"/>
                <a:cs typeface="Arial" panose="020B0604020202020204" pitchFamily="34" charset="0"/>
              </a:rPr>
              <a:t> QUE PERMITAN PRIORIZAR LA IMPORTANCIA DE LA ÉTICA EN EL EJERCICIO DE NUESTRAS FUNCIONES COMO SERVIDORES PÚBLICOS</a:t>
            </a:r>
          </a:p>
        </p:txBody>
      </p:sp>
      <p:sp>
        <p:nvSpPr>
          <p:cNvPr id="91" name="Rectángulo 90"/>
          <p:cNvSpPr/>
          <p:nvPr/>
        </p:nvSpPr>
        <p:spPr>
          <a:xfrm>
            <a:off x="3190624" y="3371695"/>
            <a:ext cx="2593733" cy="2123658"/>
          </a:xfrm>
          <a:prstGeom prst="rect">
            <a:avLst/>
          </a:prstGeom>
        </p:spPr>
        <p:txBody>
          <a:bodyPr wrap="square">
            <a:spAutoFit/>
          </a:bodyPr>
          <a:lstStyle/>
          <a:p>
            <a:pPr algn="ctr"/>
            <a:r>
              <a:rPr lang="es-ES" sz="1200" dirty="0" smtClean="0">
                <a:latin typeface="Arial" panose="020B0604020202020204" pitchFamily="34" charset="0"/>
                <a:cs typeface="Arial" panose="020B0604020202020204" pitchFamily="34" charset="0"/>
              </a:rPr>
              <a:t>COMPRENDER </a:t>
            </a:r>
            <a:r>
              <a:rPr lang="es-ES" sz="1200" dirty="0">
                <a:latin typeface="Arial" panose="020B0604020202020204" pitchFamily="34" charset="0"/>
                <a:cs typeface="Arial" panose="020B0604020202020204" pitchFamily="34" charset="0"/>
              </a:rPr>
              <a:t>QUE </a:t>
            </a:r>
            <a:r>
              <a:rPr lang="es-ES" sz="1200" dirty="0" smtClean="0">
                <a:latin typeface="Arial" panose="020B0604020202020204" pitchFamily="34" charset="0"/>
                <a:cs typeface="Arial" panose="020B0604020202020204" pitchFamily="34" charset="0"/>
              </a:rPr>
              <a:t>UNA INCORRECTA </a:t>
            </a:r>
            <a:r>
              <a:rPr lang="es-ES" sz="1200" b="1" dirty="0">
                <a:latin typeface="Arial" panose="020B0604020202020204" pitchFamily="34" charset="0"/>
                <a:cs typeface="Arial" panose="020B0604020202020204" pitchFamily="34" charset="0"/>
              </a:rPr>
              <a:t>ADMINISTRACIÓN DE </a:t>
            </a:r>
            <a:r>
              <a:rPr lang="es-ES" sz="1200" b="1" dirty="0" smtClean="0">
                <a:latin typeface="Arial" panose="020B0604020202020204" pitchFamily="34" charset="0"/>
                <a:cs typeface="Arial" panose="020B0604020202020204" pitchFamily="34" charset="0"/>
              </a:rPr>
              <a:t>RECURSOS </a:t>
            </a:r>
            <a:r>
              <a:rPr lang="es-ES" sz="1200" dirty="0">
                <a:latin typeface="Arial" panose="020B0604020202020204" pitchFamily="34" charset="0"/>
                <a:cs typeface="Arial" panose="020B0604020202020204" pitchFamily="34" charset="0"/>
              </a:rPr>
              <a:t>PÚBLICOS DERIVA EN UN PERJUICIO </a:t>
            </a:r>
            <a:r>
              <a:rPr lang="es-ES" sz="1200" dirty="0" smtClean="0">
                <a:latin typeface="Arial" panose="020B0604020202020204" pitchFamily="34" charset="0"/>
                <a:cs typeface="Arial" panose="020B0604020202020204" pitchFamily="34" charset="0"/>
              </a:rPr>
              <a:t>A SI MISMO; </a:t>
            </a:r>
            <a:r>
              <a:rPr lang="es-ES" sz="1200" dirty="0">
                <a:latin typeface="Arial" panose="020B0604020202020204" pitchFamily="34" charset="0"/>
                <a:cs typeface="Arial" panose="020B0604020202020204" pitchFamily="34" charset="0"/>
              </a:rPr>
              <a:t>PORQUE </a:t>
            </a:r>
            <a:r>
              <a:rPr lang="es-ES" sz="1200" dirty="0" smtClean="0">
                <a:latin typeface="Arial" panose="020B0604020202020204" pitchFamily="34" charset="0"/>
                <a:cs typeface="Arial" panose="020B0604020202020204" pitchFamily="34" charset="0"/>
              </a:rPr>
              <a:t>SE TIENE UN </a:t>
            </a:r>
            <a:r>
              <a:rPr lang="es-ES" sz="1200" dirty="0">
                <a:latin typeface="Arial" panose="020B0604020202020204" pitchFamily="34" charset="0"/>
                <a:cs typeface="Arial" panose="020B0604020202020204" pitchFamily="34" charset="0"/>
              </a:rPr>
              <a:t>DOBLE PAPEL EN LA </a:t>
            </a:r>
            <a:r>
              <a:rPr lang="es-ES" sz="1200" dirty="0" smtClean="0">
                <a:latin typeface="Arial" panose="020B0604020202020204" pitchFamily="34" charset="0"/>
                <a:cs typeface="Arial" panose="020B0604020202020204" pitchFamily="34" charset="0"/>
              </a:rPr>
              <a:t>SOCIEDAD: EL SER SERVIDOR PÚBLICO, Y </a:t>
            </a:r>
            <a:r>
              <a:rPr lang="es-ES" sz="1200" dirty="0">
                <a:latin typeface="Arial" panose="020B0604020202020204" pitchFamily="34" charset="0"/>
                <a:cs typeface="Arial" panose="020B0604020202020204" pitchFamily="34" charset="0"/>
              </a:rPr>
              <a:t>AL MISMO TIEMPO, </a:t>
            </a:r>
            <a:r>
              <a:rPr lang="es-ES" sz="1200" dirty="0" smtClean="0">
                <a:latin typeface="Arial" panose="020B0604020202020204" pitchFamily="34" charset="0"/>
                <a:cs typeface="Arial" panose="020B0604020202020204" pitchFamily="34" charset="0"/>
              </a:rPr>
              <a:t>CIUDADANO.  ATENTA </a:t>
            </a:r>
            <a:r>
              <a:rPr lang="es-ES" sz="1200" dirty="0">
                <a:latin typeface="Arial" panose="020B0604020202020204" pitchFamily="34" charset="0"/>
                <a:cs typeface="Arial" panose="020B0604020202020204" pitchFamily="34" charset="0"/>
              </a:rPr>
              <a:t>CONTRA </a:t>
            </a:r>
            <a:r>
              <a:rPr lang="es-ES" sz="1200" dirty="0" smtClean="0">
                <a:latin typeface="Arial" panose="020B0604020202020204" pitchFamily="34" charset="0"/>
                <a:cs typeface="Arial" panose="020B0604020202020204" pitchFamily="34" charset="0"/>
              </a:rPr>
              <a:t> EL ORDEN PÚBLICO, EL INTERÉS GENERAL Y CONTRA </a:t>
            </a:r>
            <a:r>
              <a:rPr lang="es-ES" sz="1200" dirty="0">
                <a:latin typeface="Arial" panose="020B0604020202020204" pitchFamily="34" charset="0"/>
                <a:cs typeface="Arial" panose="020B0604020202020204" pitchFamily="34" charset="0"/>
              </a:rPr>
              <a:t>SÍ MISMO</a:t>
            </a:r>
          </a:p>
        </p:txBody>
      </p:sp>
      <p:sp>
        <p:nvSpPr>
          <p:cNvPr id="92" name="Rectángulo 91"/>
          <p:cNvSpPr/>
          <p:nvPr/>
        </p:nvSpPr>
        <p:spPr>
          <a:xfrm>
            <a:off x="6161200" y="3756415"/>
            <a:ext cx="2597851" cy="1384995"/>
          </a:xfrm>
          <a:prstGeom prst="rect">
            <a:avLst/>
          </a:prstGeom>
        </p:spPr>
        <p:txBody>
          <a:bodyPr wrap="square">
            <a:spAutoFit/>
          </a:bodyPr>
          <a:lstStyle/>
          <a:p>
            <a:pPr algn="ctr"/>
            <a:r>
              <a:rPr lang="es-MX" sz="1200" dirty="0" smtClean="0">
                <a:latin typeface="Arial" panose="020B0604020202020204" pitchFamily="34" charset="0"/>
                <a:cs typeface="Arial" panose="020B0604020202020204" pitchFamily="34" charset="0"/>
              </a:rPr>
              <a:t>TRANSFORMAR LA VISIÓN DE LOS TRÁMITES Y SERVICIOS AL PÚBLICO, SIMPLIFICÁNDOLOS DESREGULARIZÁNDOLOS , MODERNIZÁNDOLOS Y TRANSPARENTÁNDOLOS, EN BENEFICIO DE LA CIUDADANÍA </a:t>
            </a:r>
          </a:p>
        </p:txBody>
      </p:sp>
      <p:sp>
        <p:nvSpPr>
          <p:cNvPr id="93" name="Rectángulo 92"/>
          <p:cNvSpPr/>
          <p:nvPr/>
        </p:nvSpPr>
        <p:spPr>
          <a:xfrm>
            <a:off x="9135894" y="3715570"/>
            <a:ext cx="2576946" cy="1569660"/>
          </a:xfrm>
          <a:prstGeom prst="rect">
            <a:avLst/>
          </a:prstGeom>
        </p:spPr>
        <p:txBody>
          <a:bodyPr wrap="square">
            <a:spAutoFit/>
          </a:bodyPr>
          <a:lstStyle/>
          <a:p>
            <a:pPr algn="ctr"/>
            <a:r>
              <a:rPr lang="es-ES" sz="1200" dirty="0" smtClean="0">
                <a:latin typeface="Arial" panose="020B0604020202020204" pitchFamily="34" charset="0"/>
                <a:cs typeface="Arial" panose="020B0604020202020204" pitchFamily="34" charset="0"/>
              </a:rPr>
              <a:t>IMPREGNAR EN LOS SERVIDORES PÚBLICOS LA “CALIDAD EN EL SERVICIO”, LO QUE FORTALECE LA RENDICIÓN DE CUENTAS, LA TRANSPARENCIA Y MEJORA LA CALIDAD DE VIDA DE LA POBLACIÓN</a:t>
            </a:r>
          </a:p>
        </p:txBody>
      </p:sp>
      <p:pic>
        <p:nvPicPr>
          <p:cNvPr id="94" name="Imagen 9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83242" y="5526971"/>
            <a:ext cx="836294" cy="836294"/>
          </a:xfrm>
          <a:prstGeom prst="rect">
            <a:avLst/>
          </a:prstGeom>
        </p:spPr>
      </p:pic>
      <p:pic>
        <p:nvPicPr>
          <p:cNvPr id="95" name="Imagen 9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91446" y="5567834"/>
            <a:ext cx="792088" cy="792088"/>
          </a:xfrm>
          <a:prstGeom prst="rect">
            <a:avLst/>
          </a:prstGeom>
        </p:spPr>
      </p:pic>
      <p:pic>
        <p:nvPicPr>
          <p:cNvPr id="96" name="Imagen 9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09673" y="5316547"/>
            <a:ext cx="1080000" cy="1080000"/>
          </a:xfrm>
          <a:prstGeom prst="rect">
            <a:avLst/>
          </a:prstGeom>
        </p:spPr>
      </p:pic>
      <p:pic>
        <p:nvPicPr>
          <p:cNvPr id="97" name="Imagen 9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7032104" y="5445224"/>
            <a:ext cx="504056" cy="504056"/>
          </a:xfrm>
          <a:prstGeom prst="rect">
            <a:avLst/>
          </a:prstGeom>
        </p:spPr>
      </p:pic>
      <p:pic>
        <p:nvPicPr>
          <p:cNvPr id="98" name="Imagen 9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863462" y="5524518"/>
            <a:ext cx="864360" cy="864360"/>
          </a:xfrm>
          <a:prstGeom prst="rect">
            <a:avLst/>
          </a:prstGeom>
        </p:spPr>
      </p:pic>
    </p:spTree>
    <p:extLst>
      <p:ext uri="{BB962C8B-B14F-4D97-AF65-F5344CB8AC3E}">
        <p14:creationId xmlns:p14="http://schemas.microsoft.com/office/powerpoint/2010/main" xmlns="" val="23504353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adroTexto 33"/>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30</a:t>
            </a:r>
            <a:endParaRPr lang="es-MX" sz="2000" b="1" dirty="0">
              <a:latin typeface="Arial" panose="020B0604020202020204" pitchFamily="34" charset="0"/>
              <a:cs typeface="Arial" panose="020B0604020202020204" pitchFamily="34" charset="0"/>
            </a:endParaRPr>
          </a:p>
        </p:txBody>
      </p:sp>
      <p:grpSp>
        <p:nvGrpSpPr>
          <p:cNvPr id="70" name="Grupo 69"/>
          <p:cNvGrpSpPr/>
          <p:nvPr/>
        </p:nvGrpSpPr>
        <p:grpSpPr>
          <a:xfrm rot="16200000">
            <a:off x="5358368" y="-1123706"/>
            <a:ext cx="1337327" cy="10513172"/>
            <a:chOff x="428624" y="581025"/>
            <a:chExt cx="1285876" cy="10513172"/>
          </a:xfrm>
        </p:grpSpPr>
        <p:sp>
          <p:nvSpPr>
            <p:cNvPr id="71" name="Rectángulo 70"/>
            <p:cNvSpPr/>
            <p:nvPr/>
          </p:nvSpPr>
          <p:spPr>
            <a:xfrm>
              <a:off x="428624" y="581025"/>
              <a:ext cx="1285875" cy="10513172"/>
            </a:xfrm>
            <a:prstGeom prst="rect">
              <a:avLst/>
            </a:prstGeom>
            <a:solidFill>
              <a:schemeClr val="bg1"/>
            </a:solidFill>
            <a:ln w="38100">
              <a:solidFill>
                <a:srgbClr val="0B1F2F"/>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2" name="Forma libre 71"/>
            <p:cNvSpPr/>
            <p:nvPr/>
          </p:nvSpPr>
          <p:spPr>
            <a:xfrm>
              <a:off x="428625" y="581025"/>
              <a:ext cx="1285875" cy="2543175"/>
            </a:xfrm>
            <a:custGeom>
              <a:avLst/>
              <a:gdLst>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257300 w 1285875"/>
                <a:gd name="connsiteY6" fmla="*/ 1657350 h 2543175"/>
                <a:gd name="connsiteX7" fmla="*/ 1285875 w 1285875"/>
                <a:gd name="connsiteY7" fmla="*/ 0 h 2543175"/>
                <a:gd name="connsiteX8" fmla="*/ 0 w 1285875"/>
                <a:gd name="connsiteY8"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285875 w 1285875"/>
                <a:gd name="connsiteY6" fmla="*/ 1657350 h 2543175"/>
                <a:gd name="connsiteX7" fmla="*/ 1285875 w 1285875"/>
                <a:gd name="connsiteY7" fmla="*/ 0 h 2543175"/>
                <a:gd name="connsiteX8" fmla="*/ 0 w 1285875"/>
                <a:gd name="connsiteY8"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0125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7700 w 1285875"/>
                <a:gd name="connsiteY2" fmla="*/ 2195512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7700 w 1285875"/>
                <a:gd name="connsiteY2" fmla="*/ 2195512 h 2543175"/>
                <a:gd name="connsiteX3" fmla="*/ 261938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47650 w 1285875"/>
                <a:gd name="connsiteY4" fmla="*/ 152400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47650 w 1285875"/>
                <a:gd name="connsiteY4" fmla="*/ 1524000 h 2543175"/>
                <a:gd name="connsiteX5" fmla="*/ 659606 w 1285875"/>
                <a:gd name="connsiteY5" fmla="*/ 1290637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021556 w 1285875"/>
                <a:gd name="connsiteY7" fmla="*/ 149066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114425 w 1285875"/>
                <a:gd name="connsiteY7" fmla="*/ 1495425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47700 w 1285875"/>
                <a:gd name="connsiteY5" fmla="*/ 1293019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4844 w 1285875"/>
                <a:gd name="connsiteY5" fmla="*/ 1293019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6381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4793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0 w 1285875"/>
                <a:gd name="connsiteY1" fmla="*/ 2543175 h 2543175"/>
                <a:gd name="connsiteX2" fmla="*/ 642937 w 1285875"/>
                <a:gd name="connsiteY2" fmla="*/ 2185987 h 2543175"/>
                <a:gd name="connsiteX3" fmla="*/ 261938 w 1285875"/>
                <a:gd name="connsiteY3" fmla="*/ 1971675 h 2543175"/>
                <a:gd name="connsiteX4" fmla="*/ 254793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0 w 1285875"/>
                <a:gd name="connsiteY1" fmla="*/ 2543175 h 2543175"/>
                <a:gd name="connsiteX2" fmla="*/ 642937 w 1285875"/>
                <a:gd name="connsiteY2" fmla="*/ 2185987 h 2543175"/>
                <a:gd name="connsiteX3" fmla="*/ 261938 w 1285875"/>
                <a:gd name="connsiteY3" fmla="*/ 1971675 h 2543175"/>
                <a:gd name="connsiteX4" fmla="*/ 254793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0 w 1285875"/>
                <a:gd name="connsiteY1" fmla="*/ 2543175 h 2543175"/>
                <a:gd name="connsiteX2" fmla="*/ 642937 w 1285875"/>
                <a:gd name="connsiteY2" fmla="*/ 2185987 h 2543175"/>
                <a:gd name="connsiteX3" fmla="*/ 261938 w 1285875"/>
                <a:gd name="connsiteY3" fmla="*/ 1971675 h 2543175"/>
                <a:gd name="connsiteX4" fmla="*/ 259555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2543175">
                  <a:moveTo>
                    <a:pt x="0" y="9525"/>
                  </a:moveTo>
                  <a:lnTo>
                    <a:pt x="0" y="2543175"/>
                  </a:lnTo>
                  <a:lnTo>
                    <a:pt x="642937" y="2185987"/>
                  </a:lnTo>
                  <a:lnTo>
                    <a:pt x="261938" y="1971675"/>
                  </a:lnTo>
                  <a:cubicBezTo>
                    <a:pt x="261144" y="1824831"/>
                    <a:pt x="260349" y="1677987"/>
                    <a:pt x="259555" y="1531143"/>
                  </a:cubicBezTo>
                  <a:lnTo>
                    <a:pt x="650081" y="1297781"/>
                  </a:lnTo>
                  <a:lnTo>
                    <a:pt x="1019175" y="1519238"/>
                  </a:lnTo>
                  <a:lnTo>
                    <a:pt x="1285875" y="1657350"/>
                  </a:lnTo>
                  <a:lnTo>
                    <a:pt x="1285875" y="0"/>
                  </a:lnTo>
                  <a:lnTo>
                    <a:pt x="0" y="9525"/>
                  </a:lnTo>
                  <a:close/>
                </a:path>
              </a:pathLst>
            </a:custGeom>
            <a:solidFill>
              <a:srgbClr val="5583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73" name="Grupo 72"/>
          <p:cNvGrpSpPr/>
          <p:nvPr/>
        </p:nvGrpSpPr>
        <p:grpSpPr>
          <a:xfrm rot="5400000" flipH="1">
            <a:off x="5358471" y="-2592348"/>
            <a:ext cx="1321578" cy="10513172"/>
            <a:chOff x="428624" y="581025"/>
            <a:chExt cx="1285876" cy="10513172"/>
          </a:xfrm>
        </p:grpSpPr>
        <p:sp>
          <p:nvSpPr>
            <p:cNvPr id="74" name="Rectángulo 73"/>
            <p:cNvSpPr/>
            <p:nvPr/>
          </p:nvSpPr>
          <p:spPr>
            <a:xfrm>
              <a:off x="428624" y="581025"/>
              <a:ext cx="1285875" cy="10513172"/>
            </a:xfrm>
            <a:prstGeom prst="rect">
              <a:avLst/>
            </a:prstGeom>
            <a:solidFill>
              <a:schemeClr val="bg1"/>
            </a:solidFill>
            <a:ln w="38100">
              <a:solidFill>
                <a:srgbClr val="596525"/>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5" name="Hexágono 74"/>
            <p:cNvSpPr/>
            <p:nvPr/>
          </p:nvSpPr>
          <p:spPr>
            <a:xfrm rot="5400000">
              <a:off x="622696" y="1931198"/>
              <a:ext cx="897732" cy="778669"/>
            </a:xfrm>
            <a:prstGeom prst="hexagon">
              <a:avLst>
                <a:gd name="adj" fmla="val 27447"/>
                <a:gd name="vf" fmla="val 115470"/>
              </a:avLst>
            </a:prstGeom>
            <a:solidFill>
              <a:srgbClr val="596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6" name="Forma libre 75"/>
            <p:cNvSpPr/>
            <p:nvPr/>
          </p:nvSpPr>
          <p:spPr>
            <a:xfrm>
              <a:off x="428625" y="581025"/>
              <a:ext cx="1285875" cy="2543175"/>
            </a:xfrm>
            <a:custGeom>
              <a:avLst/>
              <a:gdLst>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257300 w 1285875"/>
                <a:gd name="connsiteY6" fmla="*/ 1657350 h 2543175"/>
                <a:gd name="connsiteX7" fmla="*/ 1285875 w 1285875"/>
                <a:gd name="connsiteY7" fmla="*/ 0 h 2543175"/>
                <a:gd name="connsiteX8" fmla="*/ 0 w 1285875"/>
                <a:gd name="connsiteY8"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285875 w 1285875"/>
                <a:gd name="connsiteY6" fmla="*/ 1657350 h 2543175"/>
                <a:gd name="connsiteX7" fmla="*/ 1285875 w 1285875"/>
                <a:gd name="connsiteY7" fmla="*/ 0 h 2543175"/>
                <a:gd name="connsiteX8" fmla="*/ 0 w 1285875"/>
                <a:gd name="connsiteY8"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0125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7700 w 1285875"/>
                <a:gd name="connsiteY2" fmla="*/ 2195512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7700 w 1285875"/>
                <a:gd name="connsiteY2" fmla="*/ 2195512 h 2543175"/>
                <a:gd name="connsiteX3" fmla="*/ 261938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47650 w 1285875"/>
                <a:gd name="connsiteY4" fmla="*/ 152400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47650 w 1285875"/>
                <a:gd name="connsiteY4" fmla="*/ 1524000 h 2543175"/>
                <a:gd name="connsiteX5" fmla="*/ 659606 w 1285875"/>
                <a:gd name="connsiteY5" fmla="*/ 1290637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021556 w 1285875"/>
                <a:gd name="connsiteY7" fmla="*/ 149066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114425 w 1285875"/>
                <a:gd name="connsiteY7" fmla="*/ 1495425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47700 w 1285875"/>
                <a:gd name="connsiteY5" fmla="*/ 1293019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4844 w 1285875"/>
                <a:gd name="connsiteY5" fmla="*/ 1293019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6381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4793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0 w 1285875"/>
                <a:gd name="connsiteY1" fmla="*/ 2543175 h 2543175"/>
                <a:gd name="connsiteX2" fmla="*/ 642937 w 1285875"/>
                <a:gd name="connsiteY2" fmla="*/ 2185987 h 2543175"/>
                <a:gd name="connsiteX3" fmla="*/ 261938 w 1285875"/>
                <a:gd name="connsiteY3" fmla="*/ 1971675 h 2543175"/>
                <a:gd name="connsiteX4" fmla="*/ 254793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0 w 1285875"/>
                <a:gd name="connsiteY1" fmla="*/ 2543175 h 2543175"/>
                <a:gd name="connsiteX2" fmla="*/ 642937 w 1285875"/>
                <a:gd name="connsiteY2" fmla="*/ 2185987 h 2543175"/>
                <a:gd name="connsiteX3" fmla="*/ 261938 w 1285875"/>
                <a:gd name="connsiteY3" fmla="*/ 1971675 h 2543175"/>
                <a:gd name="connsiteX4" fmla="*/ 254793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0 w 1285875"/>
                <a:gd name="connsiteY1" fmla="*/ 2543175 h 2543175"/>
                <a:gd name="connsiteX2" fmla="*/ 642937 w 1285875"/>
                <a:gd name="connsiteY2" fmla="*/ 2185987 h 2543175"/>
                <a:gd name="connsiteX3" fmla="*/ 261938 w 1285875"/>
                <a:gd name="connsiteY3" fmla="*/ 1971675 h 2543175"/>
                <a:gd name="connsiteX4" fmla="*/ 259555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2543175">
                  <a:moveTo>
                    <a:pt x="0" y="9525"/>
                  </a:moveTo>
                  <a:lnTo>
                    <a:pt x="0" y="2543175"/>
                  </a:lnTo>
                  <a:lnTo>
                    <a:pt x="642937" y="2185987"/>
                  </a:lnTo>
                  <a:lnTo>
                    <a:pt x="261938" y="1971675"/>
                  </a:lnTo>
                  <a:cubicBezTo>
                    <a:pt x="261144" y="1824831"/>
                    <a:pt x="260349" y="1677987"/>
                    <a:pt x="259555" y="1531143"/>
                  </a:cubicBezTo>
                  <a:lnTo>
                    <a:pt x="650081" y="1297781"/>
                  </a:lnTo>
                  <a:lnTo>
                    <a:pt x="1019175" y="1519238"/>
                  </a:lnTo>
                  <a:lnTo>
                    <a:pt x="1285875" y="1657350"/>
                  </a:lnTo>
                  <a:lnTo>
                    <a:pt x="1285875" y="0"/>
                  </a:lnTo>
                  <a:lnTo>
                    <a:pt x="0" y="9525"/>
                  </a:lnTo>
                  <a:close/>
                </a:path>
              </a:pathLst>
            </a:custGeom>
            <a:solidFill>
              <a:srgbClr val="97AB4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77" name="Grupo 76"/>
          <p:cNvGrpSpPr/>
          <p:nvPr/>
        </p:nvGrpSpPr>
        <p:grpSpPr>
          <a:xfrm rot="16200000">
            <a:off x="5344515" y="-4059157"/>
            <a:ext cx="1373913" cy="10513172"/>
            <a:chOff x="428624" y="581025"/>
            <a:chExt cx="1285876" cy="10513172"/>
          </a:xfrm>
        </p:grpSpPr>
        <p:sp>
          <p:nvSpPr>
            <p:cNvPr id="78" name="Rectángulo 77"/>
            <p:cNvSpPr/>
            <p:nvPr/>
          </p:nvSpPr>
          <p:spPr>
            <a:xfrm>
              <a:off x="428624" y="581025"/>
              <a:ext cx="1285875" cy="10513172"/>
            </a:xfrm>
            <a:prstGeom prst="rect">
              <a:avLst/>
            </a:prstGeom>
            <a:solidFill>
              <a:schemeClr val="bg1"/>
            </a:solidFill>
            <a:ln w="38100">
              <a:solidFill>
                <a:srgbClr val="CA7E3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9" name="Hexágono 78"/>
            <p:cNvSpPr/>
            <p:nvPr/>
          </p:nvSpPr>
          <p:spPr>
            <a:xfrm rot="5400000">
              <a:off x="622696" y="1931198"/>
              <a:ext cx="897732" cy="778669"/>
            </a:xfrm>
            <a:prstGeom prst="hexagon">
              <a:avLst>
                <a:gd name="adj" fmla="val 27447"/>
                <a:gd name="vf" fmla="val 115470"/>
              </a:avLst>
            </a:prstGeom>
            <a:solidFill>
              <a:srgbClr val="CA7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0" name="Forma libre 79"/>
            <p:cNvSpPr/>
            <p:nvPr/>
          </p:nvSpPr>
          <p:spPr>
            <a:xfrm>
              <a:off x="428625" y="581025"/>
              <a:ext cx="1285875" cy="2543175"/>
            </a:xfrm>
            <a:custGeom>
              <a:avLst/>
              <a:gdLst>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257300 w 1285875"/>
                <a:gd name="connsiteY6" fmla="*/ 1657350 h 2543175"/>
                <a:gd name="connsiteX7" fmla="*/ 1285875 w 1285875"/>
                <a:gd name="connsiteY7" fmla="*/ 0 h 2543175"/>
                <a:gd name="connsiteX8" fmla="*/ 0 w 1285875"/>
                <a:gd name="connsiteY8"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285875 w 1285875"/>
                <a:gd name="connsiteY6" fmla="*/ 1657350 h 2543175"/>
                <a:gd name="connsiteX7" fmla="*/ 1285875 w 1285875"/>
                <a:gd name="connsiteY7" fmla="*/ 0 h 2543175"/>
                <a:gd name="connsiteX8" fmla="*/ 0 w 1285875"/>
                <a:gd name="connsiteY8"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0125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7700 w 1285875"/>
                <a:gd name="connsiteY2" fmla="*/ 2195512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7700 w 1285875"/>
                <a:gd name="connsiteY2" fmla="*/ 2195512 h 2543175"/>
                <a:gd name="connsiteX3" fmla="*/ 261938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47650 w 1285875"/>
                <a:gd name="connsiteY4" fmla="*/ 152400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47650 w 1285875"/>
                <a:gd name="connsiteY4" fmla="*/ 1524000 h 2543175"/>
                <a:gd name="connsiteX5" fmla="*/ 659606 w 1285875"/>
                <a:gd name="connsiteY5" fmla="*/ 1290637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021556 w 1285875"/>
                <a:gd name="connsiteY7" fmla="*/ 149066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114425 w 1285875"/>
                <a:gd name="connsiteY7" fmla="*/ 1495425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47700 w 1285875"/>
                <a:gd name="connsiteY5" fmla="*/ 1293019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4844 w 1285875"/>
                <a:gd name="connsiteY5" fmla="*/ 1293019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6381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4793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0 w 1285875"/>
                <a:gd name="connsiteY1" fmla="*/ 2543175 h 2543175"/>
                <a:gd name="connsiteX2" fmla="*/ 642937 w 1285875"/>
                <a:gd name="connsiteY2" fmla="*/ 2185987 h 2543175"/>
                <a:gd name="connsiteX3" fmla="*/ 261938 w 1285875"/>
                <a:gd name="connsiteY3" fmla="*/ 1971675 h 2543175"/>
                <a:gd name="connsiteX4" fmla="*/ 254793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0 w 1285875"/>
                <a:gd name="connsiteY1" fmla="*/ 2543175 h 2543175"/>
                <a:gd name="connsiteX2" fmla="*/ 642937 w 1285875"/>
                <a:gd name="connsiteY2" fmla="*/ 2185987 h 2543175"/>
                <a:gd name="connsiteX3" fmla="*/ 261938 w 1285875"/>
                <a:gd name="connsiteY3" fmla="*/ 1971675 h 2543175"/>
                <a:gd name="connsiteX4" fmla="*/ 254793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0 w 1285875"/>
                <a:gd name="connsiteY1" fmla="*/ 2543175 h 2543175"/>
                <a:gd name="connsiteX2" fmla="*/ 642937 w 1285875"/>
                <a:gd name="connsiteY2" fmla="*/ 2185987 h 2543175"/>
                <a:gd name="connsiteX3" fmla="*/ 261938 w 1285875"/>
                <a:gd name="connsiteY3" fmla="*/ 1971675 h 2543175"/>
                <a:gd name="connsiteX4" fmla="*/ 259555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2543175">
                  <a:moveTo>
                    <a:pt x="0" y="9525"/>
                  </a:moveTo>
                  <a:lnTo>
                    <a:pt x="0" y="2543175"/>
                  </a:lnTo>
                  <a:lnTo>
                    <a:pt x="642937" y="2185987"/>
                  </a:lnTo>
                  <a:lnTo>
                    <a:pt x="261938" y="1971675"/>
                  </a:lnTo>
                  <a:cubicBezTo>
                    <a:pt x="261144" y="1824831"/>
                    <a:pt x="260349" y="1677987"/>
                    <a:pt x="259555" y="1531143"/>
                  </a:cubicBezTo>
                  <a:lnTo>
                    <a:pt x="650081" y="1297781"/>
                  </a:lnTo>
                  <a:lnTo>
                    <a:pt x="1019175" y="1519238"/>
                  </a:lnTo>
                  <a:lnTo>
                    <a:pt x="1285875" y="1657350"/>
                  </a:lnTo>
                  <a:lnTo>
                    <a:pt x="1285875" y="0"/>
                  </a:lnTo>
                  <a:lnTo>
                    <a:pt x="0" y="9525"/>
                  </a:lnTo>
                  <a:close/>
                </a:path>
              </a:pathLst>
            </a:custGeom>
            <a:solidFill>
              <a:srgbClr val="E9C83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grpSp>
        <p:nvGrpSpPr>
          <p:cNvPr id="81" name="Grupo 80"/>
          <p:cNvGrpSpPr/>
          <p:nvPr/>
        </p:nvGrpSpPr>
        <p:grpSpPr>
          <a:xfrm rot="5400000" flipH="1">
            <a:off x="5340074" y="302713"/>
            <a:ext cx="1373911" cy="10513169"/>
            <a:chOff x="428625" y="581025"/>
            <a:chExt cx="1285875" cy="10513169"/>
          </a:xfrm>
        </p:grpSpPr>
        <p:sp>
          <p:nvSpPr>
            <p:cNvPr id="82" name="Rectángulo 81"/>
            <p:cNvSpPr/>
            <p:nvPr/>
          </p:nvSpPr>
          <p:spPr>
            <a:xfrm>
              <a:off x="428625" y="581025"/>
              <a:ext cx="1285875" cy="10513169"/>
            </a:xfrm>
            <a:prstGeom prst="rect">
              <a:avLst/>
            </a:prstGeom>
            <a:solidFill>
              <a:schemeClr val="bg1"/>
            </a:solidFill>
            <a:ln w="38100">
              <a:solidFill>
                <a:srgbClr val="87381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3" name="Hexágono 82"/>
            <p:cNvSpPr/>
            <p:nvPr/>
          </p:nvSpPr>
          <p:spPr>
            <a:xfrm rot="5400000">
              <a:off x="622696" y="1931198"/>
              <a:ext cx="897732" cy="778669"/>
            </a:xfrm>
            <a:prstGeom prst="hexagon">
              <a:avLst>
                <a:gd name="adj" fmla="val 27447"/>
                <a:gd name="vf" fmla="val 115470"/>
              </a:avLst>
            </a:prstGeom>
            <a:solidFill>
              <a:srgbClr val="873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4" name="Forma libre 83"/>
            <p:cNvSpPr/>
            <p:nvPr/>
          </p:nvSpPr>
          <p:spPr>
            <a:xfrm>
              <a:off x="428625" y="581025"/>
              <a:ext cx="1285875" cy="2543175"/>
            </a:xfrm>
            <a:custGeom>
              <a:avLst/>
              <a:gdLst>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257300 w 1285875"/>
                <a:gd name="connsiteY6" fmla="*/ 1657350 h 2543175"/>
                <a:gd name="connsiteX7" fmla="*/ 1285875 w 1285875"/>
                <a:gd name="connsiteY7" fmla="*/ 0 h 2543175"/>
                <a:gd name="connsiteX8" fmla="*/ 0 w 1285875"/>
                <a:gd name="connsiteY8"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285875 w 1285875"/>
                <a:gd name="connsiteY6" fmla="*/ 1657350 h 2543175"/>
                <a:gd name="connsiteX7" fmla="*/ 1285875 w 1285875"/>
                <a:gd name="connsiteY7" fmla="*/ 0 h 2543175"/>
                <a:gd name="connsiteX8" fmla="*/ 0 w 1285875"/>
                <a:gd name="connsiteY8"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0125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09600 w 1285875"/>
                <a:gd name="connsiteY2" fmla="*/ 2171700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7700 w 1285875"/>
                <a:gd name="connsiteY2" fmla="*/ 2195512 h 2543175"/>
                <a:gd name="connsiteX3" fmla="*/ 247650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7700 w 1285875"/>
                <a:gd name="connsiteY2" fmla="*/ 2195512 h 2543175"/>
                <a:gd name="connsiteX3" fmla="*/ 261938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28600 w 1285875"/>
                <a:gd name="connsiteY4" fmla="*/ 150495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47650 w 1285875"/>
                <a:gd name="connsiteY4" fmla="*/ 1524000 h 2543175"/>
                <a:gd name="connsiteX5" fmla="*/ 666750 w 1285875"/>
                <a:gd name="connsiteY5" fmla="*/ 1285875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47650 w 1285875"/>
                <a:gd name="connsiteY4" fmla="*/ 1524000 h 2543175"/>
                <a:gd name="connsiteX5" fmla="*/ 659606 w 1285875"/>
                <a:gd name="connsiteY5" fmla="*/ 1290637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009650 w 1285875"/>
                <a:gd name="connsiteY7" fmla="*/ 150971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021556 w 1285875"/>
                <a:gd name="connsiteY7" fmla="*/ 1490663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114425 w 1285875"/>
                <a:gd name="connsiteY7" fmla="*/ 1495425 h 2543175"/>
                <a:gd name="connsiteX8" fmla="*/ 1285875 w 1285875"/>
                <a:gd name="connsiteY8" fmla="*/ 1657350 h 2543175"/>
                <a:gd name="connsiteX9" fmla="*/ 1285875 w 1285875"/>
                <a:gd name="connsiteY9" fmla="*/ 0 h 2543175"/>
                <a:gd name="connsiteX10" fmla="*/ 0 w 1285875"/>
                <a:gd name="connsiteY10"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9606 w 1285875"/>
                <a:gd name="connsiteY5" fmla="*/ 1290637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47700 w 1285875"/>
                <a:gd name="connsiteY5" fmla="*/ 1293019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4844 w 1285875"/>
                <a:gd name="connsiteY5" fmla="*/ 1293019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4000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0031 w 1285875"/>
                <a:gd name="connsiteY4" fmla="*/ 1526381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19050 w 1285875"/>
                <a:gd name="connsiteY1" fmla="*/ 2543175 h 2543175"/>
                <a:gd name="connsiteX2" fmla="*/ 642937 w 1285875"/>
                <a:gd name="connsiteY2" fmla="*/ 2185987 h 2543175"/>
                <a:gd name="connsiteX3" fmla="*/ 261938 w 1285875"/>
                <a:gd name="connsiteY3" fmla="*/ 1971675 h 2543175"/>
                <a:gd name="connsiteX4" fmla="*/ 254793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0 w 1285875"/>
                <a:gd name="connsiteY1" fmla="*/ 2543175 h 2543175"/>
                <a:gd name="connsiteX2" fmla="*/ 642937 w 1285875"/>
                <a:gd name="connsiteY2" fmla="*/ 2185987 h 2543175"/>
                <a:gd name="connsiteX3" fmla="*/ 261938 w 1285875"/>
                <a:gd name="connsiteY3" fmla="*/ 1971675 h 2543175"/>
                <a:gd name="connsiteX4" fmla="*/ 254793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0 w 1285875"/>
                <a:gd name="connsiteY1" fmla="*/ 2543175 h 2543175"/>
                <a:gd name="connsiteX2" fmla="*/ 642937 w 1285875"/>
                <a:gd name="connsiteY2" fmla="*/ 2185987 h 2543175"/>
                <a:gd name="connsiteX3" fmla="*/ 261938 w 1285875"/>
                <a:gd name="connsiteY3" fmla="*/ 1971675 h 2543175"/>
                <a:gd name="connsiteX4" fmla="*/ 254793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 name="connsiteX0" fmla="*/ 0 w 1285875"/>
                <a:gd name="connsiteY0" fmla="*/ 9525 h 2543175"/>
                <a:gd name="connsiteX1" fmla="*/ 0 w 1285875"/>
                <a:gd name="connsiteY1" fmla="*/ 2543175 h 2543175"/>
                <a:gd name="connsiteX2" fmla="*/ 642937 w 1285875"/>
                <a:gd name="connsiteY2" fmla="*/ 2185987 h 2543175"/>
                <a:gd name="connsiteX3" fmla="*/ 261938 w 1285875"/>
                <a:gd name="connsiteY3" fmla="*/ 1971675 h 2543175"/>
                <a:gd name="connsiteX4" fmla="*/ 259555 w 1285875"/>
                <a:gd name="connsiteY4" fmla="*/ 1531143 h 2543175"/>
                <a:gd name="connsiteX5" fmla="*/ 650081 w 1285875"/>
                <a:gd name="connsiteY5" fmla="*/ 1297781 h 2543175"/>
                <a:gd name="connsiteX6" fmla="*/ 1019175 w 1285875"/>
                <a:gd name="connsiteY6" fmla="*/ 1519238 h 2543175"/>
                <a:gd name="connsiteX7" fmla="*/ 1285875 w 1285875"/>
                <a:gd name="connsiteY7" fmla="*/ 1657350 h 2543175"/>
                <a:gd name="connsiteX8" fmla="*/ 1285875 w 1285875"/>
                <a:gd name="connsiteY8" fmla="*/ 0 h 2543175"/>
                <a:gd name="connsiteX9" fmla="*/ 0 w 1285875"/>
                <a:gd name="connsiteY9" fmla="*/ 9525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2543175">
                  <a:moveTo>
                    <a:pt x="0" y="9525"/>
                  </a:moveTo>
                  <a:lnTo>
                    <a:pt x="0" y="2543175"/>
                  </a:lnTo>
                  <a:lnTo>
                    <a:pt x="642937" y="2185987"/>
                  </a:lnTo>
                  <a:lnTo>
                    <a:pt x="261938" y="1971675"/>
                  </a:lnTo>
                  <a:cubicBezTo>
                    <a:pt x="261144" y="1824831"/>
                    <a:pt x="260349" y="1677987"/>
                    <a:pt x="259555" y="1531143"/>
                  </a:cubicBezTo>
                  <a:lnTo>
                    <a:pt x="650081" y="1297781"/>
                  </a:lnTo>
                  <a:lnTo>
                    <a:pt x="1019175" y="1519238"/>
                  </a:lnTo>
                  <a:lnTo>
                    <a:pt x="1285875" y="1657350"/>
                  </a:lnTo>
                  <a:lnTo>
                    <a:pt x="1285875" y="0"/>
                  </a:lnTo>
                  <a:lnTo>
                    <a:pt x="0" y="9525"/>
                  </a:lnTo>
                  <a:close/>
                </a:path>
              </a:pathLst>
            </a:custGeom>
            <a:solidFill>
              <a:srgbClr val="C3592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sp>
        <p:nvSpPr>
          <p:cNvPr id="85" name="Rectángulo 84"/>
          <p:cNvSpPr/>
          <p:nvPr/>
        </p:nvSpPr>
        <p:spPr>
          <a:xfrm>
            <a:off x="3232293" y="581581"/>
            <a:ext cx="7567265" cy="1200329"/>
          </a:xfrm>
          <a:prstGeom prst="rect">
            <a:avLst/>
          </a:prstGeom>
        </p:spPr>
        <p:txBody>
          <a:bodyPr wrap="square">
            <a:spAutoFit/>
          </a:bodyPr>
          <a:lstStyle/>
          <a:p>
            <a:pPr algn="ctr"/>
            <a:r>
              <a:rPr lang="es-MX" dirty="0" smtClean="0">
                <a:latin typeface="Arial" panose="020B0604020202020204" pitchFamily="34" charset="0"/>
                <a:cs typeface="Arial" panose="020B0604020202020204" pitchFamily="34" charset="0"/>
              </a:rPr>
              <a:t>LA TOMA </a:t>
            </a:r>
            <a:r>
              <a:rPr lang="es-MX" dirty="0">
                <a:latin typeface="Arial" panose="020B0604020202020204" pitchFamily="34" charset="0"/>
                <a:cs typeface="Arial" panose="020B0604020202020204" pitchFamily="34" charset="0"/>
              </a:rPr>
              <a:t>DE </a:t>
            </a:r>
            <a:r>
              <a:rPr lang="es-MX" dirty="0" smtClean="0">
                <a:latin typeface="Arial" panose="020B0604020202020204" pitchFamily="34" charset="0"/>
                <a:cs typeface="Arial" panose="020B0604020202020204" pitchFamily="34" charset="0"/>
              </a:rPr>
              <a:t>DECISIONES DE LOS SERVIDORES PÚBLICOS ACERCA DE UNA SITUACIÓN DETERMINADA DEBE REALIZARSE CON PLENA CONCIENCIA DE LAS CONSECUENCIAS Y PLENO CONOCIMIENTO DE LA REALIDAD</a:t>
            </a:r>
          </a:p>
        </p:txBody>
      </p:sp>
      <p:sp>
        <p:nvSpPr>
          <p:cNvPr id="86" name="Rectángulo 85"/>
          <p:cNvSpPr/>
          <p:nvPr/>
        </p:nvSpPr>
        <p:spPr>
          <a:xfrm>
            <a:off x="712411" y="2106003"/>
            <a:ext cx="7966379" cy="1200329"/>
          </a:xfrm>
          <a:prstGeom prst="rect">
            <a:avLst/>
          </a:prstGeom>
        </p:spPr>
        <p:txBody>
          <a:bodyPr wrap="square">
            <a:spAutoFit/>
          </a:bodyPr>
          <a:lstStyle/>
          <a:p>
            <a:pPr algn="ctr"/>
            <a:r>
              <a:rPr lang="es-MX" dirty="0" smtClean="0">
                <a:latin typeface="Arial" panose="020B0604020202020204" pitchFamily="34" charset="0"/>
                <a:cs typeface="Arial" panose="020B0604020202020204" pitchFamily="34" charset="0"/>
              </a:rPr>
              <a:t>LA CONDUCTA DE UN SERVIDOR PÚBLICO DEBE </a:t>
            </a:r>
          </a:p>
          <a:p>
            <a:pPr algn="ctr"/>
            <a:r>
              <a:rPr lang="es-MX" dirty="0" smtClean="0">
                <a:latin typeface="Arial" panose="020B0604020202020204" pitchFamily="34" charset="0"/>
                <a:cs typeface="Arial" panose="020B0604020202020204" pitchFamily="34" charset="0"/>
              </a:rPr>
              <a:t>DESPERTAR UNA NUEVA ACTITUD PROPOSITIVA  Y PROACTIVA RESPECTO AL PENSAR Y ACTUAR DE LAS PERSONA TANTO EN LO PRIVADO, COMO EN EL SERVICIO PÚBLICO</a:t>
            </a:r>
            <a:endParaRPr lang="es-MX" dirty="0">
              <a:latin typeface="Arial" panose="020B0604020202020204" pitchFamily="34" charset="0"/>
              <a:cs typeface="Arial" panose="020B0604020202020204" pitchFamily="34" charset="0"/>
            </a:endParaRPr>
          </a:p>
        </p:txBody>
      </p:sp>
      <p:sp>
        <p:nvSpPr>
          <p:cNvPr id="87" name="Rectángulo 86"/>
          <p:cNvSpPr/>
          <p:nvPr/>
        </p:nvSpPr>
        <p:spPr>
          <a:xfrm>
            <a:off x="3351717" y="3517166"/>
            <a:ext cx="7728200" cy="1200329"/>
          </a:xfrm>
          <a:prstGeom prst="rect">
            <a:avLst/>
          </a:prstGeom>
        </p:spPr>
        <p:txBody>
          <a:bodyPr wrap="square">
            <a:spAutoFit/>
          </a:bodyPr>
          <a:lstStyle/>
          <a:p>
            <a:pPr algn="just"/>
            <a:r>
              <a:rPr lang="es-MX" dirty="0" smtClean="0">
                <a:latin typeface="Arial" panose="020B0604020202020204" pitchFamily="34" charset="0"/>
                <a:cs typeface="Arial" panose="020B0604020202020204" pitchFamily="34" charset="0"/>
              </a:rPr>
              <a:t>LA  ACTUACIÓN DE LOS SERVIDORES PÚBLICOS EN FORMA HONESTA REQUIERE DE UN APEGO A LA VERDAD QUE VA MÁS ALLÁ DE LAS INTENCIONES. UN HOMBRE NO PUEDE ACTUAR DE ACUERDO A SUS PROPIOS INTERESES</a:t>
            </a:r>
            <a:endParaRPr lang="es-MX" dirty="0">
              <a:latin typeface="Arial" panose="020B0604020202020204" pitchFamily="34" charset="0"/>
              <a:cs typeface="Arial" panose="020B0604020202020204" pitchFamily="34" charset="0"/>
            </a:endParaRPr>
          </a:p>
        </p:txBody>
      </p:sp>
      <p:sp>
        <p:nvSpPr>
          <p:cNvPr id="88" name="Rectángulo 87"/>
          <p:cNvSpPr/>
          <p:nvPr/>
        </p:nvSpPr>
        <p:spPr>
          <a:xfrm>
            <a:off x="875585" y="5097958"/>
            <a:ext cx="7803205" cy="923330"/>
          </a:xfrm>
          <a:prstGeom prst="rect">
            <a:avLst/>
          </a:prstGeom>
        </p:spPr>
        <p:txBody>
          <a:bodyPr wrap="square">
            <a:spAutoFit/>
          </a:bodyPr>
          <a:lstStyle/>
          <a:p>
            <a:pPr algn="just"/>
            <a:r>
              <a:rPr lang="es-MX" dirty="0" smtClean="0">
                <a:latin typeface="Arial" panose="020B0604020202020204" pitchFamily="34" charset="0"/>
                <a:cs typeface="Arial" panose="020B0604020202020204" pitchFamily="34" charset="0"/>
              </a:rPr>
              <a:t>EL DESEMPEÑO DEL SERVIDOR PÚBLICO</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DEBE SER CONGRUENTE ENTRE LO QUE PIENSA, SE DICE Y HACE CON RELACIÓN A LOS CÓDIGOS DE ÉTICA Y CONDUCTA, Y LA NORMATIVIDAD VIGENTE</a:t>
            </a:r>
          </a:p>
        </p:txBody>
      </p:sp>
      <p:sp>
        <p:nvSpPr>
          <p:cNvPr id="89" name="Hexágono 88"/>
          <p:cNvSpPr/>
          <p:nvPr/>
        </p:nvSpPr>
        <p:spPr>
          <a:xfrm>
            <a:off x="2061087" y="3727967"/>
            <a:ext cx="897732" cy="809825"/>
          </a:xfrm>
          <a:prstGeom prst="hexagon">
            <a:avLst>
              <a:gd name="adj" fmla="val 27447"/>
              <a:gd name="vf" fmla="val 115470"/>
            </a:avLst>
          </a:prstGeom>
          <a:solidFill>
            <a:srgbClr val="0B1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90" name="Imagen 8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801" y="461746"/>
            <a:ext cx="1440000" cy="1440000"/>
          </a:xfrm>
          <a:prstGeom prst="rect">
            <a:avLst/>
          </a:prstGeom>
        </p:spPr>
      </p:pic>
      <p:pic>
        <p:nvPicPr>
          <p:cNvPr id="91" name="Imagen 9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30256" y="2052875"/>
            <a:ext cx="1340543" cy="1340543"/>
          </a:xfrm>
          <a:prstGeom prst="rect">
            <a:avLst/>
          </a:prstGeom>
        </p:spPr>
      </p:pic>
      <p:pic>
        <p:nvPicPr>
          <p:cNvPr id="92" name="Imagen 9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8541" y="3412395"/>
            <a:ext cx="1440000" cy="1440000"/>
          </a:xfrm>
          <a:prstGeom prst="rect">
            <a:avLst/>
          </a:prstGeom>
        </p:spPr>
      </p:pic>
      <p:pic>
        <p:nvPicPr>
          <p:cNvPr id="93" name="Imagen 9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041718" y="5065293"/>
            <a:ext cx="1157928" cy="1157928"/>
          </a:xfrm>
          <a:prstGeom prst="rect">
            <a:avLst/>
          </a:prstGeom>
        </p:spPr>
      </p:pic>
    </p:spTree>
    <p:extLst>
      <p:ext uri="{BB962C8B-B14F-4D97-AF65-F5344CB8AC3E}">
        <p14:creationId xmlns:p14="http://schemas.microsoft.com/office/powerpoint/2010/main" xmlns="" val="37657983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89013" y="303062"/>
            <a:ext cx="10719555" cy="6102250"/>
            <a:chOff x="338893" y="220982"/>
            <a:chExt cx="11421701" cy="6501956"/>
          </a:xfrm>
        </p:grpSpPr>
        <p:sp>
          <p:nvSpPr>
            <p:cNvPr id="3" name="Rectangle 52"/>
            <p:cNvSpPr/>
            <p:nvPr/>
          </p:nvSpPr>
          <p:spPr>
            <a:xfrm rot="10800000">
              <a:off x="406431" y="1383667"/>
              <a:ext cx="4640814" cy="586787"/>
            </a:xfrm>
            <a:prstGeom prst="rect">
              <a:avLst/>
            </a:prstGeom>
            <a:solidFill>
              <a:srgbClr val="E7F0F9"/>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Rectangle 52"/>
            <p:cNvSpPr/>
            <p:nvPr/>
          </p:nvSpPr>
          <p:spPr>
            <a:xfrm rot="10800000">
              <a:off x="379142" y="2834800"/>
              <a:ext cx="3612267" cy="957168"/>
            </a:xfrm>
            <a:prstGeom prst="rect">
              <a:avLst/>
            </a:prstGeom>
            <a:solidFill>
              <a:srgbClr val="FBE9EA"/>
            </a:solidFill>
            <a:ln w="28575">
              <a:solidFill>
                <a:srgbClr val="B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5" name="Rectangle 52"/>
            <p:cNvSpPr/>
            <p:nvPr/>
          </p:nvSpPr>
          <p:spPr>
            <a:xfrm rot="10800000">
              <a:off x="1785463" y="4981900"/>
              <a:ext cx="3015204" cy="705489"/>
            </a:xfrm>
            <a:prstGeom prst="rect">
              <a:avLst/>
            </a:prstGeom>
            <a:solidFill>
              <a:srgbClr val="EFE5F7"/>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6" name="Rectangle 52"/>
            <p:cNvSpPr/>
            <p:nvPr/>
          </p:nvSpPr>
          <p:spPr>
            <a:xfrm rot="10800000">
              <a:off x="3044693" y="5943742"/>
              <a:ext cx="3312322" cy="634910"/>
            </a:xfrm>
            <a:prstGeom prst="rect">
              <a:avLst/>
            </a:prstGeom>
            <a:solidFill>
              <a:srgbClr val="E8F5DF"/>
            </a:solidFill>
            <a:ln w="28575">
              <a:solidFill>
                <a:srgbClr val="3E6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7" name="Rectangle 52"/>
            <p:cNvSpPr/>
            <p:nvPr/>
          </p:nvSpPr>
          <p:spPr>
            <a:xfrm rot="10800000">
              <a:off x="6865314" y="5001663"/>
              <a:ext cx="4895280" cy="586787"/>
            </a:xfrm>
            <a:prstGeom prst="rect">
              <a:avLst/>
            </a:prstGeom>
            <a:solidFill>
              <a:srgbClr val="E7F0F9"/>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8" name="Rectangle 52"/>
            <p:cNvSpPr/>
            <p:nvPr/>
          </p:nvSpPr>
          <p:spPr>
            <a:xfrm rot="10800000">
              <a:off x="8099169" y="3473878"/>
              <a:ext cx="3267327" cy="827343"/>
            </a:xfrm>
            <a:prstGeom prst="rect">
              <a:avLst/>
            </a:prstGeom>
            <a:solidFill>
              <a:srgbClr val="FEF5DA"/>
            </a:solidFill>
            <a:ln w="28575">
              <a:solidFill>
                <a:srgbClr val="C49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9" name="Rectangle 52"/>
            <p:cNvSpPr/>
            <p:nvPr/>
          </p:nvSpPr>
          <p:spPr>
            <a:xfrm rot="10800000">
              <a:off x="8004572" y="1267950"/>
              <a:ext cx="3361927" cy="792921"/>
            </a:xfrm>
            <a:prstGeom prst="rect">
              <a:avLst/>
            </a:prstGeom>
            <a:solidFill>
              <a:srgbClr val="FCEEF5"/>
            </a:solidFill>
            <a:ln w="28575">
              <a:solidFill>
                <a:srgbClr val="991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0" name="Rectangle 52"/>
            <p:cNvSpPr/>
            <p:nvPr/>
          </p:nvSpPr>
          <p:spPr>
            <a:xfrm rot="10800000">
              <a:off x="6200312" y="372067"/>
              <a:ext cx="3473685" cy="562606"/>
            </a:xfrm>
            <a:prstGeom prst="rect">
              <a:avLst/>
            </a:prstGeom>
            <a:solidFill>
              <a:srgbClr val="E5F7FF"/>
            </a:solidFill>
            <a:ln w="28575">
              <a:solidFill>
                <a:srgbClr val="006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1" name="Rectangle 52"/>
            <p:cNvSpPr/>
            <p:nvPr/>
          </p:nvSpPr>
          <p:spPr>
            <a:xfrm rot="8100000">
              <a:off x="6010729" y="220982"/>
              <a:ext cx="1672180" cy="2528041"/>
            </a:xfrm>
            <a:custGeom>
              <a:avLst/>
              <a:gdLst/>
              <a:ahLst/>
              <a:cxnLst/>
              <a:rect l="l" t="t" r="r" b="b"/>
              <a:pathLst>
                <a:path w="2403089" h="3633046">
                  <a:moveTo>
                    <a:pt x="0" y="1201546"/>
                  </a:moveTo>
                  <a:lnTo>
                    <a:pt x="1201545" y="0"/>
                  </a:lnTo>
                  <a:lnTo>
                    <a:pt x="2403089" y="1201546"/>
                  </a:lnTo>
                  <a:lnTo>
                    <a:pt x="1700327" y="1201546"/>
                  </a:lnTo>
                  <a:lnTo>
                    <a:pt x="1700327" y="3633046"/>
                  </a:lnTo>
                  <a:lnTo>
                    <a:pt x="702760" y="3633046"/>
                  </a:lnTo>
                  <a:lnTo>
                    <a:pt x="702760" y="1201546"/>
                  </a:lnTo>
                  <a:close/>
                </a:path>
              </a:pathLst>
            </a:custGeom>
            <a:solidFill>
              <a:srgbClr val="0081B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2" name="Rectangle 52"/>
            <p:cNvSpPr/>
            <p:nvPr/>
          </p:nvSpPr>
          <p:spPr>
            <a:xfrm rot="10800000">
              <a:off x="7250181" y="1196358"/>
              <a:ext cx="1672180" cy="2528041"/>
            </a:xfrm>
            <a:custGeom>
              <a:avLst/>
              <a:gdLst/>
              <a:ahLst/>
              <a:cxnLst/>
              <a:rect l="l" t="t" r="r" b="b"/>
              <a:pathLst>
                <a:path w="2403089" h="3633046">
                  <a:moveTo>
                    <a:pt x="0" y="1201546"/>
                  </a:moveTo>
                  <a:lnTo>
                    <a:pt x="1201545" y="0"/>
                  </a:lnTo>
                  <a:lnTo>
                    <a:pt x="2403089" y="1201546"/>
                  </a:lnTo>
                  <a:lnTo>
                    <a:pt x="1700327" y="1201546"/>
                  </a:lnTo>
                  <a:lnTo>
                    <a:pt x="1700327" y="3633046"/>
                  </a:lnTo>
                  <a:lnTo>
                    <a:pt x="702760" y="3633046"/>
                  </a:lnTo>
                  <a:lnTo>
                    <a:pt x="702760" y="1201546"/>
                  </a:lnTo>
                  <a:close/>
                </a:path>
              </a:pathLst>
            </a:custGeom>
            <a:gradFill flip="none" rotWithShape="1">
              <a:gsLst>
                <a:gs pos="0">
                  <a:srgbClr val="CD2F86">
                    <a:shade val="30000"/>
                    <a:satMod val="115000"/>
                  </a:srgbClr>
                </a:gs>
                <a:gs pos="50000">
                  <a:srgbClr val="CD2F86">
                    <a:shade val="67500"/>
                    <a:satMod val="115000"/>
                  </a:srgbClr>
                </a:gs>
                <a:gs pos="100000">
                  <a:srgbClr val="CD2F86">
                    <a:shade val="100000"/>
                    <a:satMod val="115000"/>
                  </a:srgbClr>
                </a:gs>
              </a:gsLst>
              <a:lin ang="135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3" name="Rectangle 52"/>
            <p:cNvSpPr/>
            <p:nvPr/>
          </p:nvSpPr>
          <p:spPr>
            <a:xfrm rot="16200000">
              <a:off x="6457954" y="4003229"/>
              <a:ext cx="1672180" cy="2528041"/>
            </a:xfrm>
            <a:custGeom>
              <a:avLst/>
              <a:gdLst/>
              <a:ahLst/>
              <a:cxnLst/>
              <a:rect l="l" t="t" r="r" b="b"/>
              <a:pathLst>
                <a:path w="2403089" h="3633046">
                  <a:moveTo>
                    <a:pt x="0" y="1201546"/>
                  </a:moveTo>
                  <a:lnTo>
                    <a:pt x="1201545" y="0"/>
                  </a:lnTo>
                  <a:lnTo>
                    <a:pt x="2403089" y="1201546"/>
                  </a:lnTo>
                  <a:lnTo>
                    <a:pt x="1700327" y="1201546"/>
                  </a:lnTo>
                  <a:lnTo>
                    <a:pt x="1700327" y="3633046"/>
                  </a:lnTo>
                  <a:lnTo>
                    <a:pt x="702760" y="3633046"/>
                  </a:lnTo>
                  <a:lnTo>
                    <a:pt x="702760" y="1201546"/>
                  </a:lnTo>
                  <a:close/>
                </a:path>
              </a:pathLst>
            </a:custGeom>
            <a:solidFill>
              <a:schemeClr val="accent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4" name="Rectangle 52"/>
            <p:cNvSpPr/>
            <p:nvPr/>
          </p:nvSpPr>
          <p:spPr>
            <a:xfrm>
              <a:off x="3655343" y="3219521"/>
              <a:ext cx="1672180" cy="2528041"/>
            </a:xfrm>
            <a:custGeom>
              <a:avLst/>
              <a:gdLst/>
              <a:ahLst/>
              <a:cxnLst/>
              <a:rect l="l" t="t" r="r" b="b"/>
              <a:pathLst>
                <a:path w="2403089" h="3633046">
                  <a:moveTo>
                    <a:pt x="0" y="1201546"/>
                  </a:moveTo>
                  <a:lnTo>
                    <a:pt x="1201545" y="0"/>
                  </a:lnTo>
                  <a:lnTo>
                    <a:pt x="2403089" y="1201546"/>
                  </a:lnTo>
                  <a:lnTo>
                    <a:pt x="1700327" y="1201546"/>
                  </a:lnTo>
                  <a:lnTo>
                    <a:pt x="1700327" y="3633046"/>
                  </a:lnTo>
                  <a:lnTo>
                    <a:pt x="702760" y="3633046"/>
                  </a:lnTo>
                  <a:lnTo>
                    <a:pt x="702760" y="1201546"/>
                  </a:lnTo>
                  <a:close/>
                </a:path>
              </a:pathLst>
            </a:custGeom>
            <a:gradFill flip="none" rotWithShape="1">
              <a:gsLst>
                <a:gs pos="0">
                  <a:srgbClr val="7030A0"/>
                </a:gs>
                <a:gs pos="50000">
                  <a:srgbClr val="7030A0"/>
                </a:gs>
              </a:gsLst>
              <a:path path="circle">
                <a:fillToRect l="100000" t="100000"/>
              </a:path>
              <a:tileRect r="-100000" b="-100000"/>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5" name="Rectangle 52"/>
            <p:cNvSpPr/>
            <p:nvPr/>
          </p:nvSpPr>
          <p:spPr>
            <a:xfrm rot="13500000">
              <a:off x="7437591" y="2763777"/>
              <a:ext cx="1672180" cy="2528041"/>
            </a:xfrm>
            <a:custGeom>
              <a:avLst/>
              <a:gdLst/>
              <a:ahLst/>
              <a:cxnLst/>
              <a:rect l="l" t="t" r="r" b="b"/>
              <a:pathLst>
                <a:path w="2403089" h="3633046">
                  <a:moveTo>
                    <a:pt x="0" y="1201546"/>
                  </a:moveTo>
                  <a:lnTo>
                    <a:pt x="1201545" y="0"/>
                  </a:lnTo>
                  <a:lnTo>
                    <a:pt x="2403089" y="1201546"/>
                  </a:lnTo>
                  <a:lnTo>
                    <a:pt x="1700327" y="1201546"/>
                  </a:lnTo>
                  <a:lnTo>
                    <a:pt x="1700327" y="3633046"/>
                  </a:lnTo>
                  <a:lnTo>
                    <a:pt x="702760" y="3633046"/>
                  </a:lnTo>
                  <a:lnTo>
                    <a:pt x="702760" y="1201546"/>
                  </a:lnTo>
                  <a:close/>
                </a:path>
              </a:pathLst>
            </a:custGeom>
            <a:gradFill flip="none" rotWithShape="1">
              <a:gsLst>
                <a:gs pos="0">
                  <a:schemeClr val="accent4">
                    <a:lumMod val="90000"/>
                    <a:lumOff val="10000"/>
                    <a:shade val="30000"/>
                    <a:satMod val="115000"/>
                  </a:schemeClr>
                </a:gs>
                <a:gs pos="50000">
                  <a:schemeClr val="accent4">
                    <a:lumMod val="90000"/>
                    <a:lumOff val="10000"/>
                    <a:shade val="67500"/>
                    <a:satMod val="115000"/>
                  </a:schemeClr>
                </a:gs>
                <a:gs pos="100000">
                  <a:schemeClr val="accent4">
                    <a:lumMod val="90000"/>
                    <a:lumOff val="10000"/>
                    <a:shade val="100000"/>
                    <a:satMod val="115000"/>
                  </a:schemeClr>
                </a:gs>
              </a:gsLst>
              <a:path path="circle">
                <a:fillToRect l="100000" t="100000"/>
              </a:path>
              <a:tileRect r="-100000" b="-100000"/>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6" name="Rectangle 52"/>
            <p:cNvSpPr/>
            <p:nvPr/>
          </p:nvSpPr>
          <p:spPr>
            <a:xfrm rot="18900000">
              <a:off x="4894224" y="4194897"/>
              <a:ext cx="1672180" cy="2528041"/>
            </a:xfrm>
            <a:custGeom>
              <a:avLst/>
              <a:gdLst/>
              <a:ahLst/>
              <a:cxnLst/>
              <a:rect l="l" t="t" r="r" b="b"/>
              <a:pathLst>
                <a:path w="2403089" h="3633046">
                  <a:moveTo>
                    <a:pt x="0" y="1201546"/>
                  </a:moveTo>
                  <a:lnTo>
                    <a:pt x="1201545" y="0"/>
                  </a:lnTo>
                  <a:lnTo>
                    <a:pt x="2403089" y="1201546"/>
                  </a:lnTo>
                  <a:lnTo>
                    <a:pt x="1700327" y="1201546"/>
                  </a:lnTo>
                  <a:lnTo>
                    <a:pt x="1700327" y="3633046"/>
                  </a:lnTo>
                  <a:lnTo>
                    <a:pt x="702760" y="3633046"/>
                  </a:lnTo>
                  <a:lnTo>
                    <a:pt x="702760" y="1201546"/>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7" name="Rectangle 52"/>
            <p:cNvSpPr/>
            <p:nvPr/>
          </p:nvSpPr>
          <p:spPr>
            <a:xfrm rot="2700000">
              <a:off x="3472194" y="1652102"/>
              <a:ext cx="1672180" cy="2528041"/>
            </a:xfrm>
            <a:custGeom>
              <a:avLst/>
              <a:gdLst/>
              <a:ahLst/>
              <a:cxnLst/>
              <a:rect l="l" t="t" r="r" b="b"/>
              <a:pathLst>
                <a:path w="2403089" h="3633046">
                  <a:moveTo>
                    <a:pt x="0" y="1201546"/>
                  </a:moveTo>
                  <a:lnTo>
                    <a:pt x="1201545" y="0"/>
                  </a:lnTo>
                  <a:lnTo>
                    <a:pt x="2403089" y="1201546"/>
                  </a:lnTo>
                  <a:lnTo>
                    <a:pt x="1700327" y="1201546"/>
                  </a:lnTo>
                  <a:lnTo>
                    <a:pt x="1700327" y="3633046"/>
                  </a:lnTo>
                  <a:lnTo>
                    <a:pt x="702760" y="3633046"/>
                  </a:lnTo>
                  <a:lnTo>
                    <a:pt x="702760" y="1201546"/>
                  </a:lnTo>
                  <a:close/>
                </a:path>
              </a:pathLst>
            </a:custGeom>
            <a:solidFill>
              <a:srgbClr val="BF282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8" name="ZoneTexte 6"/>
            <p:cNvSpPr txBox="1"/>
            <p:nvPr/>
          </p:nvSpPr>
          <p:spPr>
            <a:xfrm>
              <a:off x="7066986" y="1533267"/>
              <a:ext cx="470000" cy="769441"/>
            </a:xfrm>
            <a:prstGeom prst="rect">
              <a:avLst/>
            </a:prstGeom>
            <a:noFill/>
          </p:spPr>
          <p:txBody>
            <a:bodyPr wrap="none" rtlCol="0" anchor="ctr">
              <a:spAutoFit/>
            </a:bodyPr>
            <a:lstStyle/>
            <a:p>
              <a:r>
                <a:rPr lang="en-US" sz="4400" b="1" dirty="0" smtClean="0">
                  <a:solidFill>
                    <a:prstClr val="white"/>
                  </a:solidFill>
                  <a:effectLst>
                    <a:outerShdw blurRad="38100" dist="38100" dir="2700000" algn="tl">
                      <a:srgbClr val="000000">
                        <a:alpha val="43137"/>
                      </a:srgbClr>
                    </a:outerShdw>
                  </a:effectLst>
                  <a:latin typeface="Calibri"/>
                </a:rPr>
                <a:t>2</a:t>
              </a:r>
              <a:endParaRPr lang="en-US" sz="4400" b="1" dirty="0">
                <a:solidFill>
                  <a:prstClr val="white"/>
                </a:solidFill>
                <a:effectLst>
                  <a:outerShdw blurRad="38100" dist="38100" dir="2700000" algn="tl">
                    <a:srgbClr val="000000">
                      <a:alpha val="43137"/>
                    </a:srgbClr>
                  </a:outerShdw>
                </a:effectLst>
                <a:latin typeface="Calibri"/>
              </a:endParaRPr>
            </a:p>
          </p:txBody>
        </p:sp>
        <p:sp>
          <p:nvSpPr>
            <p:cNvPr id="19" name="ZoneTexte 26"/>
            <p:cNvSpPr txBox="1"/>
            <p:nvPr/>
          </p:nvSpPr>
          <p:spPr>
            <a:xfrm>
              <a:off x="7835638" y="2834800"/>
              <a:ext cx="470000" cy="769441"/>
            </a:xfrm>
            <a:prstGeom prst="rect">
              <a:avLst/>
            </a:prstGeom>
            <a:noFill/>
          </p:spPr>
          <p:txBody>
            <a:bodyPr wrap="none" rtlCol="0" anchor="ctr">
              <a:spAutoFit/>
            </a:bodyPr>
            <a:lstStyle/>
            <a:p>
              <a:r>
                <a:rPr lang="en-US" sz="4400" b="1" dirty="0" smtClean="0">
                  <a:solidFill>
                    <a:prstClr val="white"/>
                  </a:solidFill>
                  <a:effectLst>
                    <a:outerShdw blurRad="38100" dist="38100" dir="2700000" algn="tl">
                      <a:srgbClr val="000000">
                        <a:alpha val="43137"/>
                      </a:srgbClr>
                    </a:outerShdw>
                  </a:effectLst>
                  <a:latin typeface="Calibri"/>
                </a:rPr>
                <a:t>3</a:t>
              </a:r>
              <a:endParaRPr lang="en-US" sz="4400" b="1" dirty="0">
                <a:solidFill>
                  <a:prstClr val="white"/>
                </a:solidFill>
                <a:effectLst>
                  <a:outerShdw blurRad="38100" dist="38100" dir="2700000" algn="tl">
                    <a:srgbClr val="000000">
                      <a:alpha val="43137"/>
                    </a:srgbClr>
                  </a:outerShdw>
                </a:effectLst>
                <a:latin typeface="Calibri"/>
              </a:endParaRPr>
            </a:p>
          </p:txBody>
        </p:sp>
        <p:sp>
          <p:nvSpPr>
            <p:cNvPr id="20" name="ZoneTexte 27"/>
            <p:cNvSpPr txBox="1"/>
            <p:nvPr/>
          </p:nvSpPr>
          <p:spPr>
            <a:xfrm>
              <a:off x="7498998" y="4098820"/>
              <a:ext cx="470000" cy="769441"/>
            </a:xfrm>
            <a:prstGeom prst="rect">
              <a:avLst/>
            </a:prstGeom>
            <a:noFill/>
          </p:spPr>
          <p:txBody>
            <a:bodyPr wrap="none" rtlCol="0" anchor="ctr">
              <a:spAutoFit/>
            </a:bodyPr>
            <a:lstStyle/>
            <a:p>
              <a:r>
                <a:rPr lang="en-US" sz="4400" b="1" dirty="0" smtClean="0">
                  <a:solidFill>
                    <a:prstClr val="white"/>
                  </a:solidFill>
                  <a:effectLst>
                    <a:outerShdw blurRad="38100" dist="38100" dir="2700000" algn="tl">
                      <a:srgbClr val="000000">
                        <a:alpha val="43137"/>
                      </a:srgbClr>
                    </a:outerShdw>
                  </a:effectLst>
                  <a:latin typeface="Calibri"/>
                </a:rPr>
                <a:t>4</a:t>
              </a:r>
              <a:endParaRPr lang="en-US" sz="4400" b="1" dirty="0">
                <a:solidFill>
                  <a:prstClr val="white"/>
                </a:solidFill>
                <a:effectLst>
                  <a:outerShdw blurRad="38100" dist="38100" dir="2700000" algn="tl">
                    <a:srgbClr val="000000">
                      <a:alpha val="43137"/>
                    </a:srgbClr>
                  </a:outerShdw>
                </a:effectLst>
                <a:latin typeface="Calibri"/>
              </a:endParaRPr>
            </a:p>
          </p:txBody>
        </p:sp>
        <p:sp>
          <p:nvSpPr>
            <p:cNvPr id="21" name="ZoneTexte 28"/>
            <p:cNvSpPr txBox="1"/>
            <p:nvPr/>
          </p:nvSpPr>
          <p:spPr>
            <a:xfrm>
              <a:off x="6336163" y="4882528"/>
              <a:ext cx="470000" cy="769441"/>
            </a:xfrm>
            <a:prstGeom prst="rect">
              <a:avLst/>
            </a:prstGeom>
            <a:noFill/>
          </p:spPr>
          <p:txBody>
            <a:bodyPr wrap="none" rtlCol="0" anchor="ctr">
              <a:spAutoFit/>
            </a:bodyPr>
            <a:lstStyle/>
            <a:p>
              <a:r>
                <a:rPr lang="en-US" sz="4400" b="1" dirty="0" smtClean="0">
                  <a:solidFill>
                    <a:prstClr val="white"/>
                  </a:solidFill>
                  <a:effectLst>
                    <a:outerShdw blurRad="38100" dist="38100" dir="2700000" algn="tl">
                      <a:srgbClr val="000000">
                        <a:alpha val="43137"/>
                      </a:srgbClr>
                    </a:outerShdw>
                  </a:effectLst>
                  <a:latin typeface="Calibri"/>
                </a:rPr>
                <a:t>5</a:t>
              </a:r>
              <a:endParaRPr lang="en-US" sz="4400" b="1" dirty="0">
                <a:solidFill>
                  <a:prstClr val="white"/>
                </a:solidFill>
                <a:effectLst>
                  <a:outerShdw blurRad="38100" dist="38100" dir="2700000" algn="tl">
                    <a:srgbClr val="000000">
                      <a:alpha val="43137"/>
                    </a:srgbClr>
                  </a:outerShdw>
                </a:effectLst>
                <a:latin typeface="Calibri"/>
              </a:endParaRPr>
            </a:p>
          </p:txBody>
        </p:sp>
        <p:sp>
          <p:nvSpPr>
            <p:cNvPr id="22" name="ZoneTexte 29"/>
            <p:cNvSpPr txBox="1"/>
            <p:nvPr/>
          </p:nvSpPr>
          <p:spPr>
            <a:xfrm>
              <a:off x="4893505" y="4639598"/>
              <a:ext cx="470000" cy="769441"/>
            </a:xfrm>
            <a:prstGeom prst="rect">
              <a:avLst/>
            </a:prstGeom>
            <a:noFill/>
          </p:spPr>
          <p:txBody>
            <a:bodyPr wrap="none" rtlCol="0" anchor="ctr">
              <a:spAutoFit/>
            </a:bodyPr>
            <a:lstStyle/>
            <a:p>
              <a:r>
                <a:rPr lang="en-US" sz="4400" b="1" dirty="0" smtClean="0">
                  <a:solidFill>
                    <a:prstClr val="white"/>
                  </a:solidFill>
                  <a:effectLst>
                    <a:outerShdw blurRad="38100" dist="38100" dir="2700000" algn="tl">
                      <a:srgbClr val="000000">
                        <a:alpha val="43137"/>
                      </a:srgbClr>
                    </a:outerShdw>
                  </a:effectLst>
                  <a:latin typeface="Calibri"/>
                </a:rPr>
                <a:t>6</a:t>
              </a:r>
              <a:endParaRPr lang="en-US" sz="4400" b="1" dirty="0">
                <a:solidFill>
                  <a:prstClr val="white"/>
                </a:solidFill>
                <a:effectLst>
                  <a:outerShdw blurRad="38100" dist="38100" dir="2700000" algn="tl">
                    <a:srgbClr val="000000">
                      <a:alpha val="43137"/>
                    </a:srgbClr>
                  </a:outerShdw>
                </a:effectLst>
                <a:latin typeface="Calibri"/>
              </a:endParaRPr>
            </a:p>
          </p:txBody>
        </p:sp>
        <p:sp>
          <p:nvSpPr>
            <p:cNvPr id="23" name="ZoneTexte 30"/>
            <p:cNvSpPr txBox="1"/>
            <p:nvPr/>
          </p:nvSpPr>
          <p:spPr>
            <a:xfrm>
              <a:off x="4231484" y="3424788"/>
              <a:ext cx="470000" cy="769441"/>
            </a:xfrm>
            <a:prstGeom prst="rect">
              <a:avLst/>
            </a:prstGeom>
            <a:noFill/>
          </p:spPr>
          <p:txBody>
            <a:bodyPr wrap="none" rtlCol="0" anchor="ctr">
              <a:spAutoFit/>
            </a:bodyPr>
            <a:lstStyle/>
            <a:p>
              <a:r>
                <a:rPr lang="en-US" sz="4400" b="1" dirty="0" smtClean="0">
                  <a:solidFill>
                    <a:prstClr val="white"/>
                  </a:solidFill>
                  <a:effectLst>
                    <a:outerShdw blurRad="38100" dist="38100" dir="2700000" algn="tl">
                      <a:srgbClr val="000000">
                        <a:alpha val="43137"/>
                      </a:srgbClr>
                    </a:outerShdw>
                  </a:effectLst>
                  <a:latin typeface="Calibri"/>
                </a:rPr>
                <a:t>7</a:t>
              </a:r>
              <a:endParaRPr lang="en-US" sz="4400" b="1" dirty="0">
                <a:solidFill>
                  <a:prstClr val="white"/>
                </a:solidFill>
                <a:effectLst>
                  <a:outerShdw blurRad="38100" dist="38100" dir="2700000" algn="tl">
                    <a:srgbClr val="000000">
                      <a:alpha val="43137"/>
                    </a:srgbClr>
                  </a:outerShdw>
                </a:effectLst>
                <a:latin typeface="Calibri"/>
              </a:endParaRPr>
            </a:p>
          </p:txBody>
        </p:sp>
        <p:sp>
          <p:nvSpPr>
            <p:cNvPr id="24" name="ZoneTexte 31"/>
            <p:cNvSpPr txBox="1"/>
            <p:nvPr/>
          </p:nvSpPr>
          <p:spPr>
            <a:xfrm>
              <a:off x="4577244" y="2014706"/>
              <a:ext cx="470000" cy="769441"/>
            </a:xfrm>
            <a:prstGeom prst="rect">
              <a:avLst/>
            </a:prstGeom>
            <a:noFill/>
          </p:spPr>
          <p:txBody>
            <a:bodyPr wrap="none" rtlCol="0" anchor="ctr">
              <a:spAutoFit/>
            </a:bodyPr>
            <a:lstStyle/>
            <a:p>
              <a:r>
                <a:rPr lang="en-US" sz="4400" b="1" dirty="0" smtClean="0">
                  <a:solidFill>
                    <a:prstClr val="white"/>
                  </a:solidFill>
                  <a:effectLst>
                    <a:outerShdw blurRad="38100" dist="38100" dir="2700000" algn="tl">
                      <a:srgbClr val="000000">
                        <a:alpha val="43137"/>
                      </a:srgbClr>
                    </a:outerShdw>
                  </a:effectLst>
                  <a:latin typeface="Calibri"/>
                </a:rPr>
                <a:t>8</a:t>
              </a:r>
              <a:endParaRPr lang="en-US" sz="4400" b="1" dirty="0">
                <a:solidFill>
                  <a:prstClr val="white"/>
                </a:solidFill>
                <a:effectLst>
                  <a:outerShdw blurRad="38100" dist="38100" dir="2700000" algn="tl">
                    <a:srgbClr val="000000">
                      <a:alpha val="43137"/>
                    </a:srgbClr>
                  </a:outerShdw>
                </a:effectLst>
                <a:latin typeface="Calibri"/>
              </a:endParaRPr>
            </a:p>
          </p:txBody>
        </p:sp>
        <p:sp>
          <p:nvSpPr>
            <p:cNvPr id="25" name="Rectangle 52"/>
            <p:cNvSpPr/>
            <p:nvPr/>
          </p:nvSpPr>
          <p:spPr>
            <a:xfrm rot="5400000">
              <a:off x="4447571" y="412650"/>
              <a:ext cx="1672180" cy="2528041"/>
            </a:xfrm>
            <a:custGeom>
              <a:avLst/>
              <a:gdLst/>
              <a:ahLst/>
              <a:cxnLst/>
              <a:rect l="l" t="t" r="r" b="b"/>
              <a:pathLst>
                <a:path w="2403089" h="3633046">
                  <a:moveTo>
                    <a:pt x="0" y="1201546"/>
                  </a:moveTo>
                  <a:lnTo>
                    <a:pt x="1201545" y="0"/>
                  </a:lnTo>
                  <a:lnTo>
                    <a:pt x="2403089" y="1201546"/>
                  </a:lnTo>
                  <a:lnTo>
                    <a:pt x="1700327" y="1201546"/>
                  </a:lnTo>
                  <a:lnTo>
                    <a:pt x="1700327" y="3633046"/>
                  </a:lnTo>
                  <a:lnTo>
                    <a:pt x="702760" y="3633046"/>
                  </a:lnTo>
                  <a:lnTo>
                    <a:pt x="702760" y="1201546"/>
                  </a:lnTo>
                  <a:close/>
                </a:path>
              </a:pathLst>
            </a:cu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l="100000" t="100000"/>
              </a:path>
              <a:tileRect r="-100000" b="-100000"/>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6" name="ZoneTexte 32"/>
            <p:cNvSpPr txBox="1"/>
            <p:nvPr/>
          </p:nvSpPr>
          <p:spPr>
            <a:xfrm>
              <a:off x="5730313" y="1291949"/>
              <a:ext cx="470000" cy="769441"/>
            </a:xfrm>
            <a:prstGeom prst="rect">
              <a:avLst/>
            </a:prstGeom>
            <a:noFill/>
          </p:spPr>
          <p:txBody>
            <a:bodyPr wrap="none" rtlCol="0" anchor="ctr">
              <a:spAutoFit/>
            </a:bodyPr>
            <a:lstStyle/>
            <a:p>
              <a:r>
                <a:rPr lang="en-US" sz="4400" b="1" dirty="0" smtClean="0">
                  <a:solidFill>
                    <a:prstClr val="white"/>
                  </a:solidFill>
                  <a:effectLst>
                    <a:outerShdw blurRad="38100" dist="38100" dir="2700000" algn="tl">
                      <a:srgbClr val="000000">
                        <a:alpha val="43137"/>
                      </a:srgbClr>
                    </a:outerShdw>
                  </a:effectLst>
                  <a:latin typeface="Calibri"/>
                </a:rPr>
                <a:t>1</a:t>
              </a:r>
              <a:endParaRPr lang="en-US" sz="4400" b="1" dirty="0">
                <a:solidFill>
                  <a:prstClr val="white"/>
                </a:solidFill>
                <a:effectLst>
                  <a:outerShdw blurRad="38100" dist="38100" dir="2700000" algn="tl">
                    <a:srgbClr val="000000">
                      <a:alpha val="43137"/>
                    </a:srgbClr>
                  </a:outerShdw>
                </a:effectLst>
                <a:latin typeface="Calibri"/>
              </a:endParaRPr>
            </a:p>
          </p:txBody>
        </p:sp>
        <p:sp>
          <p:nvSpPr>
            <p:cNvPr id="27" name="Rectángulo 26"/>
            <p:cNvSpPr/>
            <p:nvPr/>
          </p:nvSpPr>
          <p:spPr>
            <a:xfrm>
              <a:off x="6636513" y="415988"/>
              <a:ext cx="2868249" cy="459111"/>
            </a:xfrm>
            <a:prstGeom prst="rect">
              <a:avLst/>
            </a:prstGeom>
          </p:spPr>
          <p:txBody>
            <a:bodyPr wrap="square">
              <a:spAutoFit/>
            </a:bodyPr>
            <a:lstStyle/>
            <a:p>
              <a:pPr algn="ctr"/>
              <a:r>
                <a:rPr lang="es-MX" sz="1100" dirty="0">
                  <a:latin typeface="Arial" panose="020B0604020202020204" pitchFamily="34" charset="0"/>
                  <a:cs typeface="Arial" panose="020B0604020202020204" pitchFamily="34" charset="0"/>
                </a:rPr>
                <a:t>SE BASA EN </a:t>
              </a:r>
              <a:r>
                <a:rPr lang="es-MX" sz="1100" b="1" dirty="0">
                  <a:latin typeface="Arial" panose="020B0604020202020204" pitchFamily="34" charset="0"/>
                  <a:cs typeface="Arial" panose="020B0604020202020204" pitchFamily="34" charset="0"/>
                </a:rPr>
                <a:t>PRINCIPIOS </a:t>
              </a:r>
              <a:r>
                <a:rPr lang="es-MX" sz="1100" dirty="0">
                  <a:latin typeface="Arial" panose="020B0604020202020204" pitchFamily="34" charset="0"/>
                  <a:cs typeface="Arial" panose="020B0604020202020204" pitchFamily="34" charset="0"/>
                </a:rPr>
                <a:t>QUE DIRIGEN LA ACCIÓN HUMANA</a:t>
              </a:r>
            </a:p>
          </p:txBody>
        </p:sp>
        <p:sp>
          <p:nvSpPr>
            <p:cNvPr id="28" name="Rectángulo 27"/>
            <p:cNvSpPr/>
            <p:nvPr/>
          </p:nvSpPr>
          <p:spPr>
            <a:xfrm>
              <a:off x="8439335" y="1291430"/>
              <a:ext cx="2927165" cy="769441"/>
            </a:xfrm>
            <a:prstGeom prst="rect">
              <a:avLst/>
            </a:prstGeom>
          </p:spPr>
          <p:txBody>
            <a:bodyPr wrap="square">
              <a:spAutoFit/>
            </a:bodyPr>
            <a:lstStyle/>
            <a:p>
              <a:pPr algn="ctr"/>
              <a:r>
                <a:rPr lang="es-ES" sz="1100" dirty="0">
                  <a:latin typeface="Arial" panose="020B0604020202020204" pitchFamily="34" charset="0"/>
                  <a:cs typeface="Arial" panose="020B0604020202020204" pitchFamily="34" charset="0"/>
                </a:rPr>
                <a:t>LOS PRINCIPIOS IMPULSAN LA </a:t>
              </a:r>
              <a:r>
                <a:rPr lang="es-ES" sz="1100" b="1" dirty="0">
                  <a:latin typeface="Arial" panose="020B0604020202020204" pitchFamily="34" charset="0"/>
                  <a:cs typeface="Arial" panose="020B0604020202020204" pitchFamily="34" charset="0"/>
                </a:rPr>
                <a:t>MORAL</a:t>
              </a:r>
              <a:r>
                <a:rPr lang="es-ES" sz="1100" dirty="0">
                  <a:latin typeface="Arial" panose="020B0604020202020204" pitchFamily="34" charset="0"/>
                  <a:cs typeface="Arial" panose="020B0604020202020204" pitchFamily="34" charset="0"/>
                </a:rPr>
                <a:t>, QUE A SU VEZ DETERMINA SOCIALMENTE,  LO CORRECTO Y LO INCORRECTO</a:t>
              </a:r>
            </a:p>
          </p:txBody>
        </p:sp>
        <p:sp>
          <p:nvSpPr>
            <p:cNvPr id="29" name="CuadroTexto 28"/>
            <p:cNvSpPr txBox="1"/>
            <p:nvPr/>
          </p:nvSpPr>
          <p:spPr>
            <a:xfrm>
              <a:off x="8811238" y="3604241"/>
              <a:ext cx="2588383" cy="646331"/>
            </a:xfrm>
            <a:prstGeom prst="rect">
              <a:avLst/>
            </a:prstGeom>
            <a:noFill/>
          </p:spPr>
          <p:txBody>
            <a:bodyPr wrap="square" rtlCol="0">
              <a:spAutoFit/>
            </a:bodyPr>
            <a:lstStyle/>
            <a:p>
              <a:pPr algn="ctr"/>
              <a:r>
                <a:rPr lang="es-MX" sz="1100" dirty="0" smtClean="0">
                  <a:latin typeface="Arial" panose="020B0604020202020204" pitchFamily="34" charset="0"/>
                  <a:cs typeface="Arial" panose="020B0604020202020204" pitchFamily="34" charset="0"/>
                </a:rPr>
                <a:t>LA MORAL FOMENTA QUE ACTUEMOS CONFORME A </a:t>
              </a:r>
              <a:r>
                <a:rPr lang="es-MX" sz="1100" b="1" dirty="0" smtClean="0">
                  <a:latin typeface="Arial" panose="020B0604020202020204" pitchFamily="34" charset="0"/>
                  <a:cs typeface="Arial" panose="020B0604020202020204" pitchFamily="34" charset="0"/>
                </a:rPr>
                <a:t>VALORES </a:t>
              </a:r>
              <a:endParaRPr lang="es-MX" sz="1100" b="1" dirty="0">
                <a:latin typeface="Arial" panose="020B0604020202020204" pitchFamily="34" charset="0"/>
                <a:cs typeface="Arial" panose="020B0604020202020204" pitchFamily="34" charset="0"/>
              </a:endParaRPr>
            </a:p>
          </p:txBody>
        </p:sp>
        <p:sp>
          <p:nvSpPr>
            <p:cNvPr id="30" name="CuadroTexto 29"/>
            <p:cNvSpPr txBox="1"/>
            <p:nvPr/>
          </p:nvSpPr>
          <p:spPr>
            <a:xfrm>
              <a:off x="8673103" y="4983733"/>
              <a:ext cx="2994837" cy="639476"/>
            </a:xfrm>
            <a:prstGeom prst="rect">
              <a:avLst/>
            </a:prstGeom>
            <a:noFill/>
          </p:spPr>
          <p:txBody>
            <a:bodyPr wrap="square" rtlCol="0">
              <a:spAutoFit/>
            </a:bodyPr>
            <a:lstStyle/>
            <a:p>
              <a:pPr algn="ctr"/>
              <a:r>
                <a:rPr lang="es-MX" sz="1100" dirty="0" smtClean="0">
                  <a:latin typeface="Arial" panose="020B0604020202020204" pitchFamily="34" charset="0"/>
                  <a:cs typeface="Arial" panose="020B0604020202020204" pitchFamily="34" charset="0"/>
                </a:rPr>
                <a:t>LOS VALORES DETERMINAN LOS </a:t>
              </a:r>
              <a:r>
                <a:rPr lang="es-MX" sz="1100" b="1" dirty="0" smtClean="0">
                  <a:latin typeface="Arial" panose="020B0604020202020204" pitchFamily="34" charset="0"/>
                  <a:cs typeface="Arial" panose="020B0604020202020204" pitchFamily="34" charset="0"/>
                </a:rPr>
                <a:t>CÓDIGOS </a:t>
              </a:r>
              <a:r>
                <a:rPr lang="es-MX" sz="1100" dirty="0" smtClean="0">
                  <a:latin typeface="Arial" panose="020B0604020202020204" pitchFamily="34" charset="0"/>
                  <a:cs typeface="Arial" panose="020B0604020202020204" pitchFamily="34" charset="0"/>
                </a:rPr>
                <a:t>DE COMPORTAMIENTO</a:t>
              </a:r>
              <a:r>
                <a:rPr lang="es-MX" sz="1100" b="1" dirty="0" smtClean="0">
                  <a:latin typeface="Arial" panose="020B0604020202020204" pitchFamily="34" charset="0"/>
                  <a:cs typeface="Arial" panose="020B0604020202020204" pitchFamily="34" charset="0"/>
                </a:rPr>
                <a:t> </a:t>
              </a:r>
              <a:r>
                <a:rPr lang="es-MX" sz="1100" dirty="0" smtClean="0">
                  <a:latin typeface="Arial" panose="020B0604020202020204" pitchFamily="34" charset="0"/>
                  <a:cs typeface="Arial" panose="020B0604020202020204" pitchFamily="34" charset="0"/>
                </a:rPr>
                <a:t>EN LAS ORGANIZACIONES</a:t>
              </a:r>
              <a:endParaRPr lang="es-MX" sz="1100" dirty="0">
                <a:latin typeface="Arial" panose="020B0604020202020204" pitchFamily="34" charset="0"/>
                <a:cs typeface="Arial" panose="020B0604020202020204" pitchFamily="34" charset="0"/>
              </a:endParaRPr>
            </a:p>
          </p:txBody>
        </p:sp>
        <p:sp>
          <p:nvSpPr>
            <p:cNvPr id="31" name="CuadroTexto 30"/>
            <p:cNvSpPr txBox="1"/>
            <p:nvPr/>
          </p:nvSpPr>
          <p:spPr>
            <a:xfrm>
              <a:off x="4990155" y="2966163"/>
              <a:ext cx="2707453" cy="1000206"/>
            </a:xfrm>
            <a:prstGeom prst="rect">
              <a:avLst/>
            </a:prstGeom>
            <a:noFill/>
          </p:spPr>
          <p:txBody>
            <a:bodyPr wrap="square" rtlCol="0">
              <a:spAutoFit/>
            </a:bodyPr>
            <a:lstStyle/>
            <a:p>
              <a:pPr algn="ctr"/>
              <a:r>
                <a:rPr lang="es-MX" sz="5500" b="1" dirty="0">
                  <a:latin typeface="Arial" panose="020B0604020202020204" pitchFamily="34" charset="0"/>
                  <a:cs typeface="Arial" panose="020B0604020202020204" pitchFamily="34" charset="0"/>
                </a:rPr>
                <a:t>É</a:t>
              </a:r>
              <a:r>
                <a:rPr lang="es-MX" sz="5500" b="1" dirty="0" smtClean="0">
                  <a:latin typeface="Arial" panose="020B0604020202020204" pitchFamily="34" charset="0"/>
                  <a:cs typeface="Arial" panose="020B0604020202020204" pitchFamily="34" charset="0"/>
                </a:rPr>
                <a:t>TICA</a:t>
              </a:r>
              <a:endParaRPr lang="es-MX" sz="5500" b="1" dirty="0">
                <a:latin typeface="Arial" panose="020B0604020202020204" pitchFamily="34" charset="0"/>
                <a:cs typeface="Arial" panose="020B0604020202020204" pitchFamily="34" charset="0"/>
              </a:endParaRPr>
            </a:p>
          </p:txBody>
        </p:sp>
        <p:sp>
          <p:nvSpPr>
            <p:cNvPr id="32" name="Rectángulo 31"/>
            <p:cNvSpPr/>
            <p:nvPr/>
          </p:nvSpPr>
          <p:spPr>
            <a:xfrm>
              <a:off x="3080739" y="5910305"/>
              <a:ext cx="2940232" cy="688667"/>
            </a:xfrm>
            <a:prstGeom prst="rect">
              <a:avLst/>
            </a:prstGeom>
            <a:noFill/>
          </p:spPr>
          <p:txBody>
            <a:bodyPr wrap="square" rtlCol="0">
              <a:spAutoFit/>
            </a:bodyPr>
            <a:lstStyle/>
            <a:p>
              <a:pPr algn="ctr"/>
              <a:r>
                <a:rPr lang="es-MX" sz="1200" dirty="0">
                  <a:latin typeface="Arial" panose="020B0604020202020204" pitchFamily="34" charset="0"/>
                  <a:cs typeface="Arial" panose="020B0604020202020204" pitchFamily="34" charset="0"/>
                </a:rPr>
                <a:t>LOS CÓDIGOS DE COMPORTAMIENTO </a:t>
              </a:r>
              <a:r>
                <a:rPr lang="es-MX" sz="1200" dirty="0" smtClean="0">
                  <a:latin typeface="Arial" panose="020B0604020202020204" pitchFamily="34" charset="0"/>
                  <a:cs typeface="Arial" panose="020B0604020202020204" pitchFamily="34" charset="0"/>
                </a:rPr>
                <a:t>PROMUEVEN </a:t>
              </a:r>
              <a:r>
                <a:rPr lang="es-MX" sz="1200" dirty="0">
                  <a:latin typeface="Arial" panose="020B0604020202020204" pitchFamily="34" charset="0"/>
                  <a:cs typeface="Arial" panose="020B0604020202020204" pitchFamily="34" charset="0"/>
                </a:rPr>
                <a:t>DE LAS </a:t>
              </a:r>
              <a:r>
                <a:rPr lang="es-MX" sz="1200" b="1" dirty="0">
                  <a:latin typeface="Arial" panose="020B0604020202020204" pitchFamily="34" charset="0"/>
                  <a:cs typeface="Arial" panose="020B0604020202020204" pitchFamily="34" charset="0"/>
                </a:rPr>
                <a:t>VIRTUDES</a:t>
              </a:r>
            </a:p>
          </p:txBody>
        </p:sp>
        <p:sp>
          <p:nvSpPr>
            <p:cNvPr id="33" name="CuadroTexto 32"/>
            <p:cNvSpPr txBox="1"/>
            <p:nvPr/>
          </p:nvSpPr>
          <p:spPr>
            <a:xfrm>
              <a:off x="1784729" y="5038916"/>
              <a:ext cx="2414163" cy="646331"/>
            </a:xfrm>
            <a:prstGeom prst="rect">
              <a:avLst/>
            </a:prstGeom>
            <a:noFill/>
          </p:spPr>
          <p:txBody>
            <a:bodyPr wrap="square" rtlCol="0">
              <a:spAutoFit/>
            </a:bodyPr>
            <a:lstStyle/>
            <a:p>
              <a:pPr algn="ctr"/>
              <a:r>
                <a:rPr lang="es-MX" sz="1200" dirty="0" smtClean="0">
                  <a:latin typeface="Arial" panose="020B0604020202020204" pitchFamily="34" charset="0"/>
                  <a:cs typeface="Arial" panose="020B0604020202020204" pitchFamily="34" charset="0"/>
                </a:rPr>
                <a:t>LAS VIRTUDES FAVORECEN LA </a:t>
              </a:r>
              <a:r>
                <a:rPr lang="es-MX" sz="1200" b="1" dirty="0" smtClean="0">
                  <a:latin typeface="Arial" panose="020B0604020202020204" pitchFamily="34" charset="0"/>
                  <a:cs typeface="Arial" panose="020B0604020202020204" pitchFamily="34" charset="0"/>
                </a:rPr>
                <a:t>INTEGRIDAD</a:t>
              </a:r>
              <a:r>
                <a:rPr lang="es-MX" sz="1200" dirty="0" smtClean="0">
                  <a:latin typeface="Arial" panose="020B0604020202020204" pitchFamily="34" charset="0"/>
                  <a:cs typeface="Arial" panose="020B0604020202020204" pitchFamily="34" charset="0"/>
                </a:rPr>
                <a:t> EN LA CONDUCTA </a:t>
              </a:r>
              <a:endParaRPr lang="es-MX" sz="1200" dirty="0">
                <a:latin typeface="Arial" panose="020B0604020202020204" pitchFamily="34" charset="0"/>
                <a:cs typeface="Arial" panose="020B0604020202020204" pitchFamily="34" charset="0"/>
              </a:endParaRPr>
            </a:p>
          </p:txBody>
        </p:sp>
        <p:sp>
          <p:nvSpPr>
            <p:cNvPr id="34" name="CuadroTexto 33"/>
            <p:cNvSpPr txBox="1"/>
            <p:nvPr/>
          </p:nvSpPr>
          <p:spPr>
            <a:xfrm>
              <a:off x="338893" y="2824546"/>
              <a:ext cx="3013765" cy="1000206"/>
            </a:xfrm>
            <a:prstGeom prst="rect">
              <a:avLst/>
            </a:prstGeom>
            <a:noFill/>
          </p:spPr>
          <p:txBody>
            <a:bodyPr wrap="square" rtlCol="0">
              <a:spAutoFit/>
            </a:bodyPr>
            <a:lstStyle/>
            <a:p>
              <a:pPr algn="ctr"/>
              <a:r>
                <a:rPr lang="es-MX" sz="1100" dirty="0" smtClean="0">
                  <a:latin typeface="Arial" panose="020B0604020202020204" pitchFamily="34" charset="0"/>
                  <a:cs typeface="Arial" panose="020B0604020202020204" pitchFamily="34" charset="0"/>
                </a:rPr>
                <a:t>LA</a:t>
              </a:r>
              <a:r>
                <a:rPr lang="es-MX" sz="1100" b="1" dirty="0" smtClean="0">
                  <a:latin typeface="Arial" panose="020B0604020202020204" pitchFamily="34" charset="0"/>
                  <a:cs typeface="Arial" panose="020B0604020202020204" pitchFamily="34" charset="0"/>
                </a:rPr>
                <a:t> </a:t>
              </a:r>
              <a:r>
                <a:rPr lang="es-MX" sz="1100" dirty="0" smtClean="0">
                  <a:latin typeface="Arial" panose="020B0604020202020204" pitchFamily="34" charset="0"/>
                  <a:cs typeface="Arial" panose="020B0604020202020204" pitchFamily="34" charset="0"/>
                </a:rPr>
                <a:t>INTEGRIDAD EN LA CONDUCTA  NOS MOTIVA A SER CONGRUENTES EN NUESTRAS </a:t>
              </a:r>
              <a:r>
                <a:rPr lang="es-MX" sz="1100" b="1" dirty="0" smtClean="0">
                  <a:latin typeface="Arial" panose="020B0604020202020204" pitchFamily="34" charset="0"/>
                  <a:cs typeface="Arial" panose="020B0604020202020204" pitchFamily="34" charset="0"/>
                </a:rPr>
                <a:t>ACTITUDES</a:t>
              </a:r>
              <a:r>
                <a:rPr lang="es-MX" sz="1100" dirty="0" smtClean="0">
                  <a:latin typeface="Arial" panose="020B0604020202020204" pitchFamily="34" charset="0"/>
                  <a:cs typeface="Arial" panose="020B0604020202020204" pitchFamily="34" charset="0"/>
                </a:rPr>
                <a:t> EN UN SENTIDO POSITIVO Y PROACTIVO, BASADOS EN LO CORRECTO</a:t>
              </a:r>
              <a:endParaRPr lang="es-MX" sz="1100" dirty="0">
                <a:latin typeface="Arial" panose="020B0604020202020204" pitchFamily="34" charset="0"/>
                <a:cs typeface="Arial" panose="020B0604020202020204" pitchFamily="34" charset="0"/>
              </a:endParaRPr>
            </a:p>
          </p:txBody>
        </p:sp>
        <p:sp>
          <p:nvSpPr>
            <p:cNvPr id="35" name="CuadroTexto 34"/>
            <p:cNvSpPr txBox="1"/>
            <p:nvPr/>
          </p:nvSpPr>
          <p:spPr>
            <a:xfrm>
              <a:off x="397279" y="1366132"/>
              <a:ext cx="3503268" cy="639476"/>
            </a:xfrm>
            <a:prstGeom prst="rect">
              <a:avLst/>
            </a:prstGeom>
            <a:noFill/>
          </p:spPr>
          <p:txBody>
            <a:bodyPr wrap="square" rtlCol="0">
              <a:spAutoFit/>
            </a:bodyPr>
            <a:lstStyle/>
            <a:p>
              <a:pPr algn="ctr"/>
              <a:r>
                <a:rPr lang="es-MX" sz="1100" dirty="0" smtClean="0">
                  <a:latin typeface="Arial" panose="020B0604020202020204" pitchFamily="34" charset="0"/>
                  <a:cs typeface="Arial" panose="020B0604020202020204" pitchFamily="34" charset="0"/>
                </a:rPr>
                <a:t>LA </a:t>
              </a:r>
              <a:r>
                <a:rPr lang="es-MX" sz="1100" b="1" dirty="0" smtClean="0">
                  <a:latin typeface="Arial" panose="020B0604020202020204" pitchFamily="34" charset="0"/>
                  <a:cs typeface="Arial" panose="020B0604020202020204" pitchFamily="34" charset="0"/>
                </a:rPr>
                <a:t>ÉTICA</a:t>
              </a:r>
              <a:r>
                <a:rPr lang="es-MX" sz="1100" dirty="0" smtClean="0">
                  <a:latin typeface="Arial" panose="020B0604020202020204" pitchFamily="34" charset="0"/>
                  <a:cs typeface="Arial" panose="020B0604020202020204" pitchFamily="34" charset="0"/>
                </a:rPr>
                <a:t> SON NORMAS QUE TRADUCEN IDEALES Y VALORES Y UN PRERREQUISITO Y SOSTÉN DE LA CONFIANZA PÚBLICA </a:t>
              </a:r>
              <a:endParaRPr lang="es-MX" sz="1100" dirty="0">
                <a:latin typeface="Arial" panose="020B0604020202020204" pitchFamily="34" charset="0"/>
                <a:cs typeface="Arial" panose="020B0604020202020204" pitchFamily="34" charset="0"/>
              </a:endParaRPr>
            </a:p>
          </p:txBody>
        </p:sp>
        <p:pic>
          <p:nvPicPr>
            <p:cNvPr id="36" name="Imagen 3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98642" y="542791"/>
              <a:ext cx="629540" cy="629540"/>
            </a:xfrm>
            <a:prstGeom prst="rect">
              <a:avLst/>
            </a:prstGeom>
          </p:spPr>
        </p:pic>
        <p:pic>
          <p:nvPicPr>
            <p:cNvPr id="37" name="Imagen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091" y="1278559"/>
              <a:ext cx="630000" cy="630000"/>
            </a:xfrm>
            <a:prstGeom prst="rect">
              <a:avLst/>
            </a:prstGeom>
          </p:spPr>
        </p:pic>
        <p:pic>
          <p:nvPicPr>
            <p:cNvPr id="38" name="Imagen 3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50309" y="3119724"/>
              <a:ext cx="630000" cy="630000"/>
            </a:xfrm>
            <a:prstGeom prst="rect">
              <a:avLst/>
            </a:prstGeom>
          </p:spPr>
        </p:pic>
        <p:pic>
          <p:nvPicPr>
            <p:cNvPr id="39" name="Imagen 3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33911" y="4949501"/>
              <a:ext cx="630000" cy="630000"/>
            </a:xfrm>
            <a:prstGeom prst="rect">
              <a:avLst/>
            </a:prstGeom>
          </p:spPr>
        </p:pic>
        <p:pic>
          <p:nvPicPr>
            <p:cNvPr id="40" name="Imagen 3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49640" y="5747903"/>
              <a:ext cx="630000" cy="630000"/>
            </a:xfrm>
            <a:prstGeom prst="rect">
              <a:avLst/>
            </a:prstGeom>
          </p:spPr>
        </p:pic>
        <p:pic>
          <p:nvPicPr>
            <p:cNvPr id="41" name="Imagen 4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74751" y="5014315"/>
              <a:ext cx="619200" cy="619200"/>
            </a:xfrm>
            <a:prstGeom prst="rect">
              <a:avLst/>
            </a:prstGeom>
          </p:spPr>
        </p:pic>
        <p:pic>
          <p:nvPicPr>
            <p:cNvPr id="42" name="Imagen 4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356813" y="3210375"/>
              <a:ext cx="630000" cy="630000"/>
            </a:xfrm>
            <a:prstGeom prst="rect">
              <a:avLst/>
            </a:prstGeom>
          </p:spPr>
        </p:pic>
        <p:pic>
          <p:nvPicPr>
            <p:cNvPr id="43" name="Imagen 4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068364" y="1366132"/>
              <a:ext cx="630000" cy="630000"/>
            </a:xfrm>
            <a:prstGeom prst="rect">
              <a:avLst/>
            </a:prstGeom>
          </p:spPr>
        </p:pic>
      </p:grpSp>
      <p:sp>
        <p:nvSpPr>
          <p:cNvPr id="44" name="Rectángulo 43"/>
          <p:cNvSpPr/>
          <p:nvPr/>
        </p:nvSpPr>
        <p:spPr>
          <a:xfrm>
            <a:off x="8356" y="-2110"/>
            <a:ext cx="9264352" cy="400110"/>
          </a:xfrm>
          <a:prstGeom prst="rect">
            <a:avLst/>
          </a:prstGeom>
        </p:spPr>
        <p:txBody>
          <a:bodyPr wrap="square" anchor="ctr">
            <a:spAutoFit/>
          </a:bodyPr>
          <a:lstStyle/>
          <a:p>
            <a:r>
              <a:rPr lang="es-MX" sz="2000" b="1" dirty="0" smtClean="0">
                <a:solidFill>
                  <a:prstClr val="black"/>
                </a:solidFill>
                <a:latin typeface="Arial" pitchFamily="34" charset="0"/>
                <a:cs typeface="Arial" pitchFamily="34" charset="0"/>
              </a:rPr>
              <a:t>XVI. </a:t>
            </a:r>
            <a:r>
              <a:rPr lang="es-MX" sz="2000" b="1" dirty="0">
                <a:solidFill>
                  <a:prstClr val="black"/>
                </a:solidFill>
                <a:latin typeface="Arial" pitchFamily="34" charset="0"/>
                <a:cs typeface="Arial" pitchFamily="34" charset="0"/>
              </a:rPr>
              <a:t>INTERACCIÓN</a:t>
            </a:r>
          </a:p>
        </p:txBody>
      </p:sp>
      <p:sp>
        <p:nvSpPr>
          <p:cNvPr id="45" name="CuadroTexto 44"/>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31</a:t>
            </a:r>
            <a:endParaRPr lang="es-MX"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689158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356" y="-2110"/>
            <a:ext cx="9264352" cy="400110"/>
          </a:xfrm>
          <a:prstGeom prst="rect">
            <a:avLst/>
          </a:prstGeom>
        </p:spPr>
        <p:txBody>
          <a:bodyPr wrap="square" anchor="ctr">
            <a:spAutoFit/>
          </a:bodyPr>
          <a:lstStyle/>
          <a:p>
            <a:r>
              <a:rPr lang="es-MX" sz="2000" b="1" dirty="0" smtClean="0">
                <a:solidFill>
                  <a:prstClr val="black"/>
                </a:solidFill>
                <a:latin typeface="Arial" pitchFamily="34" charset="0"/>
                <a:cs typeface="Arial" pitchFamily="34" charset="0"/>
              </a:rPr>
              <a:t>XVII. ESTRATEGIAS</a:t>
            </a:r>
            <a:endParaRPr lang="es-MX" sz="2000" b="1" dirty="0">
              <a:solidFill>
                <a:prstClr val="black"/>
              </a:solidFill>
              <a:latin typeface="Arial" pitchFamily="34" charset="0"/>
              <a:cs typeface="Arial" pitchFamily="34" charset="0"/>
            </a:endParaRPr>
          </a:p>
        </p:txBody>
      </p:sp>
      <p:sp>
        <p:nvSpPr>
          <p:cNvPr id="20" name="CuadroTexto 19"/>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32</a:t>
            </a:r>
            <a:endParaRPr lang="es-MX" sz="2000" b="1" dirty="0">
              <a:latin typeface="Arial" panose="020B0604020202020204" pitchFamily="34" charset="0"/>
              <a:cs typeface="Arial" panose="020B0604020202020204" pitchFamily="34" charset="0"/>
            </a:endParaRPr>
          </a:p>
        </p:txBody>
      </p:sp>
      <p:grpSp>
        <p:nvGrpSpPr>
          <p:cNvPr id="4" name="Grupo 3"/>
          <p:cNvGrpSpPr/>
          <p:nvPr/>
        </p:nvGrpSpPr>
        <p:grpSpPr>
          <a:xfrm>
            <a:off x="176668" y="548680"/>
            <a:ext cx="11824193" cy="5755179"/>
            <a:chOff x="327424" y="1454164"/>
            <a:chExt cx="11240948" cy="4213232"/>
          </a:xfrm>
        </p:grpSpPr>
        <p:sp>
          <p:nvSpPr>
            <p:cNvPr id="127" name="Text Placeholder 13"/>
            <p:cNvSpPr txBox="1">
              <a:spLocks/>
            </p:cNvSpPr>
            <p:nvPr/>
          </p:nvSpPr>
          <p:spPr>
            <a:xfrm>
              <a:off x="341376" y="1454164"/>
              <a:ext cx="2594864" cy="4213232"/>
            </a:xfrm>
            <a:prstGeom prst="rect">
              <a:avLst/>
            </a:prstGeom>
            <a:solidFill>
              <a:srgbClr val="FFF1D1"/>
            </a:solidFill>
            <a:effectLst>
              <a:outerShdw blurRad="63500" sx="102000" sy="102000" algn="ctr" rotWithShape="0">
                <a:prstClr val="black">
                  <a:alpha val="40000"/>
                </a:prstClr>
              </a:outerShdw>
            </a:effectLst>
          </p:spPr>
          <p:txBody>
            <a:bodyPr vert="horz" lIns="91440" tIns="64008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5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lvl="0" indent="-179388">
                <a:lnSpc>
                  <a:spcPct val="200000"/>
                </a:lnSpc>
                <a:spcBef>
                  <a:spcPts val="0"/>
                </a:spcBef>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REALIZAR UNA INTROSPECCIÓN </a:t>
              </a:r>
            </a:p>
            <a:p>
              <a:pPr marL="179388" lvl="0" indent="-179388">
                <a:lnSpc>
                  <a:spcPct val="200000"/>
                </a:lnSpc>
                <a:spcBef>
                  <a:spcPts val="0"/>
                </a:spcBef>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POTENCIAR LAS VIRTUDES, CAPACIDADES Y HABILIDADES</a:t>
              </a:r>
            </a:p>
            <a:p>
              <a:pPr marL="179388" lvl="0" indent="-179388">
                <a:lnSpc>
                  <a:spcPct val="200000"/>
                </a:lnSpc>
                <a:spcBef>
                  <a:spcPts val="0"/>
                </a:spcBef>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RECONOCER LAS DEBILIDADES Y DEFICIENCIAS </a:t>
              </a:r>
            </a:p>
            <a:p>
              <a:pPr marL="179388" lvl="0" indent="-179388">
                <a:lnSpc>
                  <a:spcPct val="200000"/>
                </a:lnSpc>
                <a:spcBef>
                  <a:spcPts val="0"/>
                </a:spcBef>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REORGANIZAR LAS ACTIVIDADES PERSONALES </a:t>
              </a:r>
            </a:p>
            <a:p>
              <a:pPr marL="179388" lvl="0" indent="-179388">
                <a:lnSpc>
                  <a:spcPct val="200000"/>
                </a:lnSpc>
                <a:spcBef>
                  <a:spcPts val="0"/>
                </a:spcBef>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FIJAR METAS PARA LOGROS PROFESIONALES</a:t>
              </a:r>
            </a:p>
            <a:p>
              <a:pPr marL="179388" lvl="0" indent="-179388">
                <a:lnSpc>
                  <a:spcPct val="200000"/>
                </a:lnSpc>
                <a:spcBef>
                  <a:spcPts val="0"/>
                </a:spcBef>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GENERAR ESPACIOS DE CONVIVENCIA PARA FORTALECER LOS LAZOS FAMILIARES</a:t>
              </a:r>
            </a:p>
            <a:p>
              <a:pPr marL="179388" lvl="0" indent="-179388">
                <a:lnSpc>
                  <a:spcPct val="200000"/>
                </a:lnSpc>
                <a:spcBef>
                  <a:spcPts val="0"/>
                </a:spcBef>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IMPLEMENTAR LAS ACCIONES PARA OBTENER DE UNA MEJOR CALIDAD DE VIDA</a:t>
              </a:r>
            </a:p>
            <a:p>
              <a:pPr marL="179388" lvl="0" indent="-179388">
                <a:lnSpc>
                  <a:spcPct val="200000"/>
                </a:lnSpc>
                <a:spcBef>
                  <a:spcPts val="0"/>
                </a:spcBef>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REAFIRMAR LOS PRINCIPIOS Y VALORES EN EL ÁMBITO FAMILIAR</a:t>
              </a:r>
            </a:p>
            <a:p>
              <a:pPr marL="179388" lvl="0" indent="-179388">
                <a:lnSpc>
                  <a:spcPct val="200000"/>
                </a:lnSpc>
                <a:spcBef>
                  <a:spcPts val="0"/>
                </a:spcBef>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RESPETAR MIS </a:t>
              </a:r>
              <a:r>
                <a:rPr lang="es-MX" sz="700" dirty="0" smtClean="0">
                  <a:solidFill>
                    <a:schemeClr val="tx1"/>
                  </a:solidFill>
                  <a:latin typeface="Arial" panose="020B0604020202020204" pitchFamily="34" charset="0"/>
                  <a:ea typeface="Calibri" panose="020F0502020204030204" pitchFamily="34" charset="0"/>
                  <a:cs typeface="Arial" panose="020B0604020202020204" pitchFamily="34" charset="0"/>
                </a:rPr>
                <a:t>DECISIONES </a:t>
              </a:r>
              <a:endParaRPr lang="es-MX" sz="7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9388" lvl="0" indent="-179388">
                <a:lnSpc>
                  <a:spcPct val="200000"/>
                </a:lnSpc>
                <a:spcBef>
                  <a:spcPts val="0"/>
                </a:spcBef>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SER COHERENTE EN EL PENSAR DECIR Y ACTUAR </a:t>
              </a:r>
            </a:p>
          </p:txBody>
        </p:sp>
        <p:sp>
          <p:nvSpPr>
            <p:cNvPr id="128" name="Text Placeholder 12"/>
            <p:cNvSpPr txBox="1">
              <a:spLocks/>
            </p:cNvSpPr>
            <p:nvPr/>
          </p:nvSpPr>
          <p:spPr>
            <a:xfrm>
              <a:off x="341376" y="1454164"/>
              <a:ext cx="2594864" cy="353141"/>
            </a:xfrm>
            <a:prstGeom prst="wedgeRectCallout">
              <a:avLst>
                <a:gd name="adj1" fmla="val 26689"/>
                <a:gd name="adj2" fmla="val 73989"/>
              </a:avLst>
            </a:prstGeom>
            <a:solidFill>
              <a:srgbClr val="FEBF32"/>
            </a:solidFill>
            <a:ln>
              <a:noFill/>
            </a:ln>
            <a:effectLst>
              <a:innerShdw blurRad="114300">
                <a:prstClr val="black"/>
              </a:innerShdw>
            </a:effectLst>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all"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personal</a:t>
              </a:r>
              <a:endParaRPr kumimoji="0" lang="es-MX" sz="2400" b="1" i="0" u="none" strike="noStrike" kern="1200" cap="all"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30" name="Text Placeholder 13"/>
            <p:cNvSpPr txBox="1">
              <a:spLocks/>
            </p:cNvSpPr>
            <p:nvPr/>
          </p:nvSpPr>
          <p:spPr>
            <a:xfrm>
              <a:off x="327424" y="4629969"/>
              <a:ext cx="2594864" cy="175922"/>
            </a:xfrm>
            <a:prstGeom prst="rect">
              <a:avLst/>
            </a:prstGeom>
            <a:solidFill>
              <a:srgbClr val="FEBF32"/>
            </a:solidFill>
          </p:spPr>
          <p:txBody>
            <a:bodyPr vert="horz" lIns="91440" tIns="91440" rIns="91440" bIns="9144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500" b="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31" name="Text Placeholder 13"/>
            <p:cNvSpPr txBox="1">
              <a:spLocks/>
            </p:cNvSpPr>
            <p:nvPr/>
          </p:nvSpPr>
          <p:spPr>
            <a:xfrm>
              <a:off x="8973313" y="1460356"/>
              <a:ext cx="2594864" cy="4207040"/>
            </a:xfrm>
            <a:prstGeom prst="rect">
              <a:avLst/>
            </a:prstGeom>
            <a:solidFill>
              <a:srgbClr val="FEECEE"/>
            </a:solidFill>
            <a:effectLst>
              <a:outerShdw blurRad="63500" sx="102000" sy="102000" algn="ctr" rotWithShape="0">
                <a:prstClr val="black">
                  <a:alpha val="40000"/>
                </a:prstClr>
              </a:outerShdw>
            </a:effectLst>
          </p:spPr>
          <p:txBody>
            <a:bodyPr vert="horz" lIns="91440" tIns="64008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5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lvl="0" indent="-179388">
                <a:lnSpc>
                  <a:spcPct val="15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CUMPLIR CON LAS CONTRIBUCIONES</a:t>
              </a:r>
            </a:p>
            <a:p>
              <a:pPr marL="179388" lvl="0" indent="-179388">
                <a:lnSpc>
                  <a:spcPct val="15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EJERCER </a:t>
              </a:r>
              <a:r>
                <a:rPr lang="es-MX" sz="700" dirty="0" smtClean="0">
                  <a:solidFill>
                    <a:schemeClr val="tx1"/>
                  </a:solidFill>
                  <a:latin typeface="Arial" panose="020B0604020202020204" pitchFamily="34" charset="0"/>
                  <a:ea typeface="Calibri" panose="020F0502020204030204" pitchFamily="34" charset="0"/>
                  <a:cs typeface="Arial" panose="020B0604020202020204" pitchFamily="34" charset="0"/>
                </a:rPr>
                <a:t>LOS DERECHOS </a:t>
              </a: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POLÍTICOS</a:t>
              </a:r>
            </a:p>
            <a:p>
              <a:pPr marL="179388" lvl="0" indent="-179388">
                <a:lnSpc>
                  <a:spcPct val="15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RESPETAR EL CATÁLOGO DE LAS REGLAS CÍVICAS</a:t>
              </a:r>
            </a:p>
            <a:p>
              <a:pPr marL="179388" lvl="0" indent="-179388">
                <a:lnSpc>
                  <a:spcPct val="15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ALISTARSE EN EL SERVICIO MILITAR</a:t>
              </a:r>
            </a:p>
            <a:p>
              <a:pPr marL="179388" lvl="0" indent="-179388">
                <a:lnSpc>
                  <a:spcPct val="250000"/>
                </a:lnSpc>
                <a:spcBef>
                  <a:spcPts val="0"/>
                </a:spcBef>
                <a:buFont typeface="+mj-lt"/>
                <a:buAutoNum type="arabicPeriod"/>
                <a:defRPr/>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EVITAR LA DISCRIMINACIÓN</a:t>
              </a:r>
            </a:p>
            <a:p>
              <a:pPr marL="179388" lvl="0" indent="-179388">
                <a:lnSpc>
                  <a:spcPct val="15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RESPETAR LOS DERECHOS HUMANOS</a:t>
              </a:r>
            </a:p>
            <a:p>
              <a:pPr marL="179388" lvl="0" indent="-179388">
                <a:lnSpc>
                  <a:spcPct val="15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EXPRESAR LAS IDEAS EN FORMA PACÍFICA</a:t>
              </a:r>
            </a:p>
            <a:p>
              <a:pPr marL="179388" lvl="0" indent="-179388">
                <a:lnSpc>
                  <a:spcPct val="15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DENUNCIAR LOS ACTOS IRREGULARES Y HECHOS DELICTIVOS</a:t>
              </a:r>
            </a:p>
            <a:p>
              <a:pPr marL="179388" lvl="0" indent="-179388">
                <a:lnSpc>
                  <a:spcPct val="15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PARTICIPAR EN LAS DECISIONES DE GOBIERNO</a:t>
              </a:r>
            </a:p>
            <a:p>
              <a:pPr marL="179388" lvl="0" indent="-179388">
                <a:lnSpc>
                  <a:spcPct val="15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EXIGIR LA RENDICIÓN DE </a:t>
              </a:r>
              <a:r>
                <a:rPr lang="es-MX" sz="700" dirty="0" smtClean="0">
                  <a:solidFill>
                    <a:schemeClr val="tx1"/>
                  </a:solidFill>
                  <a:latin typeface="Arial" panose="020B0604020202020204" pitchFamily="34" charset="0"/>
                  <a:ea typeface="Calibri" panose="020F0502020204030204" pitchFamily="34" charset="0"/>
                  <a:cs typeface="Arial" panose="020B0604020202020204" pitchFamily="34" charset="0"/>
                </a:rPr>
                <a:t>CUENTAS</a:t>
              </a:r>
              <a:endParaRPr lang="es-MX" sz="7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32" name="Text Placeholder 12"/>
            <p:cNvSpPr txBox="1">
              <a:spLocks/>
            </p:cNvSpPr>
            <p:nvPr/>
          </p:nvSpPr>
          <p:spPr>
            <a:xfrm>
              <a:off x="8973313" y="1454164"/>
              <a:ext cx="2594864" cy="353141"/>
            </a:xfrm>
            <a:prstGeom prst="wedgeRectCallout">
              <a:avLst>
                <a:gd name="adj1" fmla="val 24959"/>
                <a:gd name="adj2" fmla="val 76860"/>
              </a:avLst>
            </a:prstGeom>
            <a:solidFill>
              <a:srgbClr val="F15062"/>
            </a:solidFill>
            <a:ln>
              <a:noFill/>
            </a:ln>
            <a:effectLst>
              <a:innerShdw blurRad="114300">
                <a:prstClr val="black"/>
              </a:innerShdw>
            </a:effectLst>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all"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COLECTIVO</a:t>
              </a:r>
              <a:endParaRPr kumimoji="0" lang="es-MX" sz="2400" b="1" i="0" u="none" strike="noStrike" kern="1200" cap="all"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34" name="Text Placeholder 13"/>
            <p:cNvSpPr txBox="1">
              <a:spLocks/>
            </p:cNvSpPr>
            <p:nvPr/>
          </p:nvSpPr>
          <p:spPr>
            <a:xfrm>
              <a:off x="8973508" y="4620368"/>
              <a:ext cx="2594864" cy="175923"/>
            </a:xfrm>
            <a:prstGeom prst="rect">
              <a:avLst/>
            </a:prstGeom>
            <a:solidFill>
              <a:srgbClr val="F05062"/>
            </a:solidFill>
          </p:spPr>
          <p:txBody>
            <a:bodyPr vert="horz" lIns="91440" tIns="91440" rIns="91440" bIns="9144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500" b="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35" name="Text Placeholder 13"/>
            <p:cNvSpPr txBox="1">
              <a:spLocks/>
            </p:cNvSpPr>
            <p:nvPr/>
          </p:nvSpPr>
          <p:spPr>
            <a:xfrm>
              <a:off x="6096000" y="1454164"/>
              <a:ext cx="2594864" cy="4213232"/>
            </a:xfrm>
            <a:prstGeom prst="rect">
              <a:avLst/>
            </a:prstGeom>
            <a:solidFill>
              <a:srgbClr val="DEF2F0"/>
            </a:solidFill>
            <a:effectLst>
              <a:outerShdw blurRad="63500" sx="102000" sy="102000" algn="ctr" rotWithShape="0">
                <a:prstClr val="black">
                  <a:alpha val="40000"/>
                </a:prstClr>
              </a:outerShdw>
            </a:effectLst>
          </p:spPr>
          <p:txBody>
            <a:bodyPr vert="horz" lIns="91440" tIns="64008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5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lvl="0" indent="-179388">
                <a:lnSpc>
                  <a:spcPct val="10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IMPLEMENTAR UNA CULTURA LABORAL  LA CUAL NOS PERMITA PROMOVER UN MEJOR AMBIENTE PROFESIONAL</a:t>
              </a:r>
            </a:p>
            <a:p>
              <a:pPr marL="179388" lvl="0" indent="-179388">
                <a:lnSpc>
                  <a:spcPct val="10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EXPEDIR CÓDIGOS DE ÉTICA Y DE CONDUCTA</a:t>
              </a:r>
            </a:p>
            <a:p>
              <a:pPr marL="179388" lvl="0" indent="-179388">
                <a:lnSpc>
                  <a:spcPct val="10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MEJORAR LAS CONDICIONES LABORALES</a:t>
              </a:r>
            </a:p>
            <a:p>
              <a:pPr marL="179388" lvl="0" indent="-179388">
                <a:lnSpc>
                  <a:spcPct val="10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ESTABLECER EL SERVICIO PROFESIONAL DE CARRERA  IMPULSANDO LA CAPACITACIÓN Y PROFESIONALIZACIÓN </a:t>
              </a:r>
            </a:p>
            <a:p>
              <a:pPr marL="179388" lvl="0" indent="-179388">
                <a:lnSpc>
                  <a:spcPct val="100000"/>
                </a:lnSpc>
                <a:spcAft>
                  <a:spcPts val="0"/>
                </a:spcAft>
                <a:buFont typeface="+mj-lt"/>
                <a:buAutoNum type="arabicPeriod"/>
                <a:tabLst>
                  <a:tab pos="107950" algn="l"/>
                </a:tabLst>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DIFUNDIR CAMPAÑAS DE PARTICIPACIÓN  CIUDADANÍA</a:t>
              </a:r>
            </a:p>
            <a:p>
              <a:pPr marL="179388" lvl="0" indent="-179388">
                <a:lnSpc>
                  <a:spcPct val="150000"/>
                </a:lnSpc>
                <a:spcAft>
                  <a:spcPts val="0"/>
                </a:spcAft>
                <a:buFont typeface="+mj-lt"/>
                <a:buAutoNum type="arabicPeriod"/>
                <a:tabLst>
                  <a:tab pos="107950" algn="l"/>
                </a:tabLst>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INSERTAR A LOS GRUPOS VULNERABLES EN LA SOCIEDAD</a:t>
              </a:r>
            </a:p>
            <a:p>
              <a:pPr marL="179388" lvl="0" indent="-179388">
                <a:lnSpc>
                  <a:spcPct val="150000"/>
                </a:lnSpc>
                <a:spcBef>
                  <a:spcPts val="0"/>
                </a:spcBef>
                <a:buFont typeface="+mj-lt"/>
                <a:buAutoNum type="arabicPeriod"/>
                <a:tabLst>
                  <a:tab pos="107950" algn="l"/>
                </a:tabLst>
                <a:defRPr/>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ESTABLECER LOS PLANES Y PROGRAMAS POR RESULTADOS Y SIMPLIFICAR, DESREGULAR Y MODERNIZAR LOS TRÁMITES Y SERVICIOS AL PÚBLICO</a:t>
              </a:r>
            </a:p>
            <a:p>
              <a:pPr marL="179388" lvl="0" indent="-179388">
                <a:lnSpc>
                  <a:spcPct val="100000"/>
                </a:lnSpc>
                <a:spcAft>
                  <a:spcPts val="0"/>
                </a:spcAft>
                <a:buFont typeface="+mj-lt"/>
                <a:buAutoNum type="arabicPeriod"/>
                <a:tabLst>
                  <a:tab pos="107950" algn="l"/>
                </a:tabLst>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IMPLANTAR UN DECÁLOGO DE REGLAS CÍVICAS</a:t>
              </a:r>
            </a:p>
            <a:p>
              <a:pPr marL="179388" lvl="0" indent="-179388">
                <a:lnSpc>
                  <a:spcPct val="100000"/>
                </a:lnSpc>
                <a:spcBef>
                  <a:spcPts val="600"/>
                </a:spcBef>
                <a:spcAft>
                  <a:spcPts val="0"/>
                </a:spcAft>
                <a:buFont typeface="+mj-lt"/>
                <a:buAutoNum type="arabicPeriod"/>
                <a:tabLst>
                  <a:tab pos="107950" algn="l"/>
                </a:tabLst>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EJERCER CON PROBIDAD Y RECTITUD LOS RECURSOS </a:t>
              </a:r>
              <a:r>
                <a:rPr lang="es-MX" sz="700" dirty="0" smtClean="0">
                  <a:solidFill>
                    <a:schemeClr val="tx1"/>
                  </a:solidFill>
                  <a:latin typeface="Arial" panose="020B0604020202020204" pitchFamily="34" charset="0"/>
                  <a:ea typeface="Calibri" panose="020F0502020204030204" pitchFamily="34" charset="0"/>
                  <a:cs typeface="Arial" panose="020B0604020202020204" pitchFamily="34" charset="0"/>
                </a:rPr>
                <a:t>PÚBLICOS</a:t>
              </a:r>
              <a:endParaRPr lang="es-MX" sz="7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9388" lvl="0" indent="-179388">
                <a:lnSpc>
                  <a:spcPct val="100000"/>
                </a:lnSpc>
                <a:spcBef>
                  <a:spcPts val="600"/>
                </a:spcBef>
                <a:buFont typeface="+mj-lt"/>
                <a:buAutoNum type="arabicPeriod"/>
                <a:tabLst>
                  <a:tab pos="107950" algn="l"/>
                </a:tabLst>
                <a:defRPr/>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TRANSPARENTAR LA INFORMACIÓN PÚBLICA Y RENDIR CUENTAS A LA CIUDADANÍA  </a:t>
              </a:r>
              <a:r>
                <a:rPr lang="es-MX" sz="700" dirty="0" smtClean="0">
                  <a:solidFill>
                    <a:schemeClr val="tx1"/>
                  </a:solidFill>
                  <a:latin typeface="Arial" panose="020B0604020202020204" pitchFamily="34" charset="0"/>
                  <a:ea typeface="Calibri" panose="020F0502020204030204" pitchFamily="34" charset="0"/>
                  <a:cs typeface="Arial" panose="020B0604020202020204" pitchFamily="34" charset="0"/>
                </a:rPr>
                <a:t>INSTAURANDO EL BUEN </a:t>
              </a: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GOBIERNO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05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36" name="Text Placeholder 12"/>
            <p:cNvSpPr txBox="1">
              <a:spLocks/>
            </p:cNvSpPr>
            <p:nvPr/>
          </p:nvSpPr>
          <p:spPr>
            <a:xfrm>
              <a:off x="6096000" y="1454164"/>
              <a:ext cx="2594864" cy="353141"/>
            </a:xfrm>
            <a:prstGeom prst="wedgeRectCallout">
              <a:avLst>
                <a:gd name="adj1" fmla="val 24360"/>
                <a:gd name="adj2" fmla="val 72552"/>
              </a:avLst>
            </a:prstGeom>
            <a:solidFill>
              <a:srgbClr val="48B0A5"/>
            </a:solidFill>
            <a:ln>
              <a:noFill/>
            </a:ln>
            <a:effectLst>
              <a:innerShdw blurRad="114300">
                <a:prstClr val="black"/>
              </a:innerShdw>
            </a:effectLst>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s-MX"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INSTITUCIONAL</a:t>
              </a:r>
            </a:p>
          </p:txBody>
        </p:sp>
        <p:sp>
          <p:nvSpPr>
            <p:cNvPr id="138" name="Text Placeholder 13"/>
            <p:cNvSpPr txBox="1">
              <a:spLocks/>
            </p:cNvSpPr>
            <p:nvPr/>
          </p:nvSpPr>
          <p:spPr>
            <a:xfrm>
              <a:off x="6095999" y="4620369"/>
              <a:ext cx="2594864" cy="175923"/>
            </a:xfrm>
            <a:prstGeom prst="rect">
              <a:avLst/>
            </a:prstGeom>
            <a:solidFill>
              <a:srgbClr val="48B0A5"/>
            </a:solidFill>
          </p:spPr>
          <p:txBody>
            <a:bodyPr vert="horz" lIns="91440" tIns="91440" rIns="91440" bIns="9144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500" b="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39" name="Text Placeholder 13"/>
            <p:cNvSpPr txBox="1">
              <a:spLocks/>
            </p:cNvSpPr>
            <p:nvPr/>
          </p:nvSpPr>
          <p:spPr>
            <a:xfrm>
              <a:off x="3218688" y="1454164"/>
              <a:ext cx="2594864" cy="4213232"/>
            </a:xfrm>
            <a:prstGeom prst="rect">
              <a:avLst/>
            </a:prstGeom>
            <a:solidFill>
              <a:srgbClr val="E8F7FC"/>
            </a:solidFill>
            <a:effectLst>
              <a:outerShdw blurRad="63500" sx="102000" sy="102000" algn="ctr" rotWithShape="0">
                <a:prstClr val="black">
                  <a:alpha val="40000"/>
                </a:prstClr>
              </a:outerShdw>
            </a:effectLst>
          </p:spPr>
          <p:txBody>
            <a:bodyPr vert="horz" lIns="91440" tIns="64008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5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lvl="0" indent="-179388">
                <a:lnSpc>
                  <a:spcPct val="10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UTILIZAR RACIONALMENTE LOS RECURSOS MATERIALES</a:t>
              </a:r>
            </a:p>
            <a:p>
              <a:pPr marL="179388" lvl="0" indent="-179388">
                <a:lnSpc>
                  <a:spcPct val="10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APLICAR EL PRESUPUESTO PARA EL FIN AL QUE </a:t>
              </a:r>
              <a:r>
                <a:rPr lang="es-MX" sz="700" dirty="0" smtClean="0">
                  <a:solidFill>
                    <a:schemeClr val="tx1"/>
                  </a:solidFill>
                  <a:latin typeface="Arial" panose="020B0604020202020204" pitchFamily="34" charset="0"/>
                  <a:ea typeface="Calibri" panose="020F0502020204030204" pitchFamily="34" charset="0"/>
                  <a:cs typeface="Arial" panose="020B0604020202020204" pitchFamily="34" charset="0"/>
                </a:rPr>
                <a:t>ESTÁ </a:t>
              </a: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AFECTO</a:t>
              </a:r>
            </a:p>
            <a:p>
              <a:pPr marL="179388" lvl="0" indent="-179388">
                <a:lnSpc>
                  <a:spcPct val="10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UTILIZAR LOS RECURSOS PARA EL INTERÉS PÚBLICO</a:t>
              </a:r>
            </a:p>
            <a:p>
              <a:pPr marL="179388" lvl="0" indent="-179388">
                <a:lnSpc>
                  <a:spcPct val="10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RESPETAR LOS DERECHOS HUMANOS CONDUCIÉNDONOS CON RESPETOS HACIA LOS COMPAÑEROS SIN DISTINGUIR </a:t>
              </a:r>
            </a:p>
            <a:p>
              <a:pPr marL="179388" lvl="0" indent="-179388">
                <a:lnSpc>
                  <a:spcPct val="15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OBSERVAR EL ESTRICTO CUMPLIMIENTO A LA NORMATIVIDAD</a:t>
              </a:r>
            </a:p>
            <a:p>
              <a:pPr marL="179388" lvl="0" indent="-179388">
                <a:lnSpc>
                  <a:spcPct val="150000"/>
                </a:lnSpc>
                <a:spcBef>
                  <a:spcPts val="0"/>
                </a:spcBef>
                <a:buFont typeface="+mj-lt"/>
                <a:buAutoNum type="arabicPeriod"/>
                <a:defRPr/>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DENUNCIAR ACTOS </a:t>
              </a:r>
              <a:r>
                <a:rPr lang="es-MX" sz="700" dirty="0" smtClean="0">
                  <a:solidFill>
                    <a:schemeClr val="tx1"/>
                  </a:solidFill>
                  <a:latin typeface="Arial" panose="020B0604020202020204" pitchFamily="34" charset="0"/>
                  <a:ea typeface="Calibri" panose="020F0502020204030204" pitchFamily="34" charset="0"/>
                  <a:cs typeface="Arial" panose="020B0604020202020204" pitchFamily="34" charset="0"/>
                </a:rPr>
                <a:t>IRREGULARES Y HECHOS </a:t>
              </a: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DELICTIVOS</a:t>
              </a:r>
            </a:p>
            <a:p>
              <a:pPr marL="179388" lvl="0" indent="-179388">
                <a:lnSpc>
                  <a:spcPct val="10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DESEMPEÑAR LAS ACTIVIDADES  EN FORMA EFICAZ Y EFICIENTE</a:t>
              </a:r>
            </a:p>
            <a:p>
              <a:pPr marL="179388" lvl="0" indent="-179388">
                <a:lnSpc>
                  <a:spcPct val="10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REAFIRMAR EL COMPROMISO DE PROFESIONALIZACIÓN</a:t>
              </a:r>
            </a:p>
            <a:p>
              <a:pPr marL="179388" lvl="0" indent="-179388">
                <a:lnSpc>
                  <a:spcPct val="100000"/>
                </a:lnSpc>
                <a:spcAft>
                  <a:spcPts val="0"/>
                </a:spcAft>
                <a:buFont typeface="+mj-lt"/>
                <a:buAutoNum type="arabicPeriod"/>
              </a:pPr>
              <a:r>
                <a:rPr lang="es-MX" sz="700" dirty="0">
                  <a:solidFill>
                    <a:schemeClr val="tx1"/>
                  </a:solidFill>
                  <a:latin typeface="Arial" panose="020B0604020202020204" pitchFamily="34" charset="0"/>
                  <a:ea typeface="Calibri" panose="020F0502020204030204" pitchFamily="34" charset="0"/>
                  <a:cs typeface="Arial" panose="020B0604020202020204" pitchFamily="34" charset="0"/>
                </a:rPr>
                <a:t>DIGNIFICAR LA GESTIÓN GUBERNAMENTAL, ELEVANDO LA CALIDAD EN LA PRESTACIÓN Y TRAMITES DE SERVICIOS AL </a:t>
              </a:r>
              <a:r>
                <a:rPr lang="es-MX" sz="700" dirty="0" smtClean="0">
                  <a:solidFill>
                    <a:schemeClr val="tx1"/>
                  </a:solidFill>
                  <a:latin typeface="Arial" panose="020B0604020202020204" pitchFamily="34" charset="0"/>
                  <a:ea typeface="Calibri" panose="020F0502020204030204" pitchFamily="34" charset="0"/>
                  <a:cs typeface="Arial" panose="020B0604020202020204" pitchFamily="34" charset="0"/>
                </a:rPr>
                <a:t>PÚBLICO</a:t>
              </a:r>
            </a:p>
          </p:txBody>
        </p:sp>
        <p:sp>
          <p:nvSpPr>
            <p:cNvPr id="140" name="Text Placeholder 12"/>
            <p:cNvSpPr txBox="1">
              <a:spLocks/>
            </p:cNvSpPr>
            <p:nvPr/>
          </p:nvSpPr>
          <p:spPr>
            <a:xfrm>
              <a:off x="3218688" y="1454164"/>
              <a:ext cx="2594864" cy="353141"/>
            </a:xfrm>
            <a:prstGeom prst="wedgeRectCallout">
              <a:avLst>
                <a:gd name="adj1" fmla="val 26968"/>
                <a:gd name="adj2" fmla="val 77148"/>
              </a:avLst>
            </a:prstGeom>
            <a:solidFill>
              <a:srgbClr val="48BFEA"/>
            </a:solidFill>
            <a:ln>
              <a:noFill/>
            </a:ln>
            <a:effectLst>
              <a:innerShdw blurRad="114300">
                <a:prstClr val="black"/>
              </a:innerShdw>
            </a:effectLst>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all"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INDIVIDUAL</a:t>
              </a:r>
              <a:endParaRPr kumimoji="0" lang="es-MX" sz="2400" b="1" i="0" u="none" strike="noStrike" kern="1200" cap="all"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42" name="Text Placeholder 13"/>
            <p:cNvSpPr txBox="1">
              <a:spLocks/>
            </p:cNvSpPr>
            <p:nvPr/>
          </p:nvSpPr>
          <p:spPr>
            <a:xfrm>
              <a:off x="3236348" y="4620368"/>
              <a:ext cx="2594864" cy="175923"/>
            </a:xfrm>
            <a:prstGeom prst="rect">
              <a:avLst/>
            </a:prstGeom>
            <a:solidFill>
              <a:srgbClr val="48BFEA"/>
            </a:solidFill>
          </p:spPr>
          <p:txBody>
            <a:bodyPr vert="horz" lIns="91440" tIns="91440" rIns="91440" bIns="9144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500" b="0" kern="1200"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grpSp>
      <p:pic>
        <p:nvPicPr>
          <p:cNvPr id="144" name="Imagen 14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27497" y="4936633"/>
            <a:ext cx="1310400" cy="1310400"/>
          </a:xfrm>
          <a:prstGeom prst="rect">
            <a:avLst/>
          </a:prstGeom>
        </p:spPr>
      </p:pic>
      <p:pic>
        <p:nvPicPr>
          <p:cNvPr id="145" name="Imagen 14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416" y="4936633"/>
            <a:ext cx="1310075" cy="1310075"/>
          </a:xfrm>
          <a:prstGeom prst="rect">
            <a:avLst/>
          </a:prstGeom>
        </p:spPr>
      </p:pic>
      <p:pic>
        <p:nvPicPr>
          <p:cNvPr id="146" name="Imagen 14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54101" y="4936633"/>
            <a:ext cx="1310400" cy="1310400"/>
          </a:xfrm>
          <a:prstGeom prst="rect">
            <a:avLst/>
          </a:prstGeom>
        </p:spPr>
      </p:pic>
      <p:pic>
        <p:nvPicPr>
          <p:cNvPr id="147" name="Imagen 14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900897" y="4808273"/>
            <a:ext cx="1578715" cy="1578715"/>
          </a:xfrm>
          <a:prstGeom prst="rect">
            <a:avLst/>
          </a:prstGeom>
        </p:spPr>
      </p:pic>
    </p:spTree>
    <p:extLst>
      <p:ext uri="{BB962C8B-B14F-4D97-AF65-F5344CB8AC3E}">
        <p14:creationId xmlns:p14="http://schemas.microsoft.com/office/powerpoint/2010/main" xmlns="" val="14839599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redondeado 40"/>
          <p:cNvSpPr/>
          <p:nvPr/>
        </p:nvSpPr>
        <p:spPr>
          <a:xfrm>
            <a:off x="76200" y="398000"/>
            <a:ext cx="11976100" cy="5839312"/>
          </a:xfrm>
          <a:prstGeom prst="roundRect">
            <a:avLst>
              <a:gd name="adj" fmla="val 10648"/>
            </a:avLst>
          </a:prstGeom>
          <a:solidFill>
            <a:srgbClr val="3438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p:cNvSpPr/>
          <p:nvPr/>
        </p:nvSpPr>
        <p:spPr>
          <a:xfrm>
            <a:off x="8356" y="-2110"/>
            <a:ext cx="9264352" cy="400110"/>
          </a:xfrm>
          <a:prstGeom prst="rect">
            <a:avLst/>
          </a:prstGeom>
        </p:spPr>
        <p:txBody>
          <a:bodyPr wrap="square" anchor="ctr">
            <a:spAutoFit/>
          </a:bodyPr>
          <a:lstStyle/>
          <a:p>
            <a:r>
              <a:rPr lang="es-MX" sz="2000" b="1" dirty="0" smtClean="0">
                <a:solidFill>
                  <a:prstClr val="black"/>
                </a:solidFill>
                <a:latin typeface="Arial" pitchFamily="34" charset="0"/>
                <a:cs typeface="Arial" pitchFamily="34" charset="0"/>
              </a:rPr>
              <a:t>XVIII. </a:t>
            </a:r>
            <a:r>
              <a:rPr lang="es-MX" sz="2000" b="1" dirty="0">
                <a:solidFill>
                  <a:prstClr val="black"/>
                </a:solidFill>
                <a:latin typeface="Arial" pitchFamily="34" charset="0"/>
                <a:cs typeface="Arial" pitchFamily="34" charset="0"/>
              </a:rPr>
              <a:t>PROSPECTIVA</a:t>
            </a:r>
          </a:p>
        </p:txBody>
      </p:sp>
      <p:sp>
        <p:nvSpPr>
          <p:cNvPr id="5" name="Rectángulo 4"/>
          <p:cNvSpPr/>
          <p:nvPr/>
        </p:nvSpPr>
        <p:spPr>
          <a:xfrm>
            <a:off x="1483324" y="618024"/>
            <a:ext cx="3195875" cy="584775"/>
          </a:xfrm>
          <a:prstGeom prst="rect">
            <a:avLst/>
          </a:prstGeom>
        </p:spPr>
        <p:txBody>
          <a:bodyPr wrap="none">
            <a:spAutoFit/>
          </a:bodyPr>
          <a:lstStyle/>
          <a:p>
            <a:r>
              <a:rPr lang="es-MX" sz="3200" b="1" dirty="0" smtClean="0">
                <a:solidFill>
                  <a:schemeClr val="bg1"/>
                </a:solidFill>
                <a:latin typeface="Arial" panose="020B0604020202020204" pitchFamily="34" charset="0"/>
                <a:cs typeface="Arial" panose="020B0604020202020204" pitchFamily="34" charset="0"/>
              </a:rPr>
              <a:t>PROSPECTIVA </a:t>
            </a:r>
            <a:endParaRPr lang="es-MX" sz="3200" b="1" dirty="0">
              <a:solidFill>
                <a:schemeClr val="bg1"/>
              </a:solidFill>
              <a:latin typeface="Arial" panose="020B0604020202020204" pitchFamily="34" charset="0"/>
              <a:cs typeface="Arial" panose="020B0604020202020204" pitchFamily="34" charset="0"/>
            </a:endParaRPr>
          </a:p>
        </p:txBody>
      </p:sp>
      <p:grpSp>
        <p:nvGrpSpPr>
          <p:cNvPr id="6" name="Grupo 5"/>
          <p:cNvGrpSpPr/>
          <p:nvPr/>
        </p:nvGrpSpPr>
        <p:grpSpPr>
          <a:xfrm>
            <a:off x="191344" y="618024"/>
            <a:ext cx="11534846" cy="3403039"/>
            <a:chOff x="0" y="412582"/>
            <a:chExt cx="17810193" cy="4725166"/>
          </a:xfrm>
        </p:grpSpPr>
        <p:sp>
          <p:nvSpPr>
            <p:cNvPr id="44" name="Rectangle 5"/>
            <p:cNvSpPr/>
            <p:nvPr/>
          </p:nvSpPr>
          <p:spPr>
            <a:xfrm>
              <a:off x="0" y="1164777"/>
              <a:ext cx="17810193" cy="39729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54864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5400" b="0" i="0" u="none" strike="noStrike" kern="1200" cap="all" spc="0" normalizeH="0" baseline="0" noProof="0">
                <a:ln>
                  <a:noFill/>
                </a:ln>
                <a:solidFill>
                  <a:srgbClr val="95A5A6">
                    <a:lumMod val="20000"/>
                    <a:lumOff val="80000"/>
                  </a:srgbClr>
                </a:solidFill>
                <a:effectLst/>
                <a:uLnTx/>
                <a:uFillTx/>
                <a:latin typeface="Calibri"/>
                <a:ea typeface="+mn-ea"/>
                <a:cs typeface="+mn-cs"/>
              </a:endParaRPr>
            </a:p>
          </p:txBody>
        </p:sp>
        <p:sp>
          <p:nvSpPr>
            <p:cNvPr id="45" name="Rectangle 1"/>
            <p:cNvSpPr/>
            <p:nvPr/>
          </p:nvSpPr>
          <p:spPr>
            <a:xfrm>
              <a:off x="0" y="1423071"/>
              <a:ext cx="17587827" cy="3456383"/>
            </a:xfrm>
            <a:prstGeom prst="rect">
              <a:avLst/>
            </a:prstGeom>
            <a:solidFill>
              <a:srgbClr val="F0F1F4"/>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54864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5400" b="0" i="0" u="none" strike="noStrike" kern="1200" cap="all" spc="0" normalizeH="0" baseline="0" noProof="0" dirty="0">
                <a:ln>
                  <a:noFill/>
                </a:ln>
                <a:solidFill>
                  <a:prstClr val="white"/>
                </a:solidFill>
                <a:effectLst/>
                <a:uLnTx/>
                <a:uFillTx/>
                <a:latin typeface="Calibri"/>
                <a:ea typeface="+mn-ea"/>
                <a:cs typeface="+mn-cs"/>
              </a:endParaRPr>
            </a:p>
          </p:txBody>
        </p:sp>
        <p:sp>
          <p:nvSpPr>
            <p:cNvPr id="82" name="Freeform: Shape 2"/>
            <p:cNvSpPr/>
            <p:nvPr/>
          </p:nvSpPr>
          <p:spPr>
            <a:xfrm>
              <a:off x="119964" y="412582"/>
              <a:ext cx="607560" cy="1956748"/>
            </a:xfrm>
            <a:prstGeom prst="roundRect">
              <a:avLst>
                <a:gd name="adj" fmla="val 42810"/>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4" name="Rectángulo 83"/>
          <p:cNvSpPr/>
          <p:nvPr/>
        </p:nvSpPr>
        <p:spPr>
          <a:xfrm>
            <a:off x="1157214" y="1340361"/>
            <a:ext cx="10331690" cy="2246769"/>
          </a:xfrm>
          <a:prstGeom prst="rect">
            <a:avLst/>
          </a:prstGeom>
        </p:spPr>
        <p:txBody>
          <a:bodyPr wrap="square">
            <a:spAutoFit/>
          </a:bodyPr>
          <a:lstStyle/>
          <a:p>
            <a:pPr algn="just"/>
            <a:r>
              <a:rPr lang="es-ES" sz="1400" dirty="0" smtClean="0">
                <a:latin typeface="Arial" panose="020B0604020202020204" pitchFamily="34" charset="0"/>
                <a:cs typeface="Arial" panose="020B0604020202020204" pitchFamily="34" charset="0"/>
              </a:rPr>
              <a:t>DISCIPLINA </a:t>
            </a:r>
            <a:r>
              <a:rPr lang="es-ES" sz="1400" dirty="0">
                <a:latin typeface="Arial" panose="020B0604020202020204" pitchFamily="34" charset="0"/>
                <a:cs typeface="Arial" panose="020B0604020202020204" pitchFamily="34" charset="0"/>
              </a:rPr>
              <a:t>ENCARGADA DE ANTICIPAR ESCENARIOS POTENCIALES EN EL FUTURO; A FIN DE LOGRAR SU COMPRENSIÓN PARA ANALIZAR Y PLANIFICAR POSIBLES </a:t>
            </a:r>
            <a:r>
              <a:rPr lang="es-ES" sz="1400" dirty="0" smtClean="0">
                <a:latin typeface="Arial" panose="020B0604020202020204" pitchFamily="34" charset="0"/>
                <a:cs typeface="Arial" panose="020B0604020202020204" pitchFamily="34" charset="0"/>
              </a:rPr>
              <a:t>SOLUCIONES</a:t>
            </a:r>
          </a:p>
          <a:p>
            <a:pPr algn="just"/>
            <a:endParaRPr lang="es-ES" sz="1400" dirty="0">
              <a:latin typeface="Arial" panose="020B0604020202020204" pitchFamily="34" charset="0"/>
              <a:cs typeface="Arial" panose="020B0604020202020204" pitchFamily="34" charset="0"/>
            </a:endParaRPr>
          </a:p>
          <a:p>
            <a:pPr algn="just"/>
            <a:r>
              <a:rPr lang="es-ES" sz="1400" dirty="0" smtClean="0">
                <a:latin typeface="Arial" panose="020B0604020202020204" pitchFamily="34" charset="0"/>
                <a:cs typeface="Arial" panose="020B0604020202020204" pitchFamily="34" charset="0"/>
              </a:rPr>
              <a:t>CONJUNTO </a:t>
            </a:r>
            <a:r>
              <a:rPr lang="es-ES" sz="1400" dirty="0">
                <a:latin typeface="Arial" panose="020B0604020202020204" pitchFamily="34" charset="0"/>
                <a:cs typeface="Arial" panose="020B0604020202020204" pitchFamily="34" charset="0"/>
              </a:rPr>
              <a:t>DE TENTATIVAS SISTEMÁTICAS PARA OBSERVAR A LARGO PLAZO EL FUTURO DE LA CIENCIA, LA TECNOLOGÍA, LA ECONOMÍA Y LA SOCIEDAD CON EL PROPÓSITO DE IDENTIFICAR LAS TECNOLOGÍAS EMERGENTES QUE PROBABLEMENTE PRODUZCAN LOS MAYORES BENEFICIOS ECONÓMICOS Y/O </a:t>
            </a:r>
            <a:r>
              <a:rPr lang="es-ES" sz="1400" dirty="0" smtClean="0">
                <a:latin typeface="Arial" panose="020B0604020202020204" pitchFamily="34" charset="0"/>
                <a:cs typeface="Arial" panose="020B0604020202020204" pitchFamily="34" charset="0"/>
              </a:rPr>
              <a:t>SOCIALES*</a:t>
            </a:r>
          </a:p>
          <a:p>
            <a:pPr algn="just"/>
            <a:endParaRPr lang="es-ES" sz="1400" dirty="0">
              <a:latin typeface="Arial" panose="020B0604020202020204" pitchFamily="34" charset="0"/>
              <a:cs typeface="Arial" panose="020B0604020202020204" pitchFamily="34" charset="0"/>
            </a:endParaRPr>
          </a:p>
          <a:p>
            <a:pPr algn="just"/>
            <a:r>
              <a:rPr lang="es-ES" sz="1400" dirty="0" smtClean="0">
                <a:latin typeface="Arial" panose="020B0604020202020204" pitchFamily="34" charset="0"/>
                <a:cs typeface="Arial" panose="020B0604020202020204" pitchFamily="34" charset="0"/>
              </a:rPr>
              <a:t>HERRAMIENTA </a:t>
            </a:r>
            <a:r>
              <a:rPr lang="es-ES" sz="1400" dirty="0">
                <a:latin typeface="Arial" panose="020B0604020202020204" pitchFamily="34" charset="0"/>
                <a:cs typeface="Arial" panose="020B0604020202020204" pitchFamily="34" charset="0"/>
              </a:rPr>
              <a:t>DE APOYO A LA ESTRATEGIA Y DE OBSERVACIÓN DEL ENTORNO A LARGO PLAZO, QUE TIENE COMO OBJETIVO LA IDENTIFICACIÓN TEMPRANA DE AQUELLOS ASPECTOS Y TECNOLOGÍAS QUE PUEDEN TENER UNA GRAN IMPACTO SOCIAL, TECNOLÓGICO Y ECONÓMICO EN EL </a:t>
            </a:r>
            <a:r>
              <a:rPr lang="es-ES" sz="1400" dirty="0" smtClean="0">
                <a:latin typeface="Arial" panose="020B0604020202020204" pitchFamily="34" charset="0"/>
                <a:cs typeface="Arial" panose="020B0604020202020204" pitchFamily="34" charset="0"/>
              </a:rPr>
              <a:t>FUTURO</a:t>
            </a:r>
            <a:endParaRPr lang="es-ES" sz="1400" dirty="0">
              <a:latin typeface="Arial" panose="020B0604020202020204" pitchFamily="34" charset="0"/>
              <a:cs typeface="Arial" panose="020B0604020202020204" pitchFamily="34" charset="0"/>
            </a:endParaRPr>
          </a:p>
        </p:txBody>
      </p:sp>
      <p:sp>
        <p:nvSpPr>
          <p:cNvPr id="85" name="Freeform: Shape 2"/>
          <p:cNvSpPr/>
          <p:nvPr/>
        </p:nvSpPr>
        <p:spPr>
          <a:xfrm>
            <a:off x="754451" y="415056"/>
            <a:ext cx="402763" cy="1263357"/>
          </a:xfrm>
          <a:prstGeom prst="roundRect">
            <a:avLst>
              <a:gd name="adj" fmla="val 42810"/>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uadroTexto 6"/>
          <p:cNvSpPr txBox="1"/>
          <p:nvPr/>
        </p:nvSpPr>
        <p:spPr>
          <a:xfrm>
            <a:off x="10602615" y="3561728"/>
            <a:ext cx="954133" cy="276999"/>
          </a:xfrm>
          <a:prstGeom prst="rect">
            <a:avLst/>
          </a:prstGeom>
          <a:noFill/>
        </p:spPr>
        <p:txBody>
          <a:bodyPr wrap="square" rtlCol="0">
            <a:spAutoFit/>
          </a:bodyPr>
          <a:lstStyle/>
          <a:p>
            <a:pPr algn="r"/>
            <a:r>
              <a:rPr lang="es-MX" sz="1200" b="1" dirty="0" smtClean="0">
                <a:latin typeface="Arial" panose="020B0604020202020204" pitchFamily="34" charset="0"/>
                <a:cs typeface="Arial" panose="020B0604020202020204" pitchFamily="34" charset="0"/>
              </a:rPr>
              <a:t>*OCDE</a:t>
            </a:r>
            <a:endParaRPr lang="es-MX" sz="1200" b="1" dirty="0">
              <a:latin typeface="Arial" panose="020B0604020202020204" pitchFamily="34" charset="0"/>
              <a:cs typeface="Arial" panose="020B0604020202020204" pitchFamily="34" charset="0"/>
            </a:endParaRPr>
          </a:p>
        </p:txBody>
      </p:sp>
      <p:grpSp>
        <p:nvGrpSpPr>
          <p:cNvPr id="9" name="Grupo 8"/>
          <p:cNvGrpSpPr/>
          <p:nvPr/>
        </p:nvGrpSpPr>
        <p:grpSpPr>
          <a:xfrm>
            <a:off x="210597" y="4679314"/>
            <a:ext cx="11371577" cy="855494"/>
            <a:chOff x="269039" y="4270190"/>
            <a:chExt cx="16216079" cy="1670488"/>
          </a:xfrm>
        </p:grpSpPr>
        <p:sp>
          <p:nvSpPr>
            <p:cNvPr id="86" name="Trapèze 6"/>
            <p:cNvSpPr/>
            <p:nvPr/>
          </p:nvSpPr>
          <p:spPr>
            <a:xfrm>
              <a:off x="4906313" y="4270190"/>
              <a:ext cx="2304257" cy="1670488"/>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gradFill>
              <a:gsLst>
                <a:gs pos="0">
                  <a:schemeClr val="accent4"/>
                </a:gs>
                <a:gs pos="50000">
                  <a:schemeClr val="accent4">
                    <a:lumMod val="90000"/>
                    <a:lumOff val="10000"/>
                  </a:schemeClr>
                </a:gs>
                <a:gs pos="100000">
                  <a:schemeClr val="accent4">
                    <a:lumMod val="75000"/>
                    <a:lumOff val="2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BUENA </a:t>
              </a:r>
              <a:r>
                <a:rPr lang="es-ES"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a:t>
              </a:r>
              <a:endParaRPr lang="es-E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7" name="Trapèze 6"/>
            <p:cNvSpPr/>
            <p:nvPr/>
          </p:nvSpPr>
          <p:spPr>
            <a:xfrm>
              <a:off x="2587676" y="4270190"/>
              <a:ext cx="2304257" cy="1670488"/>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CREDIBILIDAD </a:t>
              </a:r>
            </a:p>
          </p:txBody>
        </p:sp>
        <p:sp>
          <p:nvSpPr>
            <p:cNvPr id="88" name="Trapèze 6"/>
            <p:cNvSpPr/>
            <p:nvPr/>
          </p:nvSpPr>
          <p:spPr>
            <a:xfrm>
              <a:off x="7224950" y="4270190"/>
              <a:ext cx="2304257" cy="1670488"/>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CONFIANZA</a:t>
              </a:r>
            </a:p>
          </p:txBody>
        </p:sp>
        <p:sp>
          <p:nvSpPr>
            <p:cNvPr id="89" name="Trapèze 6"/>
            <p:cNvSpPr/>
            <p:nvPr/>
          </p:nvSpPr>
          <p:spPr>
            <a:xfrm>
              <a:off x="9543587" y="4270190"/>
              <a:ext cx="2304257" cy="1670488"/>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DENUNCIA</a:t>
              </a:r>
              <a:endParaRPr lang="en-US" sz="1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0" name="Trapèze 6"/>
            <p:cNvSpPr/>
            <p:nvPr/>
          </p:nvSpPr>
          <p:spPr>
            <a:xfrm>
              <a:off x="11862224" y="4270190"/>
              <a:ext cx="2304257" cy="1670488"/>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gradFill flip="none" rotWithShape="1">
              <a:gsLst>
                <a:gs pos="0">
                  <a:srgbClr val="CD2F86">
                    <a:shade val="30000"/>
                    <a:satMod val="115000"/>
                  </a:srgbClr>
                </a:gs>
                <a:gs pos="50000">
                  <a:srgbClr val="CD2F86">
                    <a:shade val="67500"/>
                    <a:satMod val="115000"/>
                  </a:srgbClr>
                </a:gs>
                <a:gs pos="100000">
                  <a:srgbClr val="CD2F8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PREVENCIÓN</a:t>
              </a:r>
              <a:endParaRPr lang="en-US" sz="1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1" name="Trapèze 6"/>
            <p:cNvSpPr/>
            <p:nvPr/>
          </p:nvSpPr>
          <p:spPr>
            <a:xfrm>
              <a:off x="269039" y="4270190"/>
              <a:ext cx="2304257" cy="1670488"/>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GOBERNANZA</a:t>
              </a:r>
            </a:p>
          </p:txBody>
        </p:sp>
        <p:sp>
          <p:nvSpPr>
            <p:cNvPr id="92" name="Trapèze 6"/>
            <p:cNvSpPr/>
            <p:nvPr/>
          </p:nvSpPr>
          <p:spPr>
            <a:xfrm>
              <a:off x="14180861" y="4270190"/>
              <a:ext cx="2304257" cy="1670488"/>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SANCIÓN</a:t>
              </a:r>
              <a:endParaRPr lang="en-US" sz="1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0" name="CuadroTexto 19"/>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33</a:t>
            </a:r>
            <a:endParaRPr lang="es-MX"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892347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ángulo redondeado 92"/>
          <p:cNvSpPr/>
          <p:nvPr/>
        </p:nvSpPr>
        <p:spPr>
          <a:xfrm>
            <a:off x="38100" y="398000"/>
            <a:ext cx="12068472" cy="6055336"/>
          </a:xfrm>
          <a:prstGeom prst="roundRect">
            <a:avLst>
              <a:gd name="adj" fmla="val 6873"/>
            </a:avLst>
          </a:prstGeom>
          <a:solidFill>
            <a:srgbClr val="3438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2783632" y="396134"/>
            <a:ext cx="6189708" cy="357214"/>
          </a:xfrm>
          <a:prstGeom prst="rect">
            <a:avLst/>
          </a:prstGeom>
        </p:spPr>
        <p:txBody>
          <a:bodyPr wrap="none">
            <a:spAutoFit/>
          </a:bodyPr>
          <a:lstStyle/>
          <a:p>
            <a:pPr>
              <a:lnSpc>
                <a:spcPct val="115000"/>
              </a:lnSpc>
              <a:spcAft>
                <a:spcPts val="1000"/>
              </a:spcAft>
            </a:pPr>
            <a:r>
              <a:rPr lang="es-MX" sz="16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ELEMENTOS BÁSICOS DE LA PROSPECTIVA ESTRATÉGICA:</a:t>
            </a:r>
            <a:endParaRPr lang="es-MX"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o 2"/>
          <p:cNvGrpSpPr/>
          <p:nvPr/>
        </p:nvGrpSpPr>
        <p:grpSpPr>
          <a:xfrm>
            <a:off x="131677" y="574924"/>
            <a:ext cx="11874824" cy="5651032"/>
            <a:chOff x="263353" y="1517175"/>
            <a:chExt cx="10652219" cy="3535461"/>
          </a:xfrm>
          <a:effectLst>
            <a:outerShdw blurRad="63500" sx="102000" sy="102000" algn="ctr" rotWithShape="0">
              <a:prstClr val="black">
                <a:alpha val="40000"/>
              </a:prstClr>
            </a:outerShdw>
          </a:effectLst>
        </p:grpSpPr>
        <p:grpSp>
          <p:nvGrpSpPr>
            <p:cNvPr id="38" name="Group 49"/>
            <p:cNvGrpSpPr/>
            <p:nvPr/>
          </p:nvGrpSpPr>
          <p:grpSpPr>
            <a:xfrm>
              <a:off x="263353" y="1517175"/>
              <a:ext cx="1805837" cy="3535461"/>
              <a:chOff x="778010" y="1900140"/>
              <a:chExt cx="1805837" cy="3535461"/>
            </a:xfrm>
          </p:grpSpPr>
          <p:sp>
            <p:nvSpPr>
              <p:cNvPr id="39" name="Rectángulo redondeado 9"/>
              <p:cNvSpPr/>
              <p:nvPr/>
            </p:nvSpPr>
            <p:spPr>
              <a:xfrm>
                <a:off x="778010" y="2011765"/>
                <a:ext cx="1805837" cy="3423836"/>
              </a:xfrm>
              <a:prstGeom prst="roundRect">
                <a:avLst>
                  <a:gd name="adj" fmla="val 0"/>
                </a:avLst>
              </a:prstGeom>
              <a:solidFill>
                <a:schemeClr val="bg1"/>
              </a:solidFill>
              <a:ln w="12700" cap="flat" cmpd="sng" algn="ctr">
                <a:noFill/>
                <a:prstDash val="solid"/>
                <a:miter lim="800000"/>
              </a:ln>
              <a:effectLst/>
            </p:spPr>
            <p:txBody>
              <a:bodyPr lIns="121912" tIns="60956" rIns="121912" bIns="60956" rtlCol="0" anchor="ctr"/>
              <a:lstStyle/>
              <a:p>
                <a:pPr marL="0" marR="0" lvl="0" indent="0" algn="ctr" defTabSz="1208049"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 name="Rectángulo redondeado 13"/>
              <p:cNvSpPr/>
              <p:nvPr/>
            </p:nvSpPr>
            <p:spPr>
              <a:xfrm>
                <a:off x="778010" y="2384731"/>
                <a:ext cx="1805837" cy="349274"/>
              </a:xfrm>
              <a:prstGeom prst="roundRect">
                <a:avLst>
                  <a:gd name="adj" fmla="val 0"/>
                </a:avLst>
              </a:prstGeom>
              <a:solidFill>
                <a:srgbClr val="70AD47"/>
              </a:solidFill>
              <a:ln w="12700" cap="flat" cmpd="sng" algn="ctr">
                <a:noFill/>
                <a:prstDash val="solid"/>
                <a:miter lim="800000"/>
              </a:ln>
              <a:effectLst>
                <a:innerShdw blurRad="114300">
                  <a:prstClr val="black"/>
                </a:innerShdw>
              </a:effectLst>
            </p:spPr>
            <p:txBody>
              <a:bodyPr lIns="0" tIns="60956" rIns="0" bIns="60956" rtlCol="0" anchor="ctr"/>
              <a:lstStyle/>
              <a:p>
                <a:pPr lvl="0" algn="ctr" defTabSz="1208049">
                  <a:defRPr/>
                </a:pPr>
                <a:r>
                  <a:rPr lang="es-ES" sz="1500" b="1" kern="0" cap="all" dirty="0" smtClean="0">
                    <a:solidFill>
                      <a:srgbClr val="FFFFFF"/>
                    </a:solidFill>
                    <a:latin typeface="Arial" panose="020B0604020202020204" pitchFamily="34" charset="0"/>
                    <a:ea typeface="Open Sans Extrabold" panose="020B0906030804020204" pitchFamily="34" charset="0"/>
                    <a:cs typeface="Arial" panose="020B0604020202020204" pitchFamily="34" charset="0"/>
                  </a:rPr>
                  <a:t> </a:t>
                </a:r>
                <a:r>
                  <a:rPr lang="es-ES" sz="1500" b="1" kern="0" cap="all" dirty="0" smtClean="0">
                    <a:solidFill>
                      <a:srgbClr val="FFFFFF"/>
                    </a:solidFill>
                    <a:effectLst>
                      <a:outerShdw blurRad="38100" dist="38100" dir="2700000" algn="tl">
                        <a:srgbClr val="000000">
                          <a:alpha val="43137"/>
                        </a:srgbClr>
                      </a:outerShdw>
                    </a:effectLst>
                    <a:latin typeface="Arial" panose="020B0604020202020204" pitchFamily="34" charset="0"/>
                    <a:ea typeface="Open Sans Extrabold" panose="020B0906030804020204" pitchFamily="34" charset="0"/>
                    <a:cs typeface="Arial" panose="020B0604020202020204" pitchFamily="34" charset="0"/>
                  </a:rPr>
                  <a:t>VISIÓN </a:t>
                </a:r>
                <a:r>
                  <a:rPr lang="es-ES" sz="1500" b="1" kern="0" cap="all" dirty="0">
                    <a:solidFill>
                      <a:srgbClr val="FFFFFF"/>
                    </a:solidFill>
                    <a:effectLst>
                      <a:outerShdw blurRad="38100" dist="38100" dir="2700000" algn="tl">
                        <a:srgbClr val="000000">
                          <a:alpha val="43137"/>
                        </a:srgbClr>
                      </a:outerShdw>
                    </a:effectLst>
                    <a:latin typeface="Arial" panose="020B0604020202020204" pitchFamily="34" charset="0"/>
                    <a:ea typeface="Open Sans Extrabold" panose="020B0906030804020204" pitchFamily="34" charset="0"/>
                    <a:cs typeface="Arial" panose="020B0604020202020204" pitchFamily="34" charset="0"/>
                  </a:rPr>
                  <a:t>HOLÍSTICA</a:t>
                </a:r>
                <a:endParaRPr kumimoji="0" lang="es-ES" sz="1500" b="1" i="0" u="none" strike="noStrike" kern="0" cap="all"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Open Sans Extrabold" panose="020B0906030804020204" pitchFamily="34" charset="0"/>
                  <a:cs typeface="Arial" panose="020B0604020202020204" pitchFamily="34" charset="0"/>
                </a:endParaRPr>
              </a:p>
            </p:txBody>
          </p:sp>
          <p:sp>
            <p:nvSpPr>
              <p:cNvPr id="42" name="CuadroTexto 17"/>
              <p:cNvSpPr txBox="1"/>
              <p:nvPr/>
            </p:nvSpPr>
            <p:spPr>
              <a:xfrm>
                <a:off x="778010" y="1900140"/>
                <a:ext cx="1805835" cy="539148"/>
              </a:xfrm>
              <a:prstGeom prst="rect">
                <a:avLst/>
              </a:prstGeom>
              <a:noFill/>
            </p:spPr>
            <p:txBody>
              <a:bodyPr wrap="square" lIns="121912" tIns="60956" rIns="121912" bIns="60956" rtlCol="0">
                <a:spAutoFit/>
              </a:bodyPr>
              <a:lstStyle/>
              <a:p>
                <a:pPr marL="0" marR="0" lvl="0" indent="0" defTabSz="1208049"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dirty="0">
                    <a:ln>
                      <a:noFill/>
                    </a:ln>
                    <a:solidFill>
                      <a:srgbClr val="4B2C50"/>
                    </a:solidFill>
                    <a:effectLst>
                      <a:outerShdw blurRad="38100" dist="38100" dir="2700000" algn="tl">
                        <a:srgbClr val="000000">
                          <a:alpha val="43137"/>
                        </a:srgbClr>
                      </a:outerShdw>
                    </a:effectLst>
                    <a:uLnTx/>
                    <a:uFillTx/>
                    <a:latin typeface="Arial" panose="020B0604020202020204" pitchFamily="34" charset="0"/>
                    <a:ea typeface="Open Sans Extrabold" panose="020B0906030804020204" pitchFamily="34" charset="0"/>
                    <a:cs typeface="Arial" panose="020B0604020202020204" pitchFamily="34" charset="0"/>
                  </a:rPr>
                  <a:t>01</a:t>
                </a:r>
              </a:p>
            </p:txBody>
          </p:sp>
        </p:grpSp>
        <p:grpSp>
          <p:nvGrpSpPr>
            <p:cNvPr id="44" name="Group 50"/>
            <p:cNvGrpSpPr/>
            <p:nvPr/>
          </p:nvGrpSpPr>
          <p:grpSpPr>
            <a:xfrm>
              <a:off x="2472037" y="1517175"/>
              <a:ext cx="1805837" cy="3535461"/>
              <a:chOff x="2786879" y="1900140"/>
              <a:chExt cx="1805837" cy="3535461"/>
            </a:xfrm>
          </p:grpSpPr>
          <p:sp>
            <p:nvSpPr>
              <p:cNvPr id="47" name="Rectángulo redondeado 10"/>
              <p:cNvSpPr/>
              <p:nvPr/>
            </p:nvSpPr>
            <p:spPr>
              <a:xfrm>
                <a:off x="2786879" y="2011765"/>
                <a:ext cx="1805837" cy="3423836"/>
              </a:xfrm>
              <a:prstGeom prst="roundRect">
                <a:avLst>
                  <a:gd name="adj" fmla="val 0"/>
                </a:avLst>
              </a:prstGeom>
              <a:solidFill>
                <a:schemeClr val="bg1"/>
              </a:solidFill>
              <a:ln w="12700" cap="flat" cmpd="sng" algn="ctr">
                <a:noFill/>
                <a:prstDash val="solid"/>
                <a:miter lim="800000"/>
              </a:ln>
              <a:effectLst/>
            </p:spPr>
            <p:txBody>
              <a:bodyPr lIns="121912" tIns="60956" rIns="121912" bIns="60956" rtlCol="0" anchor="ctr"/>
              <a:lstStyle/>
              <a:p>
                <a:pPr marL="0" marR="0" lvl="0" indent="0" algn="ctr" defTabSz="1208049"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 name="Rectángulo redondeado 14"/>
              <p:cNvSpPr/>
              <p:nvPr/>
            </p:nvSpPr>
            <p:spPr>
              <a:xfrm>
                <a:off x="2786879" y="2384731"/>
                <a:ext cx="1805837" cy="349274"/>
              </a:xfrm>
              <a:prstGeom prst="roundRect">
                <a:avLst>
                  <a:gd name="adj" fmla="val 0"/>
                </a:avLst>
              </a:prstGeom>
              <a:solidFill>
                <a:srgbClr val="4472C4"/>
              </a:solidFill>
              <a:ln w="12700" cap="flat" cmpd="sng" algn="ctr">
                <a:noFill/>
                <a:prstDash val="solid"/>
                <a:miter lim="800000"/>
              </a:ln>
              <a:effectLst>
                <a:innerShdw blurRad="114300">
                  <a:prstClr val="black"/>
                </a:innerShdw>
              </a:effectLst>
            </p:spPr>
            <p:txBody>
              <a:bodyPr lIns="0" tIns="60956" rIns="0" bIns="60956" rtlCol="0" anchor="ctr"/>
              <a:lstStyle/>
              <a:p>
                <a:pPr marL="0" marR="0" lvl="0" indent="0" algn="ctr" defTabSz="1208049" eaLnBrk="1" fontAlgn="auto" latinLnBrk="0" hangingPunct="1">
                  <a:lnSpc>
                    <a:spcPct val="100000"/>
                  </a:lnSpc>
                  <a:spcBef>
                    <a:spcPts val="0"/>
                  </a:spcBef>
                  <a:spcAft>
                    <a:spcPts val="0"/>
                  </a:spcAft>
                  <a:buClrTx/>
                  <a:buSzTx/>
                  <a:buFontTx/>
                  <a:buNone/>
                  <a:tabLst/>
                  <a:defRPr/>
                </a:pPr>
                <a:r>
                  <a:rPr lang="es-ES" sz="1500" b="1" kern="0" cap="all" dirty="0" smtClean="0">
                    <a:solidFill>
                      <a:srgbClr val="FFFFFF"/>
                    </a:solidFill>
                    <a:effectLst>
                      <a:outerShdw blurRad="38100" dist="38100" dir="2700000" algn="tl">
                        <a:srgbClr val="000000">
                          <a:alpha val="43137"/>
                        </a:srgbClr>
                      </a:outerShdw>
                    </a:effectLst>
                    <a:latin typeface="Arial" panose="020B0604020202020204" pitchFamily="34" charset="0"/>
                    <a:ea typeface="Open Sans Extrabold" panose="020B0906030804020204" pitchFamily="34" charset="0"/>
                    <a:cs typeface="Arial" panose="020B0604020202020204" pitchFamily="34" charset="0"/>
                  </a:rPr>
                  <a:t>CREATIVIDAD</a:t>
                </a:r>
                <a:endParaRPr kumimoji="0" lang="es-ES" sz="1500" b="1" i="0" u="none" strike="noStrike" kern="0" cap="all"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Open Sans Extrabold" panose="020B0906030804020204" pitchFamily="34" charset="0"/>
                  <a:cs typeface="Arial" panose="020B0604020202020204" pitchFamily="34" charset="0"/>
                </a:endParaRPr>
              </a:p>
            </p:txBody>
          </p:sp>
          <p:sp>
            <p:nvSpPr>
              <p:cNvPr id="49" name="CuadroTexto 18"/>
              <p:cNvSpPr txBox="1"/>
              <p:nvPr/>
            </p:nvSpPr>
            <p:spPr>
              <a:xfrm>
                <a:off x="2786879" y="1900140"/>
                <a:ext cx="1805835" cy="539148"/>
              </a:xfrm>
              <a:prstGeom prst="rect">
                <a:avLst/>
              </a:prstGeom>
              <a:noFill/>
            </p:spPr>
            <p:txBody>
              <a:bodyPr wrap="square" lIns="121912" tIns="60956" rIns="121912" bIns="60956" rtlCol="0">
                <a:spAutoFit/>
              </a:bodyPr>
              <a:lstStyle/>
              <a:p>
                <a:pPr marL="0" marR="0" lvl="0" indent="0" defTabSz="1208049"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dirty="0">
                    <a:ln>
                      <a:noFill/>
                    </a:ln>
                    <a:solidFill>
                      <a:srgbClr val="C0392B"/>
                    </a:solidFill>
                    <a:effectLst>
                      <a:outerShdw blurRad="38100" dist="38100" dir="2700000" algn="tl">
                        <a:srgbClr val="000000">
                          <a:alpha val="43137"/>
                        </a:srgbClr>
                      </a:outerShdw>
                    </a:effectLst>
                    <a:uLnTx/>
                    <a:uFillTx/>
                    <a:latin typeface="Arial" panose="020B0604020202020204" pitchFamily="34" charset="0"/>
                    <a:ea typeface="Open Sans Extrabold" panose="020B0906030804020204" pitchFamily="34" charset="0"/>
                    <a:cs typeface="Arial" panose="020B0604020202020204" pitchFamily="34" charset="0"/>
                  </a:rPr>
                  <a:t>02</a:t>
                </a:r>
              </a:p>
            </p:txBody>
          </p:sp>
        </p:grpSp>
        <p:grpSp>
          <p:nvGrpSpPr>
            <p:cNvPr id="51" name="Group 51"/>
            <p:cNvGrpSpPr/>
            <p:nvPr/>
          </p:nvGrpSpPr>
          <p:grpSpPr>
            <a:xfrm>
              <a:off x="4680719" y="1517175"/>
              <a:ext cx="1805837" cy="3535461"/>
              <a:chOff x="4795748" y="1900140"/>
              <a:chExt cx="1805837" cy="3535461"/>
            </a:xfrm>
          </p:grpSpPr>
          <p:sp>
            <p:nvSpPr>
              <p:cNvPr id="79" name="Rectángulo redondeado 11"/>
              <p:cNvSpPr/>
              <p:nvPr/>
            </p:nvSpPr>
            <p:spPr>
              <a:xfrm>
                <a:off x="4795748" y="2011765"/>
                <a:ext cx="1805837" cy="3423836"/>
              </a:xfrm>
              <a:prstGeom prst="roundRect">
                <a:avLst>
                  <a:gd name="adj" fmla="val 0"/>
                </a:avLst>
              </a:prstGeom>
              <a:solidFill>
                <a:schemeClr val="bg1"/>
              </a:solidFill>
              <a:ln w="12700" cap="flat" cmpd="sng" algn="ctr">
                <a:noFill/>
                <a:prstDash val="solid"/>
                <a:miter lim="800000"/>
              </a:ln>
              <a:effectLst/>
            </p:spPr>
            <p:txBody>
              <a:bodyPr lIns="121912" tIns="60956" rIns="121912" bIns="60956" rtlCol="0" anchor="ctr"/>
              <a:lstStyle/>
              <a:p>
                <a:pPr marL="0" marR="0" lvl="0" indent="0" algn="ctr" defTabSz="1208049"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0" name="Rectángulo redondeado 15"/>
              <p:cNvSpPr/>
              <p:nvPr/>
            </p:nvSpPr>
            <p:spPr>
              <a:xfrm>
                <a:off x="4795748" y="2384731"/>
                <a:ext cx="1805837" cy="349274"/>
              </a:xfrm>
              <a:prstGeom prst="roundRect">
                <a:avLst>
                  <a:gd name="adj" fmla="val 0"/>
                </a:avLst>
              </a:prstGeom>
              <a:solidFill>
                <a:srgbClr val="A5A5A5"/>
              </a:solidFill>
              <a:ln w="12700" cap="flat" cmpd="sng" algn="ctr">
                <a:noFill/>
                <a:prstDash val="solid"/>
                <a:miter lim="800000"/>
              </a:ln>
              <a:effectLst>
                <a:innerShdw blurRad="114300">
                  <a:prstClr val="black"/>
                </a:innerShdw>
              </a:effectLst>
            </p:spPr>
            <p:txBody>
              <a:bodyPr lIns="0" tIns="60956" rIns="0" bIns="60956" rtlCol="0" anchor="ctr"/>
              <a:lstStyle/>
              <a:p>
                <a:pPr algn="ctr" defTabSz="1208049">
                  <a:defRPr/>
                </a:pPr>
                <a:r>
                  <a:rPr lang="es-MX"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PARTICIPACIÓN Y </a:t>
                </a:r>
                <a:r>
                  <a:rPr lang="es-MX"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COHESIÓN</a:t>
                </a:r>
                <a:endParaRPr lang="es-MX"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1" name="CuadroTexto 19"/>
              <p:cNvSpPr txBox="1"/>
              <p:nvPr/>
            </p:nvSpPr>
            <p:spPr>
              <a:xfrm>
                <a:off x="4795748" y="1900140"/>
                <a:ext cx="1805835" cy="539148"/>
              </a:xfrm>
              <a:prstGeom prst="rect">
                <a:avLst/>
              </a:prstGeom>
              <a:noFill/>
            </p:spPr>
            <p:txBody>
              <a:bodyPr wrap="square" lIns="121912" tIns="60956" rIns="121912" bIns="60956" rtlCol="0">
                <a:spAutoFit/>
              </a:bodyPr>
              <a:lstStyle/>
              <a:p>
                <a:pPr marL="0" marR="0" lvl="0" indent="0" defTabSz="1208049"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dirty="0">
                    <a:ln>
                      <a:noFill/>
                    </a:ln>
                    <a:solidFill>
                      <a:srgbClr val="9BBB59"/>
                    </a:solidFill>
                    <a:effectLst>
                      <a:outerShdw blurRad="38100" dist="38100" dir="2700000" algn="tl">
                        <a:srgbClr val="000000">
                          <a:alpha val="43137"/>
                        </a:srgbClr>
                      </a:outerShdw>
                    </a:effectLst>
                    <a:uLnTx/>
                    <a:uFillTx/>
                    <a:latin typeface="Arial" panose="020B0604020202020204" pitchFamily="34" charset="0"/>
                    <a:ea typeface="Open Sans Extrabold" panose="020B0906030804020204" pitchFamily="34" charset="0"/>
                    <a:cs typeface="Arial" panose="020B0604020202020204" pitchFamily="34" charset="0"/>
                  </a:rPr>
                  <a:t>03</a:t>
                </a:r>
              </a:p>
            </p:txBody>
          </p:sp>
        </p:grpSp>
        <p:grpSp>
          <p:nvGrpSpPr>
            <p:cNvPr id="83" name="Group 43"/>
            <p:cNvGrpSpPr/>
            <p:nvPr/>
          </p:nvGrpSpPr>
          <p:grpSpPr>
            <a:xfrm>
              <a:off x="6895226" y="1517175"/>
              <a:ext cx="1805837" cy="3535461"/>
              <a:chOff x="6804617" y="1900140"/>
              <a:chExt cx="1805837" cy="3535461"/>
            </a:xfrm>
          </p:grpSpPr>
          <p:sp>
            <p:nvSpPr>
              <p:cNvPr id="84" name="Rectángulo redondeado 12"/>
              <p:cNvSpPr/>
              <p:nvPr/>
            </p:nvSpPr>
            <p:spPr>
              <a:xfrm>
                <a:off x="6804617" y="2011765"/>
                <a:ext cx="1805837" cy="3423836"/>
              </a:xfrm>
              <a:prstGeom prst="roundRect">
                <a:avLst>
                  <a:gd name="adj" fmla="val 0"/>
                </a:avLst>
              </a:prstGeom>
              <a:solidFill>
                <a:schemeClr val="bg1"/>
              </a:solidFill>
              <a:ln w="12700" cap="flat" cmpd="sng" algn="ctr">
                <a:noFill/>
                <a:prstDash val="solid"/>
                <a:miter lim="800000"/>
              </a:ln>
              <a:effectLst/>
            </p:spPr>
            <p:txBody>
              <a:bodyPr lIns="121912" tIns="60956" rIns="121912" bIns="60956" rtlCol="0" anchor="ctr"/>
              <a:lstStyle/>
              <a:p>
                <a:pPr marL="0" marR="0" lvl="0" indent="0" algn="ctr" defTabSz="1208049"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5" name="Rectángulo redondeado 16"/>
              <p:cNvSpPr/>
              <p:nvPr/>
            </p:nvSpPr>
            <p:spPr>
              <a:xfrm>
                <a:off x="6804617" y="2384731"/>
                <a:ext cx="1805837" cy="349274"/>
              </a:xfrm>
              <a:prstGeom prst="roundRect">
                <a:avLst>
                  <a:gd name="adj" fmla="val 0"/>
                </a:avLst>
              </a:prstGeom>
              <a:solidFill>
                <a:srgbClr val="ED7D31"/>
              </a:solidFill>
              <a:ln w="12700" cap="flat" cmpd="sng" algn="ctr">
                <a:noFill/>
                <a:prstDash val="solid"/>
                <a:miter lim="800000"/>
              </a:ln>
              <a:effectLst>
                <a:innerShdw blurRad="114300">
                  <a:prstClr val="black"/>
                </a:innerShdw>
              </a:effectLst>
            </p:spPr>
            <p:txBody>
              <a:bodyPr lIns="0" tIns="60956" rIns="0" bIns="60956" rtlCol="0" anchor="ctr"/>
              <a:lstStyle/>
              <a:p>
                <a:pPr lvl="0" algn="ctr">
                  <a:lnSpc>
                    <a:spcPct val="115000"/>
                  </a:lnSpc>
                  <a:spcAft>
                    <a:spcPts val="1000"/>
                  </a:spcAft>
                </a:pPr>
                <a:r>
                  <a:rPr lang="es-MX" sz="1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CONVERGENCIA/ DIVERGENCIA</a:t>
                </a:r>
                <a:endParaRPr lang="es-MX"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CuadroTexto 20"/>
              <p:cNvSpPr txBox="1"/>
              <p:nvPr/>
            </p:nvSpPr>
            <p:spPr>
              <a:xfrm>
                <a:off x="6804618" y="1900140"/>
                <a:ext cx="1805835" cy="539148"/>
              </a:xfrm>
              <a:prstGeom prst="rect">
                <a:avLst/>
              </a:prstGeom>
              <a:noFill/>
            </p:spPr>
            <p:txBody>
              <a:bodyPr wrap="square" lIns="121912" tIns="60956" rIns="121912" bIns="60956" rtlCol="0">
                <a:spAutoFit/>
              </a:bodyPr>
              <a:lstStyle/>
              <a:p>
                <a:pPr marL="0" marR="0" lvl="0" indent="0" defTabSz="1208049"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dirty="0">
                    <a:ln>
                      <a:noFill/>
                    </a:ln>
                    <a:solidFill>
                      <a:srgbClr val="16A085"/>
                    </a:solidFill>
                    <a:effectLst>
                      <a:outerShdw blurRad="38100" dist="38100" dir="2700000" algn="tl">
                        <a:srgbClr val="000000">
                          <a:alpha val="43137"/>
                        </a:srgbClr>
                      </a:outerShdw>
                    </a:effectLst>
                    <a:uLnTx/>
                    <a:uFillTx/>
                    <a:latin typeface="Arial" panose="020B0604020202020204" pitchFamily="34" charset="0"/>
                    <a:ea typeface="Open Sans Extrabold" panose="020B0906030804020204" pitchFamily="34" charset="0"/>
                    <a:cs typeface="Arial" panose="020B0604020202020204" pitchFamily="34" charset="0"/>
                  </a:rPr>
                  <a:t>04</a:t>
                </a:r>
              </a:p>
            </p:txBody>
          </p:sp>
        </p:grpSp>
        <p:grpSp>
          <p:nvGrpSpPr>
            <p:cNvPr id="88" name="Group 44"/>
            <p:cNvGrpSpPr/>
            <p:nvPr/>
          </p:nvGrpSpPr>
          <p:grpSpPr>
            <a:xfrm>
              <a:off x="9109735" y="1517175"/>
              <a:ext cx="1805837" cy="3535461"/>
              <a:chOff x="6804617" y="1900140"/>
              <a:chExt cx="1805837" cy="3535461"/>
            </a:xfrm>
          </p:grpSpPr>
          <p:sp>
            <p:nvSpPr>
              <p:cNvPr id="89" name="Rectángulo redondeado 12"/>
              <p:cNvSpPr/>
              <p:nvPr/>
            </p:nvSpPr>
            <p:spPr>
              <a:xfrm>
                <a:off x="6804617" y="2011765"/>
                <a:ext cx="1805837" cy="3423836"/>
              </a:xfrm>
              <a:prstGeom prst="roundRect">
                <a:avLst>
                  <a:gd name="adj" fmla="val 0"/>
                </a:avLst>
              </a:prstGeom>
              <a:solidFill>
                <a:schemeClr val="bg1"/>
              </a:solidFill>
              <a:ln w="12700" cap="flat" cmpd="sng" algn="ctr">
                <a:noFill/>
                <a:prstDash val="solid"/>
                <a:miter lim="800000"/>
              </a:ln>
              <a:effectLst/>
            </p:spPr>
            <p:txBody>
              <a:bodyPr lIns="121912" tIns="60956" rIns="121912" bIns="60956" rtlCol="0" anchor="ctr"/>
              <a:lstStyle/>
              <a:p>
                <a:pPr marL="0" marR="0" lvl="0" indent="0" algn="ctr" defTabSz="1208049"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0" name="Rectángulo redondeado 16"/>
              <p:cNvSpPr/>
              <p:nvPr/>
            </p:nvSpPr>
            <p:spPr>
              <a:xfrm>
                <a:off x="6804617" y="2384731"/>
                <a:ext cx="1805837" cy="349274"/>
              </a:xfrm>
              <a:prstGeom prst="roundRect">
                <a:avLst>
                  <a:gd name="adj" fmla="val 0"/>
                </a:avLst>
              </a:prstGeom>
              <a:solidFill>
                <a:srgbClr val="FFC000"/>
              </a:solidFill>
              <a:ln w="12700" cap="flat" cmpd="sng" algn="ctr">
                <a:noFill/>
                <a:prstDash val="solid"/>
                <a:miter lim="800000"/>
              </a:ln>
              <a:effectLst>
                <a:innerShdw blurRad="114300">
                  <a:prstClr val="black"/>
                </a:innerShdw>
              </a:effectLst>
            </p:spPr>
            <p:txBody>
              <a:bodyPr lIns="0" tIns="60956" rIns="0" bIns="60956" rtlCol="0" anchor="ctr"/>
              <a:lstStyle/>
              <a:p>
                <a:pPr algn="ctr" defTabSz="1208049">
                  <a:defRPr/>
                </a:pPr>
                <a:r>
                  <a:rPr lang="es-MX" sz="1500" b="1" dirty="0">
                    <a:latin typeface="Arial" panose="020B0604020202020204" pitchFamily="34" charset="0"/>
                    <a:cs typeface="Arial" panose="020B0604020202020204" pitchFamily="34" charset="0"/>
                  </a:rPr>
                  <a:t>FINALIDAD </a:t>
                </a:r>
                <a:r>
                  <a:rPr lang="es-MX" sz="1500" b="1" dirty="0" smtClean="0">
                    <a:latin typeface="Arial" panose="020B0604020202020204" pitchFamily="34" charset="0"/>
                    <a:cs typeface="Arial" panose="020B0604020202020204" pitchFamily="34" charset="0"/>
                  </a:rPr>
                  <a:t>CONSTRUCTORA</a:t>
                </a:r>
                <a:endParaRPr lang="es-MX" sz="1500" b="1" dirty="0">
                  <a:latin typeface="Arial" panose="020B0604020202020204" pitchFamily="34" charset="0"/>
                  <a:cs typeface="Arial" panose="020B0604020202020204" pitchFamily="34" charset="0"/>
                </a:endParaRPr>
              </a:p>
            </p:txBody>
          </p:sp>
          <p:sp>
            <p:nvSpPr>
              <p:cNvPr id="91" name="CuadroTexto 20"/>
              <p:cNvSpPr txBox="1"/>
              <p:nvPr/>
            </p:nvSpPr>
            <p:spPr>
              <a:xfrm>
                <a:off x="6804618" y="1900140"/>
                <a:ext cx="1805835" cy="539148"/>
              </a:xfrm>
              <a:prstGeom prst="rect">
                <a:avLst/>
              </a:prstGeom>
              <a:noFill/>
            </p:spPr>
            <p:txBody>
              <a:bodyPr wrap="square" lIns="121912" tIns="60956" rIns="121912" bIns="60956" rtlCol="0">
                <a:spAutoFit/>
              </a:bodyPr>
              <a:lstStyle/>
              <a:p>
                <a:pPr marL="0" marR="0" lvl="0" indent="0" defTabSz="1208049"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smtClean="0">
                    <a:ln>
                      <a:noFill/>
                    </a:ln>
                    <a:solidFill>
                      <a:srgbClr val="F39C12"/>
                    </a:solidFill>
                    <a:effectLst>
                      <a:outerShdw blurRad="38100" dist="38100" dir="2700000" algn="tl">
                        <a:srgbClr val="000000">
                          <a:alpha val="43137"/>
                        </a:srgbClr>
                      </a:outerShdw>
                    </a:effectLst>
                    <a:uLnTx/>
                    <a:uFillTx/>
                    <a:latin typeface="Arial" panose="020B0604020202020204" pitchFamily="34" charset="0"/>
                    <a:ea typeface="Open Sans Extrabold" panose="020B0906030804020204" pitchFamily="34" charset="0"/>
                    <a:cs typeface="Arial" panose="020B0604020202020204" pitchFamily="34" charset="0"/>
                  </a:rPr>
                  <a:t>05</a:t>
                </a:r>
                <a:endParaRPr kumimoji="0" lang="es-ES" sz="4800" b="1" i="0" u="none" strike="noStrike" kern="0" cap="none" spc="0" normalizeH="0" baseline="0" noProof="0" dirty="0">
                  <a:ln>
                    <a:noFill/>
                  </a:ln>
                  <a:solidFill>
                    <a:srgbClr val="F39C12"/>
                  </a:solidFill>
                  <a:effectLst>
                    <a:outerShdw blurRad="38100" dist="38100" dir="2700000" algn="tl">
                      <a:srgbClr val="000000">
                        <a:alpha val="43137"/>
                      </a:srgbClr>
                    </a:outerShdw>
                  </a:effectLst>
                  <a:uLnTx/>
                  <a:uFillTx/>
                  <a:latin typeface="Arial" panose="020B0604020202020204" pitchFamily="34" charset="0"/>
                  <a:ea typeface="Open Sans Extrabold" panose="020B0906030804020204" pitchFamily="34" charset="0"/>
                  <a:cs typeface="Arial" panose="020B0604020202020204" pitchFamily="34" charset="0"/>
                </a:endParaRPr>
              </a:p>
            </p:txBody>
          </p:sp>
        </p:grpSp>
      </p:grpSp>
      <p:sp>
        <p:nvSpPr>
          <p:cNvPr id="5" name="Rectángulo 4"/>
          <p:cNvSpPr/>
          <p:nvPr/>
        </p:nvSpPr>
        <p:spPr>
          <a:xfrm>
            <a:off x="122152" y="1943445"/>
            <a:ext cx="2006607" cy="4180375"/>
          </a:xfrm>
          <a:prstGeom prst="rect">
            <a:avLst/>
          </a:prstGeom>
        </p:spPr>
        <p:txBody>
          <a:bodyPr wrap="square">
            <a:spAutoFit/>
          </a:bodyPr>
          <a:lstStyle/>
          <a:p>
            <a:pPr algn="ctr">
              <a:lnSpc>
                <a:spcPct val="115000"/>
              </a:lnSpc>
              <a:spcAft>
                <a:spcPts val="1000"/>
              </a:spcAft>
            </a:pPr>
            <a:r>
              <a:rPr lang="es-MX" sz="1050" i="1" dirty="0">
                <a:latin typeface="Arial" panose="020B0604020202020204" pitchFamily="34" charset="0"/>
                <a:ea typeface="Calibri" panose="020F0502020204030204" pitchFamily="34" charset="0"/>
                <a:cs typeface="Times New Roman" panose="02020603050405020304" pitchFamily="18" charset="0"/>
              </a:rPr>
              <a:t>“AL REFLEXIONAR E IMAGINAR EL FUTURO QUE SE DESEA, SE CONTRASTA CON EL PRESENTE Y SE PERFILAN ESTRATEGIAS PARA ALCANZARLO, ESTO NECESARIAMENTE REQUIERE ENFOCAR LA ATENCIÓN TANTO HACIA UN CONJUNTO DEFINIDO Y A LAS PARTES QUE LO INTEGRAN, COMO A LA INTERACCIÓN ENTRE ÉSTAS. ES DECIR, ES NECESARIO REFLEXIONAR DE MANERA SISTÉMICA SOBRE CADA ELEMENTO CON SUS PROPIEDADES Y EL ROL QUE DESEMPEÑAN EN EL MARCO DEL TODO”.</a:t>
            </a:r>
            <a:r>
              <a:rPr lang="es-MX" sz="1050" dirty="0">
                <a:latin typeface="Arial" panose="020B0604020202020204" pitchFamily="34" charset="0"/>
                <a:ea typeface="Calibri" panose="020F0502020204030204" pitchFamily="34" charset="0"/>
                <a:cs typeface="Times New Roman" panose="02020603050405020304" pitchFamily="18" charset="0"/>
              </a:rPr>
              <a:t> (MIKLOS, T. Y TELLO, E., 1998</a:t>
            </a:r>
            <a:r>
              <a:rPr lang="es-MX" sz="1050" dirty="0" smtClean="0">
                <a:latin typeface="Arial" panose="020B0604020202020204" pitchFamily="34" charset="0"/>
                <a:ea typeface="Calibri" panose="020F0502020204030204" pitchFamily="34" charset="0"/>
                <a:cs typeface="Times New Roman" panose="02020603050405020304" pitchFamily="18" charset="0"/>
              </a:rPr>
              <a:t>)</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587364" y="1943445"/>
            <a:ext cx="2022627" cy="3380541"/>
          </a:xfrm>
          <a:prstGeom prst="rect">
            <a:avLst/>
          </a:prstGeom>
        </p:spPr>
        <p:txBody>
          <a:bodyPr wrap="square">
            <a:spAutoFit/>
          </a:bodyPr>
          <a:lstStyle/>
          <a:p>
            <a:pPr algn="ctr">
              <a:lnSpc>
                <a:spcPct val="115000"/>
              </a:lnSpc>
              <a:spcAft>
                <a:spcPts val="0"/>
              </a:spcAft>
            </a:pPr>
            <a:r>
              <a:rPr lang="es-MX" sz="105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LA CREATIVIDAD ES ENTENDIDA COMO </a:t>
            </a:r>
            <a:r>
              <a:rPr lang="es-MX" sz="105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LA </a:t>
            </a:r>
            <a:r>
              <a:rPr lang="es-MX" sz="105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CAPACIDAD DE DAR ORIGEN A COSAS NUEVAS Y VALIOSAS Y DE ENCONTRAR NUEVOS Y MEJORES MODOS DE HACERLAS</a:t>
            </a:r>
            <a:endParaRPr lang="es-MX"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05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s-MX" sz="1050" dirty="0">
              <a:latin typeface="Calibri" panose="020F0502020204030204" pitchFamily="34" charset="0"/>
              <a:ea typeface="Calibri" panose="020F0502020204030204" pitchFamily="34" charset="0"/>
              <a:cs typeface="Times New Roman" panose="02020603050405020304" pitchFamily="18" charset="0"/>
            </a:endParaRPr>
          </a:p>
          <a:p>
            <a:pPr algn="ctr"/>
            <a:r>
              <a:rPr lang="es-MX" sz="1050" dirty="0">
                <a:solidFill>
                  <a:srgbClr val="222222"/>
                </a:solidFill>
                <a:latin typeface="Arial" panose="020B0604020202020204" pitchFamily="34" charset="0"/>
                <a:ea typeface="Times New Roman" panose="02020603050405020304" pitchFamily="18" charset="0"/>
              </a:rPr>
              <a:t>LA CREATIVIDAD DEBE ESTAR PRESENTE A LO LARGO DE TODO EL PROCESO DE LA PROSPECTIVA. LA CREATIVIDAD ES LA RAÍZ DE LAS INNOVACIONES Y DE LA BÚSQUEDA DE SOLUCIONES </a:t>
            </a:r>
            <a:r>
              <a:rPr lang="es-MX" sz="1050" dirty="0" smtClean="0">
                <a:solidFill>
                  <a:srgbClr val="222222"/>
                </a:solidFill>
                <a:latin typeface="Arial" panose="020B0604020202020204" pitchFamily="34" charset="0"/>
                <a:ea typeface="Times New Roman" panose="02020603050405020304" pitchFamily="18" charset="0"/>
              </a:rPr>
              <a:t>INHABITUALES</a:t>
            </a:r>
            <a:endParaRPr lang="es-MX" sz="1050" dirty="0"/>
          </a:p>
        </p:txBody>
      </p:sp>
      <p:sp>
        <p:nvSpPr>
          <p:cNvPr id="8" name="Rectángulo 7"/>
          <p:cNvSpPr/>
          <p:nvPr/>
        </p:nvSpPr>
        <p:spPr>
          <a:xfrm>
            <a:off x="5052577" y="1943445"/>
            <a:ext cx="2016566" cy="2031325"/>
          </a:xfrm>
          <a:prstGeom prst="rect">
            <a:avLst/>
          </a:prstGeom>
        </p:spPr>
        <p:txBody>
          <a:bodyPr wrap="square">
            <a:spAutoFit/>
          </a:bodyPr>
          <a:lstStyle/>
          <a:p>
            <a:pPr algn="ctr"/>
            <a:r>
              <a:rPr lang="es-MX" sz="1050" dirty="0">
                <a:solidFill>
                  <a:srgbClr val="222222"/>
                </a:solidFill>
                <a:latin typeface="Arial" panose="020B0604020202020204" pitchFamily="34" charset="0"/>
                <a:ea typeface="Times New Roman" panose="02020603050405020304" pitchFamily="18" charset="0"/>
              </a:rPr>
              <a:t>LA PARTICIPACIÓN PROMUEVE EL INTERCAMBIO DE IDEAS, LO QUE CREA LA OPORTUNIDAD DE RESOLVER CONFLICTOS Y DE CORREGIR INTERPRETACIONES ERRÓNEAS. AL COMPARTIR UN OBJETIVO COMÚN, SE ALCANZA CONSENSO Y SE PROMUEVE LA COHESIÓN</a:t>
            </a:r>
            <a:endParaRPr lang="es-MX" sz="1050" dirty="0"/>
          </a:p>
        </p:txBody>
      </p:sp>
      <p:sp>
        <p:nvSpPr>
          <p:cNvPr id="10" name="Rectángulo 9"/>
          <p:cNvSpPr/>
          <p:nvPr/>
        </p:nvSpPr>
        <p:spPr>
          <a:xfrm>
            <a:off x="7501038" y="1943445"/>
            <a:ext cx="2036783" cy="3065455"/>
          </a:xfrm>
          <a:prstGeom prst="rect">
            <a:avLst/>
          </a:prstGeom>
        </p:spPr>
        <p:txBody>
          <a:bodyPr wrap="square">
            <a:spAutoFit/>
          </a:bodyPr>
          <a:lstStyle/>
          <a:p>
            <a:pPr algn="ctr">
              <a:lnSpc>
                <a:spcPct val="115000"/>
              </a:lnSpc>
              <a:spcAft>
                <a:spcPts val="1000"/>
              </a:spcAft>
            </a:pPr>
            <a:r>
              <a:rPr lang="es-MX" sz="105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ESTÁ CONFORMADA POR UN GRUPO DE EXPERTOS EN UN PROCESO CÍCLICO Y PERMANENTE QUE ELABORA LAS IMÁGENES DEL FUTURO CON LA POSIBILIDAD DE DISCUTIR SUS PROPIOS PUNTOS DE VISTA (DIVERGENCIA). SIN EMBARGO, PARA CONSIDERAR UN ESCENARIO NORMATIVO, SE REQUIERE DEL ACUERDO EN EL NIVEL ESTRATÉGICO DE LOS IDEALES (CONVERGENCIA</a:t>
            </a:r>
            <a:r>
              <a:rPr lang="es-MX" sz="105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10003051" y="1943445"/>
            <a:ext cx="2003449" cy="3437095"/>
          </a:xfrm>
          <a:prstGeom prst="rect">
            <a:avLst/>
          </a:prstGeom>
        </p:spPr>
        <p:txBody>
          <a:bodyPr wrap="square">
            <a:spAutoFit/>
          </a:bodyPr>
          <a:lstStyle/>
          <a:p>
            <a:pPr algn="ctr">
              <a:lnSpc>
                <a:spcPct val="115000"/>
              </a:lnSpc>
              <a:spcAft>
                <a:spcPts val="1000"/>
              </a:spcAft>
            </a:pPr>
            <a:r>
              <a:rPr lang="es-MX" sz="1050" dirty="0">
                <a:latin typeface="Arial" panose="020B0604020202020204" pitchFamily="34" charset="0"/>
                <a:ea typeface="Calibri" panose="020F0502020204030204" pitchFamily="34" charset="0"/>
                <a:cs typeface="Times New Roman" panose="02020603050405020304" pitchFamily="18" charset="0"/>
              </a:rPr>
              <a:t>LA PROSPECTIVA, ADEMÁS DE PERMITIR Y DE IMPULSAR EL DISEÑO DEL FUTURO, APORTA ELEMENTOS MUY IMPORTANTES AL PROCESO DE PLANEACIÓN Y A LA TOMA DE DECISIONES, YA QUE IDENTIFICA PELIGROS Y OPORTUNIDADES DE DETERMINADAS SITUACIONES FUTURAS, ADEMÁS DE QUE OFRECE POLÍTICAS Y ACCIONES ALTERNATIVAS Y AUMENTA ASÍ EL GRADO DE </a:t>
            </a:r>
            <a:r>
              <a:rPr lang="es-MX" sz="1050" dirty="0" smtClean="0">
                <a:latin typeface="Arial" panose="020B0604020202020204" pitchFamily="34" charset="0"/>
                <a:ea typeface="Calibri" panose="020F0502020204030204" pitchFamily="34" charset="0"/>
                <a:cs typeface="Times New Roman" panose="02020603050405020304" pitchFamily="18" charset="0"/>
              </a:rPr>
              <a:t>CERTEZA</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CuadroTexto 29"/>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34</a:t>
            </a:r>
            <a:endParaRPr lang="es-MX"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462112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5283" y="2041171"/>
            <a:ext cx="10991357" cy="3749744"/>
          </a:xfrm>
          <a:prstGeom prst="rect">
            <a:avLst/>
          </a:prstGeom>
        </p:spPr>
        <p:txBody>
          <a:bodyPr wrap="square" numCol="1">
            <a:spAutoFit/>
          </a:bodyPr>
          <a:lstStyle/>
          <a:p>
            <a:pPr>
              <a:spcAft>
                <a:spcPts val="1000"/>
              </a:spcAft>
            </a:pPr>
            <a:r>
              <a:rPr lang="es-MX" sz="1400" b="1" dirty="0" smtClean="0">
                <a:effectLst/>
                <a:latin typeface="Arial" panose="020B0604020202020204" pitchFamily="34" charset="0"/>
                <a:ea typeface="Calibri" panose="020F0502020204030204" pitchFamily="34" charset="0"/>
                <a:cs typeface="Times New Roman" panose="02020603050405020304" pitchFamily="18" charset="0"/>
              </a:rPr>
              <a:t>CONTRALORÍA GENERAL DE LA CIUDAD DE MÉXICO</a:t>
            </a:r>
          </a:p>
          <a:p>
            <a:pPr marL="742950" lvl="1" indent="-285750">
              <a:spcAft>
                <a:spcPts val="1000"/>
              </a:spcAft>
              <a:buFont typeface="Wingdings" panose="05000000000000000000" pitchFamily="2" charset="2"/>
              <a:buChar char="Ø"/>
            </a:pPr>
            <a:r>
              <a:rPr lang="es-MX" sz="1400" b="1" dirty="0" smtClean="0">
                <a:effectLst/>
                <a:latin typeface="Arial" panose="020B0604020202020204" pitchFamily="34" charset="0"/>
                <a:ea typeface="Calibri" panose="020F0502020204030204" pitchFamily="34" charset="0"/>
                <a:cs typeface="Times New Roman" panose="02020603050405020304" pitchFamily="18" charset="0"/>
              </a:rPr>
              <a:t>MTRO. EDUARDO </a:t>
            </a:r>
            <a:r>
              <a:rPr lang="es-MX" sz="1400" b="1" dirty="0" err="1" smtClean="0">
                <a:effectLst/>
                <a:latin typeface="Arial" panose="020B0604020202020204" pitchFamily="34" charset="0"/>
                <a:ea typeface="Calibri" panose="020F0502020204030204" pitchFamily="34" charset="0"/>
                <a:cs typeface="Times New Roman" panose="02020603050405020304" pitchFamily="18" charset="0"/>
              </a:rPr>
              <a:t>ROVELO</a:t>
            </a:r>
            <a:r>
              <a:rPr lang="es-MX" sz="1400" b="1" dirty="0" smtClean="0">
                <a:effectLst/>
                <a:latin typeface="Arial" panose="020B0604020202020204" pitchFamily="34" charset="0"/>
                <a:ea typeface="Calibri" panose="020F0502020204030204" pitchFamily="34" charset="0"/>
                <a:cs typeface="Times New Roman" panose="02020603050405020304" pitchFamily="18" charset="0"/>
              </a:rPr>
              <a:t> PICO </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a:t>
            </a:r>
            <a:r>
              <a:rPr lang="es-MX" sz="1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CONTRALOR GENERAL</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1000"/>
              </a:spcAft>
              <a:buFont typeface="Wingdings" panose="05000000000000000000" pitchFamily="2" charset="2"/>
              <a:buChar char="Ø"/>
            </a:pPr>
            <a:r>
              <a:rPr lang="es-MX" sz="1400" b="1" dirty="0" smtClean="0">
                <a:effectLst/>
                <a:latin typeface="Arial" panose="020B0604020202020204" pitchFamily="34" charset="0"/>
                <a:ea typeface="Calibri" panose="020F0502020204030204" pitchFamily="34" charset="0"/>
                <a:cs typeface="Times New Roman" panose="02020603050405020304" pitchFamily="18" charset="0"/>
              </a:rPr>
              <a:t>DR. LUIS ANTONIO GARCÍA CALDERÓN </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 DIRECTOR GENERAL DE CONTRALORÍAS INTERNAS EN ENTIDADES</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1000"/>
              </a:spcAft>
              <a:buFont typeface="Wingdings" panose="05000000000000000000" pitchFamily="2" charset="2"/>
              <a:buChar char="Ø"/>
            </a:pPr>
            <a:r>
              <a:rPr lang="es-MX" sz="1400" b="1" dirty="0" smtClean="0">
                <a:effectLst/>
                <a:latin typeface="Arial" panose="020B0604020202020204" pitchFamily="34" charset="0"/>
                <a:ea typeface="Calibri" panose="020F0502020204030204" pitchFamily="34" charset="0"/>
                <a:cs typeface="Times New Roman" panose="02020603050405020304" pitchFamily="18" charset="0"/>
              </a:rPr>
              <a:t>MTRA. YOLANDA MÉNDEZ TAPIA </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a:t>
            </a:r>
            <a:r>
              <a:rPr lang="es-MX" sz="1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ASESORA DEL CONTRALOR GENERAL</a:t>
            </a:r>
            <a:endParaRPr lang="es-MX" sz="1400" dirty="0" smtClean="0">
              <a:latin typeface="Arial" panose="020B0604020202020204" pitchFamily="34" charset="0"/>
              <a:ea typeface="Calibri" panose="020F0502020204030204" pitchFamily="34" charset="0"/>
              <a:cs typeface="Times New Roman" panose="02020603050405020304" pitchFamily="18" charset="0"/>
            </a:endParaRPr>
          </a:p>
          <a:p>
            <a:pPr marL="742950" lvl="1" indent="-285750">
              <a:spcAft>
                <a:spcPts val="1000"/>
              </a:spcAft>
              <a:buFont typeface="Wingdings" panose="05000000000000000000" pitchFamily="2" charset="2"/>
              <a:buChar char="Ø"/>
            </a:pPr>
            <a:r>
              <a:rPr lang="es-MX" sz="1400" b="1" dirty="0" smtClean="0">
                <a:effectLst/>
                <a:latin typeface="Arial" panose="020B0604020202020204" pitchFamily="34" charset="0"/>
                <a:ea typeface="Calibri" panose="020F0502020204030204" pitchFamily="34" charset="0"/>
                <a:cs typeface="Times New Roman" panose="02020603050405020304" pitchFamily="18" charset="0"/>
              </a:rPr>
              <a:t>MTRA. ANA KARLA RODRÍGUEZ LÓPEZ </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a:t>
            </a:r>
            <a:r>
              <a:rPr lang="es-MX" sz="1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s-MX" sz="1400" dirty="0" smtClean="0">
                <a:effectLst/>
                <a:latin typeface="Arial" panose="020B0604020202020204" pitchFamily="34" charset="0"/>
                <a:ea typeface="Times New Roman" panose="02020603050405020304" pitchFamily="18" charset="0"/>
                <a:cs typeface="Times New Roman" panose="02020603050405020304" pitchFamily="18" charset="0"/>
              </a:rPr>
              <a:t>COORDINADORA GENERAL DE EVALUACIÓN Y DESARROLLO PROFESIONAL</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MX" sz="1400"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s-MX" sz="1400" b="1" dirty="0" smtClean="0">
                <a:effectLst/>
                <a:latin typeface="Arial" panose="020B0604020202020204" pitchFamily="34" charset="0"/>
                <a:ea typeface="Calibri" panose="020F0502020204030204" pitchFamily="34" charset="0"/>
                <a:cs typeface="Times New Roman" panose="02020603050405020304" pitchFamily="18" charset="0"/>
              </a:rPr>
              <a:t>OFICINA DE LAS NACIONES UNIDAS CONTRA LA DROGA Y EL DELITO </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a:t>
            </a:r>
            <a:r>
              <a:rPr lang="es-MX" sz="1400" dirty="0" err="1" smtClean="0">
                <a:effectLst/>
                <a:latin typeface="Arial" panose="020B0604020202020204" pitchFamily="34" charset="0"/>
                <a:ea typeface="Calibri" panose="020F0502020204030204" pitchFamily="34" charset="0"/>
                <a:cs typeface="Times New Roman" panose="02020603050405020304" pitchFamily="18" charset="0"/>
              </a:rPr>
              <a:t>UNODC</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a:t>
            </a:r>
          </a:p>
          <a:p>
            <a:pPr>
              <a:spcAft>
                <a:spcPts val="0"/>
              </a:spcAft>
            </a:pP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s-MX" sz="1400" b="1" dirty="0" smtClean="0">
                <a:effectLst/>
                <a:latin typeface="Arial" panose="020B0604020202020204" pitchFamily="34" charset="0"/>
                <a:ea typeface="Calibri" panose="020F0502020204030204" pitchFamily="34" charset="0"/>
                <a:cs typeface="Times New Roman" panose="02020603050405020304" pitchFamily="18" charset="0"/>
              </a:rPr>
              <a:t>ORGANIZACIÓN PARA LA COOPERACIÓN Y EL DESARROLLO ECONÓMICO </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(OCDE)</a:t>
            </a:r>
          </a:p>
          <a:p>
            <a:pPr>
              <a:spcAft>
                <a:spcPts val="0"/>
              </a:spcAft>
            </a:pP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s-MX" sz="1400" b="1" dirty="0" smtClean="0">
                <a:effectLst/>
                <a:latin typeface="Arial" panose="020B0604020202020204" pitchFamily="34" charset="0"/>
                <a:ea typeface="Calibri" panose="020F0502020204030204" pitchFamily="34" charset="0"/>
                <a:cs typeface="Times New Roman" panose="02020603050405020304" pitchFamily="18" charset="0"/>
              </a:rPr>
              <a:t>CENTRO DE INVESTIGACIÓN Y DOCENCIA ECONÓMICAS </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a:t>
            </a:r>
            <a:r>
              <a:rPr lang="es-MX" sz="1400" dirty="0" err="1" smtClean="0">
                <a:effectLst/>
                <a:latin typeface="Arial" panose="020B0604020202020204" pitchFamily="34" charset="0"/>
                <a:ea typeface="Calibri" panose="020F0502020204030204" pitchFamily="34" charset="0"/>
                <a:cs typeface="Times New Roman" panose="02020603050405020304" pitchFamily="18" charset="0"/>
              </a:rPr>
              <a:t>CIDE</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8356" y="-2110"/>
            <a:ext cx="9264352" cy="400110"/>
          </a:xfrm>
          <a:prstGeom prst="rect">
            <a:avLst/>
          </a:prstGeom>
        </p:spPr>
        <p:txBody>
          <a:bodyPr wrap="square" anchor="ctr">
            <a:spAutoFit/>
          </a:bodyPr>
          <a:lstStyle/>
          <a:p>
            <a:r>
              <a:rPr lang="es-MX" sz="2000" b="1" dirty="0" smtClean="0">
                <a:solidFill>
                  <a:prstClr val="black"/>
                </a:solidFill>
                <a:latin typeface="Arial" pitchFamily="34" charset="0"/>
                <a:cs typeface="Arial" pitchFamily="34" charset="0"/>
              </a:rPr>
              <a:t>CRÉDITOS</a:t>
            </a:r>
            <a:endParaRPr lang="es-MX" sz="2000" b="1" dirty="0">
              <a:solidFill>
                <a:prstClr val="black"/>
              </a:solidFill>
              <a:latin typeface="Arial" pitchFamily="34" charset="0"/>
              <a:cs typeface="Arial" pitchFamily="34" charset="0"/>
            </a:endParaRPr>
          </a:p>
        </p:txBody>
      </p:sp>
      <p:sp>
        <p:nvSpPr>
          <p:cNvPr id="9" name="Speech Bubble: Rectangle 2"/>
          <p:cNvSpPr/>
          <p:nvPr/>
        </p:nvSpPr>
        <p:spPr>
          <a:xfrm>
            <a:off x="562164" y="1124744"/>
            <a:ext cx="11366484" cy="5112568"/>
          </a:xfrm>
          <a:prstGeom prst="rect">
            <a:avLst/>
          </a:prstGeom>
          <a:noFill/>
          <a:ln w="101600" cap="flat" cmpd="sng" algn="ctr">
            <a:solidFill>
              <a:schemeClr val="accent5">
                <a:lumMod val="50000"/>
              </a:schemeClr>
            </a:solidFill>
            <a:prstDash val="solid"/>
            <a:miter lim="800000"/>
          </a:ln>
          <a:effectLst/>
        </p:spPr>
        <p:txBody>
          <a:bodyPr lIns="457200" rIns="457200"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3200" b="0" i="0" u="none" strike="noStrike" kern="0" cap="all" spc="0" normalizeH="0" baseline="0" noProof="0" dirty="0">
              <a:ln>
                <a:noFill/>
              </a:ln>
              <a:solidFill>
                <a:srgbClr val="4B2C50"/>
              </a:solidFill>
              <a:effectLst/>
              <a:uLnTx/>
              <a:uFillTx/>
              <a:latin typeface="Calibri" panose="020F0502020204030204"/>
              <a:ea typeface="+mn-ea"/>
              <a:cs typeface="+mn-cs"/>
            </a:endParaRPr>
          </a:p>
        </p:txBody>
      </p:sp>
      <p:sp>
        <p:nvSpPr>
          <p:cNvPr id="10" name="Freeform: Shape 13"/>
          <p:cNvSpPr/>
          <p:nvPr/>
        </p:nvSpPr>
        <p:spPr>
          <a:xfrm>
            <a:off x="70564" y="799209"/>
            <a:ext cx="1722446" cy="1217411"/>
          </a:xfrm>
          <a:prstGeom prst="flowChartMultidocument">
            <a:avLst/>
          </a:prstGeom>
          <a:solidFill>
            <a:schemeClr val="accent5">
              <a:lumMod val="50000"/>
            </a:schemeClr>
          </a:solidFill>
          <a:ln w="12700" cap="flat" cmpd="sng" algn="ctr">
            <a:noFill/>
            <a:prstDash val="solid"/>
            <a:miter lim="800000"/>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5706268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1895013"/>
            <a:ext cx="12192000" cy="3838242"/>
          </a:xfrm>
          <a:prstGeom prst="rect">
            <a:avLst/>
          </a:prstGeom>
          <a:blipFill dpi="0" rotWithShape="1">
            <a:blip r:embed="rId2">
              <a:duotone>
                <a:prstClr val="black"/>
                <a:schemeClr val="bg1">
                  <a:lumMod val="50000"/>
                  <a:tint val="45000"/>
                  <a:satMod val="400000"/>
                </a:schemeClr>
              </a:duotone>
              <a:extLst>
                <a:ext uri="{BEBA8EAE-BF5A-486C-A8C5-ECC9F3942E4B}">
                  <a14:imgProps xmlns:a14="http://schemas.microsoft.com/office/drawing/2010/main" xmlns="">
                    <a14:imgLayer r:embed="rId3">
                      <a14:imgEffect>
                        <a14:colorTemperature colorTemp="4700"/>
                      </a14:imgEffect>
                    </a14:imgLayer>
                  </a14:imgProps>
                </a:ext>
                <a:ext uri="{28A0092B-C50C-407E-A947-70E740481C1C}">
                  <a14:useLocalDpi xmlns:a14="http://schemas.microsoft.com/office/drawing/2010/main" xmlns=""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nvGrpSpPr>
          <p:cNvPr id="11" name="Grupo 10"/>
          <p:cNvGrpSpPr/>
          <p:nvPr/>
        </p:nvGrpSpPr>
        <p:grpSpPr>
          <a:xfrm>
            <a:off x="0" y="4793017"/>
            <a:ext cx="10200456" cy="940239"/>
            <a:chOff x="0" y="3640890"/>
            <a:chExt cx="9738570" cy="940239"/>
          </a:xfrm>
        </p:grpSpPr>
        <p:sp>
          <p:nvSpPr>
            <p:cNvPr id="12" name="Paralelogramo 11"/>
            <p:cNvSpPr/>
            <p:nvPr/>
          </p:nvSpPr>
          <p:spPr>
            <a:xfrm>
              <a:off x="8075300" y="3640890"/>
              <a:ext cx="1663270" cy="940238"/>
            </a:xfrm>
            <a:prstGeom prst="parallelogram">
              <a:avLst>
                <a:gd name="adj" fmla="val 88710"/>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13" name="Rectángulo 12"/>
            <p:cNvSpPr/>
            <p:nvPr/>
          </p:nvSpPr>
          <p:spPr>
            <a:xfrm>
              <a:off x="0" y="4272716"/>
              <a:ext cx="8631106" cy="308413"/>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pic>
        <p:nvPicPr>
          <p:cNvPr id="18" name="Imagen 1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87488" y="276066"/>
            <a:ext cx="8081637" cy="1368152"/>
          </a:xfrm>
          <a:prstGeom prst="rect">
            <a:avLst/>
          </a:prstGeom>
        </p:spPr>
      </p:pic>
      <p:sp>
        <p:nvSpPr>
          <p:cNvPr id="19" name="Paralelogramo 29"/>
          <p:cNvSpPr/>
          <p:nvPr/>
        </p:nvSpPr>
        <p:spPr>
          <a:xfrm>
            <a:off x="9984432" y="0"/>
            <a:ext cx="2210707" cy="1895013"/>
          </a:xfrm>
          <a:custGeom>
            <a:avLst/>
            <a:gdLst>
              <a:gd name="connsiteX0" fmla="*/ 0 w 1485900"/>
              <a:gd name="connsiteY0" fmla="*/ 940238 h 940238"/>
              <a:gd name="connsiteX1" fmla="*/ 834085 w 1485900"/>
              <a:gd name="connsiteY1" fmla="*/ 0 h 940238"/>
              <a:gd name="connsiteX2" fmla="*/ 1485900 w 1485900"/>
              <a:gd name="connsiteY2" fmla="*/ 0 h 940238"/>
              <a:gd name="connsiteX3" fmla="*/ 651815 w 1485900"/>
              <a:gd name="connsiteY3" fmla="*/ 940238 h 940238"/>
              <a:gd name="connsiteX4" fmla="*/ 0 w 1485900"/>
              <a:gd name="connsiteY4" fmla="*/ 940238 h 940238"/>
              <a:gd name="connsiteX0" fmla="*/ 0 w 1811985"/>
              <a:gd name="connsiteY0" fmla="*/ 2070538 h 2070538"/>
              <a:gd name="connsiteX1" fmla="*/ 1811985 w 1811985"/>
              <a:gd name="connsiteY1" fmla="*/ 0 h 2070538"/>
              <a:gd name="connsiteX2" fmla="*/ 1485900 w 1811985"/>
              <a:gd name="connsiteY2" fmla="*/ 1130300 h 2070538"/>
              <a:gd name="connsiteX3" fmla="*/ 651815 w 1811985"/>
              <a:gd name="connsiteY3" fmla="*/ 2070538 h 2070538"/>
              <a:gd name="connsiteX4" fmla="*/ 0 w 1811985"/>
              <a:gd name="connsiteY4" fmla="*/ 2070538 h 2070538"/>
              <a:gd name="connsiteX0" fmla="*/ 0 w 2120900"/>
              <a:gd name="connsiteY0" fmla="*/ 2095938 h 2095938"/>
              <a:gd name="connsiteX1" fmla="*/ 1811985 w 2120900"/>
              <a:gd name="connsiteY1" fmla="*/ 25400 h 2095938"/>
              <a:gd name="connsiteX2" fmla="*/ 2120900 w 2120900"/>
              <a:gd name="connsiteY2" fmla="*/ 0 h 2095938"/>
              <a:gd name="connsiteX3" fmla="*/ 651815 w 2120900"/>
              <a:gd name="connsiteY3" fmla="*/ 2095938 h 2095938"/>
              <a:gd name="connsiteX4" fmla="*/ 0 w 2120900"/>
              <a:gd name="connsiteY4" fmla="*/ 2095938 h 2095938"/>
              <a:gd name="connsiteX0" fmla="*/ 0 w 2120900"/>
              <a:gd name="connsiteY0" fmla="*/ 2095938 h 2095938"/>
              <a:gd name="connsiteX1" fmla="*/ 1380185 w 2120900"/>
              <a:gd name="connsiteY1" fmla="*/ 0 h 2095938"/>
              <a:gd name="connsiteX2" fmla="*/ 2120900 w 2120900"/>
              <a:gd name="connsiteY2" fmla="*/ 0 h 2095938"/>
              <a:gd name="connsiteX3" fmla="*/ 651815 w 2120900"/>
              <a:gd name="connsiteY3" fmla="*/ 2095938 h 2095938"/>
              <a:gd name="connsiteX4" fmla="*/ 0 w 2120900"/>
              <a:gd name="connsiteY4" fmla="*/ 2095938 h 2095938"/>
              <a:gd name="connsiteX0" fmla="*/ 0 w 2120900"/>
              <a:gd name="connsiteY0" fmla="*/ 2095938 h 2095938"/>
              <a:gd name="connsiteX1" fmla="*/ 1494485 w 2120900"/>
              <a:gd name="connsiteY1" fmla="*/ 0 h 2095938"/>
              <a:gd name="connsiteX2" fmla="*/ 2120900 w 2120900"/>
              <a:gd name="connsiteY2" fmla="*/ 0 h 2095938"/>
              <a:gd name="connsiteX3" fmla="*/ 651815 w 2120900"/>
              <a:gd name="connsiteY3" fmla="*/ 2095938 h 2095938"/>
              <a:gd name="connsiteX4" fmla="*/ 0 w 2120900"/>
              <a:gd name="connsiteY4" fmla="*/ 2095938 h 2095938"/>
              <a:gd name="connsiteX0" fmla="*/ 0 w 2120900"/>
              <a:gd name="connsiteY0" fmla="*/ 2095938 h 2095938"/>
              <a:gd name="connsiteX1" fmla="*/ 1340180 w 2120900"/>
              <a:gd name="connsiteY1" fmla="*/ 15240 h 2095938"/>
              <a:gd name="connsiteX2" fmla="*/ 2120900 w 2120900"/>
              <a:gd name="connsiteY2" fmla="*/ 0 h 2095938"/>
              <a:gd name="connsiteX3" fmla="*/ 651815 w 2120900"/>
              <a:gd name="connsiteY3" fmla="*/ 2095938 h 2095938"/>
              <a:gd name="connsiteX4" fmla="*/ 0 w 2120900"/>
              <a:gd name="connsiteY4" fmla="*/ 2095938 h 2095938"/>
              <a:gd name="connsiteX0" fmla="*/ 0 w 2120900"/>
              <a:gd name="connsiteY0" fmla="*/ 2095938 h 2095938"/>
              <a:gd name="connsiteX1" fmla="*/ 1340180 w 2120900"/>
              <a:gd name="connsiteY1" fmla="*/ 15240 h 2095938"/>
              <a:gd name="connsiteX2" fmla="*/ 2120900 w 2120900"/>
              <a:gd name="connsiteY2" fmla="*/ 0 h 2095938"/>
              <a:gd name="connsiteX3" fmla="*/ 828980 w 2120900"/>
              <a:gd name="connsiteY3" fmla="*/ 2095938 h 2095938"/>
              <a:gd name="connsiteX4" fmla="*/ 0 w 2120900"/>
              <a:gd name="connsiteY4" fmla="*/ 2095938 h 2095938"/>
              <a:gd name="connsiteX0" fmla="*/ 0 w 2120900"/>
              <a:gd name="connsiteY0" fmla="*/ 2095938 h 2095938"/>
              <a:gd name="connsiteX1" fmla="*/ 1340180 w 2120900"/>
              <a:gd name="connsiteY1" fmla="*/ 15240 h 2095938"/>
              <a:gd name="connsiteX2" fmla="*/ 2120900 w 2120900"/>
              <a:gd name="connsiteY2" fmla="*/ 0 h 2095938"/>
              <a:gd name="connsiteX3" fmla="*/ 834695 w 2120900"/>
              <a:gd name="connsiteY3" fmla="*/ 2095938 h 2095938"/>
              <a:gd name="connsiteX4" fmla="*/ 0 w 2120900"/>
              <a:gd name="connsiteY4" fmla="*/ 2095938 h 2095938"/>
              <a:gd name="connsiteX0" fmla="*/ 0 w 2115185"/>
              <a:gd name="connsiteY0" fmla="*/ 2080698 h 2080698"/>
              <a:gd name="connsiteX1" fmla="*/ 1340180 w 2115185"/>
              <a:gd name="connsiteY1" fmla="*/ 0 h 2080698"/>
              <a:gd name="connsiteX2" fmla="*/ 2115185 w 2115185"/>
              <a:gd name="connsiteY2" fmla="*/ 15240 h 2080698"/>
              <a:gd name="connsiteX3" fmla="*/ 834695 w 2115185"/>
              <a:gd name="connsiteY3" fmla="*/ 2080698 h 2080698"/>
              <a:gd name="connsiteX4" fmla="*/ 0 w 2115185"/>
              <a:gd name="connsiteY4" fmla="*/ 2080698 h 2080698"/>
              <a:gd name="connsiteX0" fmla="*/ 0 w 2115185"/>
              <a:gd name="connsiteY0" fmla="*/ 2080698 h 2080698"/>
              <a:gd name="connsiteX1" fmla="*/ 1340180 w 2115185"/>
              <a:gd name="connsiteY1" fmla="*/ 0 h 2080698"/>
              <a:gd name="connsiteX2" fmla="*/ 2115185 w 2115185"/>
              <a:gd name="connsiteY2" fmla="*/ 4849 h 2080698"/>
              <a:gd name="connsiteX3" fmla="*/ 834695 w 2115185"/>
              <a:gd name="connsiteY3" fmla="*/ 2080698 h 2080698"/>
              <a:gd name="connsiteX4" fmla="*/ 0 w 2115185"/>
              <a:gd name="connsiteY4" fmla="*/ 2080698 h 208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185" h="2080698">
                <a:moveTo>
                  <a:pt x="0" y="2080698"/>
                </a:moveTo>
                <a:lnTo>
                  <a:pt x="1340180" y="0"/>
                </a:lnTo>
                <a:lnTo>
                  <a:pt x="2115185" y="4849"/>
                </a:lnTo>
                <a:lnTo>
                  <a:pt x="834695" y="2080698"/>
                </a:lnTo>
                <a:lnTo>
                  <a:pt x="0" y="2080698"/>
                </a:lnTo>
                <a:close/>
              </a:path>
            </a:pathLst>
          </a:cu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Tree>
    <p:extLst>
      <p:ext uri="{BB962C8B-B14F-4D97-AF65-F5344CB8AC3E}">
        <p14:creationId xmlns:p14="http://schemas.microsoft.com/office/powerpoint/2010/main" xmlns="" val="12721801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02</a:t>
            </a:r>
            <a:endParaRPr lang="es-MX" sz="2000" b="1" dirty="0">
              <a:latin typeface="Arial" panose="020B0604020202020204" pitchFamily="34" charset="0"/>
              <a:cs typeface="Arial" panose="020B0604020202020204" pitchFamily="34" charset="0"/>
            </a:endParaRPr>
          </a:p>
        </p:txBody>
      </p:sp>
      <p:grpSp>
        <p:nvGrpSpPr>
          <p:cNvPr id="41" name="Grupo 40"/>
          <p:cNvGrpSpPr/>
          <p:nvPr/>
        </p:nvGrpSpPr>
        <p:grpSpPr>
          <a:xfrm>
            <a:off x="538989" y="484078"/>
            <a:ext cx="11101627" cy="5831886"/>
            <a:chOff x="407369" y="717140"/>
            <a:chExt cx="11377319" cy="5359936"/>
          </a:xfrm>
        </p:grpSpPr>
        <p:sp>
          <p:nvSpPr>
            <p:cNvPr id="42" name="Rectángulo 7"/>
            <p:cNvSpPr/>
            <p:nvPr/>
          </p:nvSpPr>
          <p:spPr>
            <a:xfrm>
              <a:off x="407369" y="752261"/>
              <a:ext cx="11377319" cy="5199727"/>
            </a:xfrm>
            <a:custGeom>
              <a:avLst/>
              <a:gdLst>
                <a:gd name="connsiteX0" fmla="*/ 0 w 11377265"/>
                <a:gd name="connsiteY0" fmla="*/ 984137 h 5904704"/>
                <a:gd name="connsiteX1" fmla="*/ 984137 w 11377265"/>
                <a:gd name="connsiteY1" fmla="*/ 0 h 5904704"/>
                <a:gd name="connsiteX2" fmla="*/ 10393128 w 11377265"/>
                <a:gd name="connsiteY2" fmla="*/ 0 h 5904704"/>
                <a:gd name="connsiteX3" fmla="*/ 11377265 w 11377265"/>
                <a:gd name="connsiteY3" fmla="*/ 984137 h 5904704"/>
                <a:gd name="connsiteX4" fmla="*/ 11377265 w 11377265"/>
                <a:gd name="connsiteY4" fmla="*/ 4920567 h 5904704"/>
                <a:gd name="connsiteX5" fmla="*/ 10393128 w 11377265"/>
                <a:gd name="connsiteY5" fmla="*/ 5904704 h 5904704"/>
                <a:gd name="connsiteX6" fmla="*/ 984137 w 11377265"/>
                <a:gd name="connsiteY6" fmla="*/ 5904704 h 5904704"/>
                <a:gd name="connsiteX7" fmla="*/ 0 w 11377265"/>
                <a:gd name="connsiteY7" fmla="*/ 4920567 h 5904704"/>
                <a:gd name="connsiteX8" fmla="*/ 0 w 11377265"/>
                <a:gd name="connsiteY8" fmla="*/ 984137 h 5904704"/>
                <a:gd name="connsiteX0" fmla="*/ 0 w 11398099"/>
                <a:gd name="connsiteY0" fmla="*/ 984137 h 5904704"/>
                <a:gd name="connsiteX1" fmla="*/ 984137 w 11398099"/>
                <a:gd name="connsiteY1" fmla="*/ 0 h 5904704"/>
                <a:gd name="connsiteX2" fmla="*/ 10393128 w 11398099"/>
                <a:gd name="connsiteY2" fmla="*/ 0 h 5904704"/>
                <a:gd name="connsiteX3" fmla="*/ 11377265 w 11398099"/>
                <a:gd name="connsiteY3" fmla="*/ 984137 h 5904704"/>
                <a:gd name="connsiteX4" fmla="*/ 11377265 w 11398099"/>
                <a:gd name="connsiteY4" fmla="*/ 4920567 h 5904704"/>
                <a:gd name="connsiteX5" fmla="*/ 10990028 w 11398099"/>
                <a:gd name="connsiteY5" fmla="*/ 5892004 h 5904704"/>
                <a:gd name="connsiteX6" fmla="*/ 984137 w 11398099"/>
                <a:gd name="connsiteY6" fmla="*/ 5904704 h 5904704"/>
                <a:gd name="connsiteX7" fmla="*/ 0 w 11398099"/>
                <a:gd name="connsiteY7" fmla="*/ 4920567 h 5904704"/>
                <a:gd name="connsiteX8" fmla="*/ 0 w 11398099"/>
                <a:gd name="connsiteY8" fmla="*/ 984137 h 5904704"/>
                <a:gd name="connsiteX0" fmla="*/ 0 w 11377319"/>
                <a:gd name="connsiteY0" fmla="*/ 984137 h 5904704"/>
                <a:gd name="connsiteX1" fmla="*/ 984137 w 11377319"/>
                <a:gd name="connsiteY1" fmla="*/ 0 h 5904704"/>
                <a:gd name="connsiteX2" fmla="*/ 10393128 w 11377319"/>
                <a:gd name="connsiteY2" fmla="*/ 0 h 5904704"/>
                <a:gd name="connsiteX3" fmla="*/ 11377265 w 11377319"/>
                <a:gd name="connsiteY3" fmla="*/ 984137 h 5904704"/>
                <a:gd name="connsiteX4" fmla="*/ 11377265 w 11377319"/>
                <a:gd name="connsiteY4" fmla="*/ 4920567 h 5904704"/>
                <a:gd name="connsiteX5" fmla="*/ 10850328 w 11377319"/>
                <a:gd name="connsiteY5" fmla="*/ 5892004 h 5904704"/>
                <a:gd name="connsiteX6" fmla="*/ 984137 w 11377319"/>
                <a:gd name="connsiteY6" fmla="*/ 5904704 h 5904704"/>
                <a:gd name="connsiteX7" fmla="*/ 0 w 11377319"/>
                <a:gd name="connsiteY7" fmla="*/ 4920567 h 5904704"/>
                <a:gd name="connsiteX8" fmla="*/ 0 w 11377319"/>
                <a:gd name="connsiteY8" fmla="*/ 984137 h 5904704"/>
                <a:gd name="connsiteX0" fmla="*/ 0 w 11402719"/>
                <a:gd name="connsiteY0" fmla="*/ 426467 h 5918534"/>
                <a:gd name="connsiteX1" fmla="*/ 1009537 w 11402719"/>
                <a:gd name="connsiteY1" fmla="*/ 13830 h 5918534"/>
                <a:gd name="connsiteX2" fmla="*/ 10418528 w 11402719"/>
                <a:gd name="connsiteY2" fmla="*/ 13830 h 5918534"/>
                <a:gd name="connsiteX3" fmla="*/ 11402665 w 11402719"/>
                <a:gd name="connsiteY3" fmla="*/ 997967 h 5918534"/>
                <a:gd name="connsiteX4" fmla="*/ 11402665 w 11402719"/>
                <a:gd name="connsiteY4" fmla="*/ 4934397 h 5918534"/>
                <a:gd name="connsiteX5" fmla="*/ 10875728 w 11402719"/>
                <a:gd name="connsiteY5" fmla="*/ 5905834 h 5918534"/>
                <a:gd name="connsiteX6" fmla="*/ 1009537 w 11402719"/>
                <a:gd name="connsiteY6" fmla="*/ 5918534 h 5918534"/>
                <a:gd name="connsiteX7" fmla="*/ 25400 w 11402719"/>
                <a:gd name="connsiteY7" fmla="*/ 4934397 h 5918534"/>
                <a:gd name="connsiteX8" fmla="*/ 0 w 11402719"/>
                <a:gd name="connsiteY8" fmla="*/ 426467 h 591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2719" h="5918534">
                  <a:moveTo>
                    <a:pt x="0" y="426467"/>
                  </a:moveTo>
                  <a:cubicBezTo>
                    <a:pt x="0" y="-117057"/>
                    <a:pt x="466013" y="13830"/>
                    <a:pt x="1009537" y="13830"/>
                  </a:cubicBezTo>
                  <a:lnTo>
                    <a:pt x="10418528" y="13830"/>
                  </a:lnTo>
                  <a:cubicBezTo>
                    <a:pt x="10962052" y="13830"/>
                    <a:pt x="11402665" y="454443"/>
                    <a:pt x="11402665" y="997967"/>
                  </a:cubicBezTo>
                  <a:lnTo>
                    <a:pt x="11402665" y="4934397"/>
                  </a:lnTo>
                  <a:cubicBezTo>
                    <a:pt x="11402665" y="5477921"/>
                    <a:pt x="11419252" y="5905834"/>
                    <a:pt x="10875728" y="5905834"/>
                  </a:cubicBezTo>
                  <a:lnTo>
                    <a:pt x="1009537" y="5918534"/>
                  </a:lnTo>
                  <a:cubicBezTo>
                    <a:pt x="466013" y="5918534"/>
                    <a:pt x="25400" y="5477921"/>
                    <a:pt x="25400" y="4934397"/>
                  </a:cubicBezTo>
                  <a:lnTo>
                    <a:pt x="0" y="426467"/>
                  </a:lnTo>
                  <a:close/>
                </a:path>
              </a:pathLst>
            </a:custGeom>
            <a:solidFill>
              <a:schemeClr val="bg1"/>
            </a:solidFill>
            <a:ln w="57150">
              <a:solidFill>
                <a:srgbClr val="47B8AE"/>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3" name="Grupo 42"/>
            <p:cNvGrpSpPr/>
            <p:nvPr/>
          </p:nvGrpSpPr>
          <p:grpSpPr>
            <a:xfrm>
              <a:off x="407369" y="717140"/>
              <a:ext cx="11377263" cy="5359936"/>
              <a:chOff x="0" y="-80625"/>
              <a:chExt cx="12192000" cy="6938626"/>
            </a:xfrm>
          </p:grpSpPr>
          <p:sp>
            <p:nvSpPr>
              <p:cNvPr id="44" name="Rectángulo 7"/>
              <p:cNvSpPr/>
              <p:nvPr/>
            </p:nvSpPr>
            <p:spPr>
              <a:xfrm>
                <a:off x="1" y="-80625"/>
                <a:ext cx="2160607" cy="6776696"/>
              </a:xfrm>
              <a:custGeom>
                <a:avLst/>
                <a:gdLst>
                  <a:gd name="connsiteX0" fmla="*/ 0 w 3200400"/>
                  <a:gd name="connsiteY0" fmla="*/ 0 h 5962650"/>
                  <a:gd name="connsiteX1" fmla="*/ 3200400 w 3200400"/>
                  <a:gd name="connsiteY1" fmla="*/ 0 h 5962650"/>
                  <a:gd name="connsiteX2" fmla="*/ 3200400 w 3200400"/>
                  <a:gd name="connsiteY2" fmla="*/ 5962650 h 5962650"/>
                  <a:gd name="connsiteX3" fmla="*/ 0 w 3200400"/>
                  <a:gd name="connsiteY3" fmla="*/ 5962650 h 5962650"/>
                  <a:gd name="connsiteX4" fmla="*/ 0 w 3200400"/>
                  <a:gd name="connsiteY4" fmla="*/ 0 h 5962650"/>
                  <a:gd name="connsiteX0" fmla="*/ 0 w 3200400"/>
                  <a:gd name="connsiteY0" fmla="*/ 0 h 5962650"/>
                  <a:gd name="connsiteX1" fmla="*/ 3200400 w 3200400"/>
                  <a:gd name="connsiteY1" fmla="*/ 5962650 h 5962650"/>
                  <a:gd name="connsiteX2" fmla="*/ 0 w 3200400"/>
                  <a:gd name="connsiteY2" fmla="*/ 5962650 h 5962650"/>
                  <a:gd name="connsiteX3" fmla="*/ 0 w 32004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25555"/>
                  <a:gd name="connsiteY0" fmla="*/ 195148 h 6157798"/>
                  <a:gd name="connsiteX1" fmla="*/ 838200 w 3625555"/>
                  <a:gd name="connsiteY1" fmla="*/ 1852498 h 6157798"/>
                  <a:gd name="connsiteX2" fmla="*/ 3619500 w 3625555"/>
                  <a:gd name="connsiteY2" fmla="*/ 5910148 h 6157798"/>
                  <a:gd name="connsiteX3" fmla="*/ 0 w 3625555"/>
                  <a:gd name="connsiteY3" fmla="*/ 6157798 h 6157798"/>
                  <a:gd name="connsiteX4" fmla="*/ 0 w 3625555"/>
                  <a:gd name="connsiteY4" fmla="*/ 195148 h 6157798"/>
                  <a:gd name="connsiteX0" fmla="*/ 0 w 3625555"/>
                  <a:gd name="connsiteY0" fmla="*/ 184826 h 6147476"/>
                  <a:gd name="connsiteX1" fmla="*/ 838200 w 3625555"/>
                  <a:gd name="connsiteY1" fmla="*/ 1842176 h 6147476"/>
                  <a:gd name="connsiteX2" fmla="*/ 3619500 w 3625555"/>
                  <a:gd name="connsiteY2" fmla="*/ 5899826 h 6147476"/>
                  <a:gd name="connsiteX3" fmla="*/ 0 w 3625555"/>
                  <a:gd name="connsiteY3" fmla="*/ 6147476 h 6147476"/>
                  <a:gd name="connsiteX4" fmla="*/ 0 w 3625555"/>
                  <a:gd name="connsiteY4" fmla="*/ 184826 h 6147476"/>
                  <a:gd name="connsiteX0" fmla="*/ 0 w 3627035"/>
                  <a:gd name="connsiteY0" fmla="*/ 532591 h 6495241"/>
                  <a:gd name="connsiteX1" fmla="*/ 1314450 w 3627035"/>
                  <a:gd name="connsiteY1" fmla="*/ 627841 h 6495241"/>
                  <a:gd name="connsiteX2" fmla="*/ 3619500 w 3627035"/>
                  <a:gd name="connsiteY2" fmla="*/ 6247591 h 6495241"/>
                  <a:gd name="connsiteX3" fmla="*/ 0 w 3627035"/>
                  <a:gd name="connsiteY3" fmla="*/ 6495241 h 6495241"/>
                  <a:gd name="connsiteX4" fmla="*/ 0 w 3627035"/>
                  <a:gd name="connsiteY4" fmla="*/ 532591 h 6495241"/>
                  <a:gd name="connsiteX0" fmla="*/ 0 w 3627035"/>
                  <a:gd name="connsiteY0" fmla="*/ 276587 h 6239237"/>
                  <a:gd name="connsiteX1" fmla="*/ 1314450 w 3627035"/>
                  <a:gd name="connsiteY1" fmla="*/ 371837 h 6239237"/>
                  <a:gd name="connsiteX2" fmla="*/ 3619500 w 3627035"/>
                  <a:gd name="connsiteY2" fmla="*/ 5991587 h 6239237"/>
                  <a:gd name="connsiteX3" fmla="*/ 0 w 3627035"/>
                  <a:gd name="connsiteY3" fmla="*/ 6239237 h 6239237"/>
                  <a:gd name="connsiteX4" fmla="*/ 0 w 3627035"/>
                  <a:gd name="connsiteY4" fmla="*/ 276587 h 6239237"/>
                  <a:gd name="connsiteX0" fmla="*/ 0 w 3627035"/>
                  <a:gd name="connsiteY0" fmla="*/ 210637 h 6173287"/>
                  <a:gd name="connsiteX1" fmla="*/ 1314450 w 3627035"/>
                  <a:gd name="connsiteY1" fmla="*/ 305887 h 6173287"/>
                  <a:gd name="connsiteX2" fmla="*/ 3619500 w 3627035"/>
                  <a:gd name="connsiteY2" fmla="*/ 5925637 h 6173287"/>
                  <a:gd name="connsiteX3" fmla="*/ 0 w 3627035"/>
                  <a:gd name="connsiteY3" fmla="*/ 6173287 h 6173287"/>
                  <a:gd name="connsiteX4" fmla="*/ 0 w 3627035"/>
                  <a:gd name="connsiteY4" fmla="*/ 210637 h 6173287"/>
                  <a:gd name="connsiteX0" fmla="*/ 0 w 3627035"/>
                  <a:gd name="connsiteY0" fmla="*/ 243631 h 6206281"/>
                  <a:gd name="connsiteX1" fmla="*/ 1314450 w 3627035"/>
                  <a:gd name="connsiteY1" fmla="*/ 338881 h 6206281"/>
                  <a:gd name="connsiteX2" fmla="*/ 3619500 w 3627035"/>
                  <a:gd name="connsiteY2" fmla="*/ 5958631 h 6206281"/>
                  <a:gd name="connsiteX3" fmla="*/ 0 w 3627035"/>
                  <a:gd name="connsiteY3" fmla="*/ 6206281 h 6206281"/>
                  <a:gd name="connsiteX4" fmla="*/ 0 w 3627035"/>
                  <a:gd name="connsiteY4" fmla="*/ 243631 h 6206281"/>
                  <a:gd name="connsiteX0" fmla="*/ 0 w 3626962"/>
                  <a:gd name="connsiteY0" fmla="*/ 262994 h 6225644"/>
                  <a:gd name="connsiteX1" fmla="*/ 1295400 w 3626962"/>
                  <a:gd name="connsiteY1" fmla="*/ 243944 h 6225644"/>
                  <a:gd name="connsiteX2" fmla="*/ 3619500 w 3626962"/>
                  <a:gd name="connsiteY2" fmla="*/ 5977994 h 6225644"/>
                  <a:gd name="connsiteX3" fmla="*/ 0 w 3626962"/>
                  <a:gd name="connsiteY3" fmla="*/ 6225644 h 6225644"/>
                  <a:gd name="connsiteX4" fmla="*/ 0 w 3626962"/>
                  <a:gd name="connsiteY4" fmla="*/ 262994 h 6225644"/>
                  <a:gd name="connsiteX0" fmla="*/ 0 w 3626962"/>
                  <a:gd name="connsiteY0" fmla="*/ 269328 h 6231978"/>
                  <a:gd name="connsiteX1" fmla="*/ 1295400 w 3626962"/>
                  <a:gd name="connsiteY1" fmla="*/ 250278 h 6231978"/>
                  <a:gd name="connsiteX2" fmla="*/ 3619500 w 3626962"/>
                  <a:gd name="connsiteY2" fmla="*/ 5984328 h 6231978"/>
                  <a:gd name="connsiteX3" fmla="*/ 0 w 3626962"/>
                  <a:gd name="connsiteY3" fmla="*/ 6231978 h 6231978"/>
                  <a:gd name="connsiteX4" fmla="*/ 0 w 3626962"/>
                  <a:gd name="connsiteY4" fmla="*/ 269328 h 6231978"/>
                  <a:gd name="connsiteX0" fmla="*/ 0 w 3626962"/>
                  <a:gd name="connsiteY0" fmla="*/ 19050 h 5981700"/>
                  <a:gd name="connsiteX1" fmla="*/ 1295400 w 3626962"/>
                  <a:gd name="connsiteY1" fmla="*/ 0 h 5981700"/>
                  <a:gd name="connsiteX2" fmla="*/ 3619500 w 3626962"/>
                  <a:gd name="connsiteY2" fmla="*/ 5734050 h 5981700"/>
                  <a:gd name="connsiteX3" fmla="*/ 0 w 3626962"/>
                  <a:gd name="connsiteY3" fmla="*/ 5981700 h 5981700"/>
                  <a:gd name="connsiteX4" fmla="*/ 0 w 3626962"/>
                  <a:gd name="connsiteY4" fmla="*/ 19050 h 5981700"/>
                  <a:gd name="connsiteX0" fmla="*/ 0 w 3626962"/>
                  <a:gd name="connsiteY0" fmla="*/ 19050 h 5981700"/>
                  <a:gd name="connsiteX1" fmla="*/ 1295400 w 3626962"/>
                  <a:gd name="connsiteY1" fmla="*/ 0 h 5981700"/>
                  <a:gd name="connsiteX2" fmla="*/ 3619500 w 3626962"/>
                  <a:gd name="connsiteY2" fmla="*/ 5734050 h 5981700"/>
                  <a:gd name="connsiteX3" fmla="*/ 0 w 3626962"/>
                  <a:gd name="connsiteY3" fmla="*/ 5981700 h 5981700"/>
                  <a:gd name="connsiteX4" fmla="*/ 0 w 3626962"/>
                  <a:gd name="connsiteY4" fmla="*/ 19050 h 5981700"/>
                  <a:gd name="connsiteX0" fmla="*/ 0 w 3624147"/>
                  <a:gd name="connsiteY0" fmla="*/ 19050 h 5981700"/>
                  <a:gd name="connsiteX1" fmla="*/ 1295400 w 3624147"/>
                  <a:gd name="connsiteY1" fmla="*/ 0 h 5981700"/>
                  <a:gd name="connsiteX2" fmla="*/ 3619500 w 3624147"/>
                  <a:gd name="connsiteY2" fmla="*/ 5734050 h 5981700"/>
                  <a:gd name="connsiteX3" fmla="*/ 0 w 3624147"/>
                  <a:gd name="connsiteY3" fmla="*/ 5981700 h 5981700"/>
                  <a:gd name="connsiteX4" fmla="*/ 0 w 3624147"/>
                  <a:gd name="connsiteY4" fmla="*/ 19050 h 5981700"/>
                  <a:gd name="connsiteX0" fmla="*/ 0 w 3625383"/>
                  <a:gd name="connsiteY0" fmla="*/ 19050 h 5981700"/>
                  <a:gd name="connsiteX1" fmla="*/ 1295400 w 3625383"/>
                  <a:gd name="connsiteY1" fmla="*/ 0 h 5981700"/>
                  <a:gd name="connsiteX2" fmla="*/ 3619500 w 3625383"/>
                  <a:gd name="connsiteY2" fmla="*/ 5734050 h 5981700"/>
                  <a:gd name="connsiteX3" fmla="*/ 0 w 3625383"/>
                  <a:gd name="connsiteY3" fmla="*/ 5981700 h 5981700"/>
                  <a:gd name="connsiteX4" fmla="*/ 0 w 3625383"/>
                  <a:gd name="connsiteY4" fmla="*/ 19050 h 5981700"/>
                  <a:gd name="connsiteX0" fmla="*/ 0 w 3619500"/>
                  <a:gd name="connsiteY0" fmla="*/ 19050 h 5981700"/>
                  <a:gd name="connsiteX1" fmla="*/ 1295400 w 3619500"/>
                  <a:gd name="connsiteY1" fmla="*/ 0 h 5981700"/>
                  <a:gd name="connsiteX2" fmla="*/ 3619500 w 3619500"/>
                  <a:gd name="connsiteY2" fmla="*/ 5734050 h 5981700"/>
                  <a:gd name="connsiteX3" fmla="*/ 0 w 3619500"/>
                  <a:gd name="connsiteY3" fmla="*/ 5981700 h 5981700"/>
                  <a:gd name="connsiteX4" fmla="*/ 0 w 3619500"/>
                  <a:gd name="connsiteY4" fmla="*/ 19050 h 5981700"/>
                  <a:gd name="connsiteX0" fmla="*/ 0 w 3619500"/>
                  <a:gd name="connsiteY0" fmla="*/ 19050 h 5981700"/>
                  <a:gd name="connsiteX1" fmla="*/ 1295400 w 3619500"/>
                  <a:gd name="connsiteY1" fmla="*/ 0 h 5981700"/>
                  <a:gd name="connsiteX2" fmla="*/ 3619500 w 3619500"/>
                  <a:gd name="connsiteY2" fmla="*/ 5734050 h 5981700"/>
                  <a:gd name="connsiteX3" fmla="*/ 0 w 3619500"/>
                  <a:gd name="connsiteY3" fmla="*/ 5981700 h 5981700"/>
                  <a:gd name="connsiteX4" fmla="*/ 0 w 3619500"/>
                  <a:gd name="connsiteY4" fmla="*/ 19050 h 5981700"/>
                  <a:gd name="connsiteX0" fmla="*/ 0 w 3619500"/>
                  <a:gd name="connsiteY0" fmla="*/ 19050 h 5981700"/>
                  <a:gd name="connsiteX1" fmla="*/ 1295400 w 3619500"/>
                  <a:gd name="connsiteY1" fmla="*/ 0 h 5981700"/>
                  <a:gd name="connsiteX2" fmla="*/ 3619500 w 3619500"/>
                  <a:gd name="connsiteY2" fmla="*/ 5734050 h 5981700"/>
                  <a:gd name="connsiteX3" fmla="*/ 0 w 3619500"/>
                  <a:gd name="connsiteY3" fmla="*/ 5981700 h 5981700"/>
                  <a:gd name="connsiteX4" fmla="*/ 0 w 3619500"/>
                  <a:gd name="connsiteY4" fmla="*/ 19050 h 5981700"/>
                  <a:gd name="connsiteX0" fmla="*/ 0 w 2914650"/>
                  <a:gd name="connsiteY0" fmla="*/ 19050 h 5981700"/>
                  <a:gd name="connsiteX1" fmla="*/ 1295400 w 2914650"/>
                  <a:gd name="connsiteY1" fmla="*/ 0 h 5981700"/>
                  <a:gd name="connsiteX2" fmla="*/ 2914650 w 2914650"/>
                  <a:gd name="connsiteY2" fmla="*/ 5715000 h 5981700"/>
                  <a:gd name="connsiteX3" fmla="*/ 0 w 2914650"/>
                  <a:gd name="connsiteY3" fmla="*/ 5981700 h 5981700"/>
                  <a:gd name="connsiteX4" fmla="*/ 0 w 2914650"/>
                  <a:gd name="connsiteY4" fmla="*/ 19050 h 5981700"/>
                  <a:gd name="connsiteX0" fmla="*/ 0 w 3505200"/>
                  <a:gd name="connsiteY0" fmla="*/ 19050 h 5981700"/>
                  <a:gd name="connsiteX1" fmla="*/ 1295400 w 3505200"/>
                  <a:gd name="connsiteY1" fmla="*/ 0 h 5981700"/>
                  <a:gd name="connsiteX2" fmla="*/ 3505200 w 3505200"/>
                  <a:gd name="connsiteY2" fmla="*/ 5581650 h 5981700"/>
                  <a:gd name="connsiteX3" fmla="*/ 0 w 3505200"/>
                  <a:gd name="connsiteY3" fmla="*/ 5981700 h 5981700"/>
                  <a:gd name="connsiteX4" fmla="*/ 0 w 3505200"/>
                  <a:gd name="connsiteY4" fmla="*/ 19050 h 5981700"/>
                  <a:gd name="connsiteX0" fmla="*/ 0 w 3505200"/>
                  <a:gd name="connsiteY0" fmla="*/ 19050 h 5981700"/>
                  <a:gd name="connsiteX1" fmla="*/ 1295400 w 3505200"/>
                  <a:gd name="connsiteY1" fmla="*/ 0 h 5981700"/>
                  <a:gd name="connsiteX2" fmla="*/ 3505200 w 3505200"/>
                  <a:gd name="connsiteY2" fmla="*/ 5581650 h 5981700"/>
                  <a:gd name="connsiteX3" fmla="*/ 0 w 3505200"/>
                  <a:gd name="connsiteY3" fmla="*/ 5981700 h 5981700"/>
                  <a:gd name="connsiteX4" fmla="*/ 0 w 3505200"/>
                  <a:gd name="connsiteY4" fmla="*/ 19050 h 5981700"/>
                  <a:gd name="connsiteX0" fmla="*/ 0 w 3505200"/>
                  <a:gd name="connsiteY0" fmla="*/ 19050 h 5981700"/>
                  <a:gd name="connsiteX1" fmla="*/ 1295400 w 3505200"/>
                  <a:gd name="connsiteY1" fmla="*/ 0 h 5981700"/>
                  <a:gd name="connsiteX2" fmla="*/ 3505200 w 3505200"/>
                  <a:gd name="connsiteY2" fmla="*/ 5581650 h 5981700"/>
                  <a:gd name="connsiteX3" fmla="*/ 0 w 3505200"/>
                  <a:gd name="connsiteY3" fmla="*/ 5981700 h 5981700"/>
                  <a:gd name="connsiteX4" fmla="*/ 0 w 3505200"/>
                  <a:gd name="connsiteY4" fmla="*/ 19050 h 5981700"/>
                  <a:gd name="connsiteX0" fmla="*/ 0 w 3505200"/>
                  <a:gd name="connsiteY0" fmla="*/ 19050 h 5981700"/>
                  <a:gd name="connsiteX1" fmla="*/ 1295400 w 3505200"/>
                  <a:gd name="connsiteY1" fmla="*/ 0 h 5981700"/>
                  <a:gd name="connsiteX2" fmla="*/ 3505200 w 3505200"/>
                  <a:gd name="connsiteY2" fmla="*/ 5581650 h 5981700"/>
                  <a:gd name="connsiteX3" fmla="*/ 0 w 3505200"/>
                  <a:gd name="connsiteY3" fmla="*/ 5981700 h 5981700"/>
                  <a:gd name="connsiteX4" fmla="*/ 0 w 3505200"/>
                  <a:gd name="connsiteY4" fmla="*/ 19050 h 5981700"/>
                  <a:gd name="connsiteX0" fmla="*/ 0 w 3505200"/>
                  <a:gd name="connsiteY0" fmla="*/ 1199 h 5963849"/>
                  <a:gd name="connsiteX1" fmla="*/ 1361637 w 3505200"/>
                  <a:gd name="connsiteY1" fmla="*/ 34340 h 5963849"/>
                  <a:gd name="connsiteX2" fmla="*/ 3505200 w 3505200"/>
                  <a:gd name="connsiteY2" fmla="*/ 5563799 h 5963849"/>
                  <a:gd name="connsiteX3" fmla="*/ 0 w 3505200"/>
                  <a:gd name="connsiteY3" fmla="*/ 5963849 h 5963849"/>
                  <a:gd name="connsiteX4" fmla="*/ 0 w 3505200"/>
                  <a:gd name="connsiteY4" fmla="*/ 1199 h 5963849"/>
                  <a:gd name="connsiteX0" fmla="*/ 0 w 3505200"/>
                  <a:gd name="connsiteY0" fmla="*/ 3183 h 5965833"/>
                  <a:gd name="connsiteX1" fmla="*/ 1361637 w 3505200"/>
                  <a:gd name="connsiteY1" fmla="*/ 36324 h 5965833"/>
                  <a:gd name="connsiteX2" fmla="*/ 3505200 w 3505200"/>
                  <a:gd name="connsiteY2" fmla="*/ 5565783 h 5965833"/>
                  <a:gd name="connsiteX3" fmla="*/ 0 w 3505200"/>
                  <a:gd name="connsiteY3" fmla="*/ 5965833 h 5965833"/>
                  <a:gd name="connsiteX4" fmla="*/ 0 w 3505200"/>
                  <a:gd name="connsiteY4" fmla="*/ 3183 h 5965833"/>
                  <a:gd name="connsiteX0" fmla="*/ 0 w 3505200"/>
                  <a:gd name="connsiteY0" fmla="*/ 15191 h 5977841"/>
                  <a:gd name="connsiteX1" fmla="*/ 1361637 w 3505200"/>
                  <a:gd name="connsiteY1" fmla="*/ 9189 h 5977841"/>
                  <a:gd name="connsiteX2" fmla="*/ 3505200 w 3505200"/>
                  <a:gd name="connsiteY2" fmla="*/ 5577791 h 5977841"/>
                  <a:gd name="connsiteX3" fmla="*/ 0 w 3505200"/>
                  <a:gd name="connsiteY3" fmla="*/ 5977841 h 5977841"/>
                  <a:gd name="connsiteX4" fmla="*/ 0 w 3505200"/>
                  <a:gd name="connsiteY4" fmla="*/ 15191 h 597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5977841">
                    <a:moveTo>
                      <a:pt x="0" y="15191"/>
                    </a:moveTo>
                    <a:cubicBezTo>
                      <a:pt x="1282700" y="2491"/>
                      <a:pt x="-9963" y="-8424"/>
                      <a:pt x="1361637" y="9189"/>
                    </a:cubicBezTo>
                    <a:cubicBezTo>
                      <a:pt x="1564837" y="1857039"/>
                      <a:pt x="2616200" y="5336491"/>
                      <a:pt x="3505200" y="5577791"/>
                    </a:cubicBezTo>
                    <a:lnTo>
                      <a:pt x="0" y="5977841"/>
                    </a:lnTo>
                    <a:lnTo>
                      <a:pt x="0" y="15191"/>
                    </a:lnTo>
                    <a:close/>
                  </a:path>
                </a:pathLst>
              </a:custGeom>
              <a:solidFill>
                <a:srgbClr val="48BAB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7"/>
              <p:cNvSpPr/>
              <p:nvPr/>
            </p:nvSpPr>
            <p:spPr>
              <a:xfrm>
                <a:off x="0" y="-3"/>
                <a:ext cx="2546430" cy="6696073"/>
              </a:xfrm>
              <a:custGeom>
                <a:avLst/>
                <a:gdLst>
                  <a:gd name="connsiteX0" fmla="*/ 0 w 3200400"/>
                  <a:gd name="connsiteY0" fmla="*/ 0 h 5962650"/>
                  <a:gd name="connsiteX1" fmla="*/ 3200400 w 3200400"/>
                  <a:gd name="connsiteY1" fmla="*/ 0 h 5962650"/>
                  <a:gd name="connsiteX2" fmla="*/ 3200400 w 3200400"/>
                  <a:gd name="connsiteY2" fmla="*/ 5962650 h 5962650"/>
                  <a:gd name="connsiteX3" fmla="*/ 0 w 3200400"/>
                  <a:gd name="connsiteY3" fmla="*/ 5962650 h 5962650"/>
                  <a:gd name="connsiteX4" fmla="*/ 0 w 3200400"/>
                  <a:gd name="connsiteY4" fmla="*/ 0 h 5962650"/>
                  <a:gd name="connsiteX0" fmla="*/ 0 w 3200400"/>
                  <a:gd name="connsiteY0" fmla="*/ 0 h 5962650"/>
                  <a:gd name="connsiteX1" fmla="*/ 3200400 w 3200400"/>
                  <a:gd name="connsiteY1" fmla="*/ 5962650 h 5962650"/>
                  <a:gd name="connsiteX2" fmla="*/ 0 w 3200400"/>
                  <a:gd name="connsiteY2" fmla="*/ 5962650 h 5962650"/>
                  <a:gd name="connsiteX3" fmla="*/ 0 w 32004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467100"/>
                  <a:gd name="connsiteY0" fmla="*/ 0 h 5962650"/>
                  <a:gd name="connsiteX1" fmla="*/ 3467100 w 3467100"/>
                  <a:gd name="connsiteY1" fmla="*/ 5829300 h 5962650"/>
                  <a:gd name="connsiteX2" fmla="*/ 0 w 3467100"/>
                  <a:gd name="connsiteY2" fmla="*/ 5962650 h 5962650"/>
                  <a:gd name="connsiteX3" fmla="*/ 0 w 34671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 name="connsiteX0" fmla="*/ 0 w 3619500"/>
                  <a:gd name="connsiteY0" fmla="*/ 0 h 5962650"/>
                  <a:gd name="connsiteX1" fmla="*/ 3619500 w 3619500"/>
                  <a:gd name="connsiteY1" fmla="*/ 5715000 h 5962650"/>
                  <a:gd name="connsiteX2" fmla="*/ 0 w 3619500"/>
                  <a:gd name="connsiteY2" fmla="*/ 5962650 h 5962650"/>
                  <a:gd name="connsiteX3" fmla="*/ 0 w 3619500"/>
                  <a:gd name="connsiteY3" fmla="*/ 0 h 5962650"/>
                </a:gdLst>
                <a:ahLst/>
                <a:cxnLst>
                  <a:cxn ang="0">
                    <a:pos x="connsiteX0" y="connsiteY0"/>
                  </a:cxn>
                  <a:cxn ang="0">
                    <a:pos x="connsiteX1" y="connsiteY1"/>
                  </a:cxn>
                  <a:cxn ang="0">
                    <a:pos x="connsiteX2" y="connsiteY2"/>
                  </a:cxn>
                  <a:cxn ang="0">
                    <a:pos x="connsiteX3" y="connsiteY3"/>
                  </a:cxn>
                </a:cxnLst>
                <a:rect l="l" t="t" r="r" b="b"/>
                <a:pathLst>
                  <a:path w="3619500" h="5962650">
                    <a:moveTo>
                      <a:pt x="0" y="0"/>
                    </a:moveTo>
                    <a:cubicBezTo>
                      <a:pt x="1384300" y="1981200"/>
                      <a:pt x="1377950" y="5295900"/>
                      <a:pt x="3619500" y="5715000"/>
                    </a:cubicBezTo>
                    <a:lnTo>
                      <a:pt x="0" y="5962650"/>
                    </a:lnTo>
                    <a:lnTo>
                      <a:pt x="0" y="0"/>
                    </a:lnTo>
                    <a:close/>
                  </a:path>
                </a:pathLst>
              </a:custGeom>
              <a:solidFill>
                <a:srgbClr val="00849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p:cNvSpPr/>
              <p:nvPr/>
            </p:nvSpPr>
            <p:spPr>
              <a:xfrm>
                <a:off x="0" y="6457952"/>
                <a:ext cx="12192000" cy="400049"/>
              </a:xfrm>
              <a:prstGeom prst="rect">
                <a:avLst/>
              </a:prstGeom>
              <a:solidFill>
                <a:srgbClr val="48BAB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Forma en L 6"/>
              <p:cNvSpPr/>
              <p:nvPr/>
            </p:nvSpPr>
            <p:spPr>
              <a:xfrm>
                <a:off x="0" y="5072986"/>
                <a:ext cx="12192000" cy="1623087"/>
              </a:xfrm>
              <a:custGeom>
                <a:avLst/>
                <a:gdLst>
                  <a:gd name="connsiteX0" fmla="*/ 0 w 12192000"/>
                  <a:gd name="connsiteY0" fmla="*/ 0 h 4067175"/>
                  <a:gd name="connsiteX1" fmla="*/ 1347780 w 12192000"/>
                  <a:gd name="connsiteY1" fmla="*/ 0 h 4067175"/>
                  <a:gd name="connsiteX2" fmla="*/ 1347780 w 12192000"/>
                  <a:gd name="connsiteY2" fmla="*/ 2890826 h 4067175"/>
                  <a:gd name="connsiteX3" fmla="*/ 12192000 w 12192000"/>
                  <a:gd name="connsiteY3" fmla="*/ 2890826 h 4067175"/>
                  <a:gd name="connsiteX4" fmla="*/ 12192000 w 12192000"/>
                  <a:gd name="connsiteY4" fmla="*/ 4067175 h 4067175"/>
                  <a:gd name="connsiteX5" fmla="*/ 0 w 12192000"/>
                  <a:gd name="connsiteY5" fmla="*/ 4067175 h 4067175"/>
                  <a:gd name="connsiteX6" fmla="*/ 0 w 12192000"/>
                  <a:gd name="connsiteY6" fmla="*/ 0 h 4067175"/>
                  <a:gd name="connsiteX0" fmla="*/ 0 w 12192000"/>
                  <a:gd name="connsiteY0" fmla="*/ 0 h 4067175"/>
                  <a:gd name="connsiteX1" fmla="*/ 1347780 w 12192000"/>
                  <a:gd name="connsiteY1" fmla="*/ 0 h 4067175"/>
                  <a:gd name="connsiteX2" fmla="*/ 2890830 w 12192000"/>
                  <a:gd name="connsiteY2" fmla="*/ 2909876 h 4067175"/>
                  <a:gd name="connsiteX3" fmla="*/ 12192000 w 12192000"/>
                  <a:gd name="connsiteY3" fmla="*/ 2890826 h 4067175"/>
                  <a:gd name="connsiteX4" fmla="*/ 12192000 w 12192000"/>
                  <a:gd name="connsiteY4" fmla="*/ 4067175 h 4067175"/>
                  <a:gd name="connsiteX5" fmla="*/ 0 w 12192000"/>
                  <a:gd name="connsiteY5" fmla="*/ 4067175 h 4067175"/>
                  <a:gd name="connsiteX6" fmla="*/ 0 w 12192000"/>
                  <a:gd name="connsiteY6" fmla="*/ 0 h 4067175"/>
                  <a:gd name="connsiteX0" fmla="*/ 0 w 12192000"/>
                  <a:gd name="connsiteY0" fmla="*/ 0 h 4067175"/>
                  <a:gd name="connsiteX1" fmla="*/ 1347780 w 12192000"/>
                  <a:gd name="connsiteY1" fmla="*/ 0 h 4067175"/>
                  <a:gd name="connsiteX2" fmla="*/ 2890830 w 12192000"/>
                  <a:gd name="connsiteY2" fmla="*/ 2909876 h 4067175"/>
                  <a:gd name="connsiteX3" fmla="*/ 12192000 w 12192000"/>
                  <a:gd name="connsiteY3" fmla="*/ 2890826 h 4067175"/>
                  <a:gd name="connsiteX4" fmla="*/ 12192000 w 12192000"/>
                  <a:gd name="connsiteY4" fmla="*/ 4067175 h 4067175"/>
                  <a:gd name="connsiteX5" fmla="*/ 0 w 12192000"/>
                  <a:gd name="connsiteY5" fmla="*/ 4067175 h 4067175"/>
                  <a:gd name="connsiteX6" fmla="*/ 0 w 12192000"/>
                  <a:gd name="connsiteY6" fmla="*/ 0 h 4067175"/>
                  <a:gd name="connsiteX0" fmla="*/ 0 w 12192000"/>
                  <a:gd name="connsiteY0" fmla="*/ 0 h 4067175"/>
                  <a:gd name="connsiteX1" fmla="*/ 289083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289083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289083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289083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313848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313848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313848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3138480 w 12192000"/>
                  <a:gd name="connsiteY1" fmla="*/ 2909876 h 4067175"/>
                  <a:gd name="connsiteX2" fmla="*/ 12192000 w 12192000"/>
                  <a:gd name="connsiteY2" fmla="*/ 2890826 h 4067175"/>
                  <a:gd name="connsiteX3" fmla="*/ 12192000 w 12192000"/>
                  <a:gd name="connsiteY3" fmla="*/ 4067175 h 4067175"/>
                  <a:gd name="connsiteX4" fmla="*/ 0 w 12192000"/>
                  <a:gd name="connsiteY4" fmla="*/ 4067175 h 4067175"/>
                  <a:gd name="connsiteX5" fmla="*/ 0 w 12192000"/>
                  <a:gd name="connsiteY5" fmla="*/ 0 h 4067175"/>
                  <a:gd name="connsiteX0" fmla="*/ 0 w 12192000"/>
                  <a:gd name="connsiteY0" fmla="*/ 0 h 4067175"/>
                  <a:gd name="connsiteX1" fmla="*/ 3138480 w 12192000"/>
                  <a:gd name="connsiteY1" fmla="*/ 2909876 h 4067175"/>
                  <a:gd name="connsiteX2" fmla="*/ 12192000 w 12192000"/>
                  <a:gd name="connsiteY2" fmla="*/ 2947976 h 4067175"/>
                  <a:gd name="connsiteX3" fmla="*/ 12192000 w 12192000"/>
                  <a:gd name="connsiteY3" fmla="*/ 4067175 h 4067175"/>
                  <a:gd name="connsiteX4" fmla="*/ 0 w 12192000"/>
                  <a:gd name="connsiteY4" fmla="*/ 4067175 h 4067175"/>
                  <a:gd name="connsiteX5" fmla="*/ 0 w 12192000"/>
                  <a:gd name="connsiteY5" fmla="*/ 0 h 406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67175">
                    <a:moveTo>
                      <a:pt x="0" y="0"/>
                    </a:moveTo>
                    <a:cubicBezTo>
                      <a:pt x="963610" y="969959"/>
                      <a:pt x="2060570" y="3025767"/>
                      <a:pt x="3138480" y="2909876"/>
                    </a:cubicBezTo>
                    <a:lnTo>
                      <a:pt x="12192000" y="2947976"/>
                    </a:lnTo>
                    <a:lnTo>
                      <a:pt x="12192000" y="4067175"/>
                    </a:lnTo>
                    <a:lnTo>
                      <a:pt x="0" y="4067175"/>
                    </a:lnTo>
                    <a:lnTo>
                      <a:pt x="0" y="0"/>
                    </a:lnTo>
                    <a:close/>
                  </a:path>
                </a:pathLst>
              </a:custGeom>
              <a:solidFill>
                <a:srgbClr val="004C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48" name="32 Rectángulo"/>
          <p:cNvSpPr/>
          <p:nvPr/>
        </p:nvSpPr>
        <p:spPr>
          <a:xfrm>
            <a:off x="1698330" y="660829"/>
            <a:ext cx="9654254" cy="4924425"/>
          </a:xfrm>
          <a:prstGeom prst="rect">
            <a:avLst/>
          </a:prstGeom>
        </p:spPr>
        <p:txBody>
          <a:bodyPr wrap="square">
            <a:spAutoFit/>
          </a:bodyPr>
          <a:lstStyle/>
          <a:p>
            <a:pPr algn="ctr"/>
            <a:r>
              <a:rPr lang="es-MX" sz="2000" dirty="0" smtClean="0">
                <a:solidFill>
                  <a:prstClr val="black"/>
                </a:solidFill>
                <a:latin typeface="Arial" pitchFamily="34" charset="0"/>
                <a:cs typeface="Arial" pitchFamily="34" charset="0"/>
              </a:rPr>
              <a:t>MEDIANTE “</a:t>
            </a:r>
            <a:r>
              <a:rPr lang="es-MX" sz="2000" b="1" dirty="0" smtClean="0">
                <a:solidFill>
                  <a:prstClr val="black"/>
                </a:solidFill>
                <a:latin typeface="Arial" pitchFamily="34" charset="0"/>
                <a:cs typeface="Arial" pitchFamily="34" charset="0"/>
              </a:rPr>
              <a:t>DECRETO POR EL CUAL SE ADICIONARON Y DEROGARON DIVERSAS DISPOSICIONES DE LA CONSTITUCIÓN POLÍTICA DE LOS ESTADOS UNIDOS MEXICANOS”</a:t>
            </a:r>
            <a:r>
              <a:rPr lang="es-MX" dirty="0" smtClean="0">
                <a:solidFill>
                  <a:prstClr val="black"/>
                </a:solidFill>
                <a:latin typeface="Arial" pitchFamily="34" charset="0"/>
                <a:cs typeface="Arial" pitchFamily="34" charset="0"/>
              </a:rPr>
              <a:t>, PUBLICADO EN EL DIARIO OFICIAL DE LA FEDERACIÓN EL 27 DE MAYO DE 2015, SE INCORPORA EL COMBATE A LA CORRUPCIÓN A TRAVÉS DE LA CONFORMACIÓN DE UN </a:t>
            </a:r>
            <a:r>
              <a:rPr lang="es-MX" b="1" dirty="0" smtClean="0">
                <a:solidFill>
                  <a:prstClr val="black"/>
                </a:solidFill>
                <a:latin typeface="Arial" pitchFamily="34" charset="0"/>
                <a:cs typeface="Arial" pitchFamily="34" charset="0"/>
              </a:rPr>
              <a:t>SISTEMA NACIONAL ANTICORRUPCIÓN</a:t>
            </a:r>
            <a:r>
              <a:rPr lang="es-MX" dirty="0" smtClean="0">
                <a:solidFill>
                  <a:prstClr val="black"/>
                </a:solidFill>
                <a:latin typeface="Arial" pitchFamily="34" charset="0"/>
                <a:cs typeface="Arial" pitchFamily="34" charset="0"/>
              </a:rPr>
              <a:t>, DEBIENDO LAS ENTIDADES FEDERATIVAS CONSTITUIR UN SISTEMA LOCAL EN EL CONTEXTO DEL </a:t>
            </a:r>
            <a:r>
              <a:rPr lang="es-MX" b="1" dirty="0" err="1" smtClean="0">
                <a:solidFill>
                  <a:prstClr val="black"/>
                </a:solidFill>
                <a:latin typeface="Arial" pitchFamily="34" charset="0"/>
                <a:cs typeface="Arial" pitchFamily="34" charset="0"/>
              </a:rPr>
              <a:t>SNA</a:t>
            </a:r>
            <a:endParaRPr lang="es-MX" b="1" dirty="0" smtClean="0">
              <a:solidFill>
                <a:prstClr val="black"/>
              </a:solidFill>
              <a:latin typeface="Arial" pitchFamily="34" charset="0"/>
              <a:cs typeface="Arial" pitchFamily="34" charset="0"/>
            </a:endParaRPr>
          </a:p>
          <a:p>
            <a:pPr algn="ctr"/>
            <a:endParaRPr lang="es-MX" dirty="0">
              <a:solidFill>
                <a:prstClr val="black"/>
              </a:solidFill>
              <a:latin typeface="Arial" pitchFamily="34" charset="0"/>
              <a:cs typeface="Arial" pitchFamily="34" charset="0"/>
            </a:endParaRPr>
          </a:p>
          <a:p>
            <a:pPr algn="ctr"/>
            <a:r>
              <a:rPr lang="es-MX" dirty="0" smtClean="0">
                <a:solidFill>
                  <a:prstClr val="black"/>
                </a:solidFill>
                <a:latin typeface="Arial" pitchFamily="34" charset="0"/>
                <a:cs typeface="Arial" pitchFamily="34" charset="0"/>
              </a:rPr>
              <a:t> EL </a:t>
            </a:r>
            <a:r>
              <a:rPr lang="es-MX" b="1" dirty="0" smtClean="0">
                <a:solidFill>
                  <a:prstClr val="black"/>
                </a:solidFill>
                <a:latin typeface="Arial" pitchFamily="34" charset="0"/>
                <a:cs typeface="Arial" pitchFamily="34" charset="0"/>
              </a:rPr>
              <a:t>SISTEMA NACIONAL ANTICORRUPCIÓN</a:t>
            </a:r>
            <a:r>
              <a:rPr lang="es-MX" dirty="0" smtClean="0">
                <a:solidFill>
                  <a:prstClr val="black"/>
                </a:solidFill>
                <a:latin typeface="Arial" pitchFamily="34" charset="0"/>
                <a:cs typeface="Arial" pitchFamily="34" charset="0"/>
              </a:rPr>
              <a:t> CONTEMPLA </a:t>
            </a:r>
            <a:r>
              <a:rPr lang="es-MX" dirty="0">
                <a:solidFill>
                  <a:prstClr val="black"/>
                </a:solidFill>
                <a:latin typeface="Arial" pitchFamily="34" charset="0"/>
                <a:cs typeface="Arial" pitchFamily="34" charset="0"/>
              </a:rPr>
              <a:t>LA CREACIÓN DEL SISTEMA </a:t>
            </a:r>
            <a:r>
              <a:rPr lang="es-MX" dirty="0" smtClean="0">
                <a:solidFill>
                  <a:prstClr val="black"/>
                </a:solidFill>
                <a:latin typeface="Arial" pitchFamily="34" charset="0"/>
                <a:cs typeface="Arial" pitchFamily="34" charset="0"/>
              </a:rPr>
              <a:t>LOCAL ANTICORRUPCIÓN, BAJO TRES ESTANDARTES:</a:t>
            </a:r>
          </a:p>
          <a:p>
            <a:pPr algn="ctr"/>
            <a:endParaRPr lang="es-MX" b="1" u="sng" dirty="0" smtClean="0">
              <a:solidFill>
                <a:prstClr val="black"/>
              </a:solidFill>
              <a:latin typeface="Arial" pitchFamily="34" charset="0"/>
              <a:cs typeface="Arial" pitchFamily="34" charset="0"/>
            </a:endParaRPr>
          </a:p>
          <a:p>
            <a:pPr algn="ctr"/>
            <a:endParaRPr lang="es-MX" b="1" u="sng" dirty="0">
              <a:solidFill>
                <a:prstClr val="black"/>
              </a:solidFill>
              <a:latin typeface="Arial" pitchFamily="34" charset="0"/>
              <a:cs typeface="Arial" pitchFamily="34" charset="0"/>
            </a:endParaRPr>
          </a:p>
          <a:p>
            <a:pPr algn="ctr"/>
            <a:endParaRPr lang="es-MX" b="1" u="sng" dirty="0" smtClean="0">
              <a:solidFill>
                <a:prstClr val="black"/>
              </a:solidFill>
              <a:latin typeface="Arial" pitchFamily="34" charset="0"/>
              <a:cs typeface="Arial" pitchFamily="34" charset="0"/>
            </a:endParaRPr>
          </a:p>
          <a:p>
            <a:pPr algn="ctr"/>
            <a:endParaRPr lang="es-MX" b="1" u="sng" dirty="0">
              <a:solidFill>
                <a:prstClr val="black"/>
              </a:solidFill>
              <a:latin typeface="Arial" pitchFamily="34" charset="0"/>
              <a:cs typeface="Arial" pitchFamily="34" charset="0"/>
            </a:endParaRPr>
          </a:p>
          <a:p>
            <a:pPr algn="ctr"/>
            <a:r>
              <a:rPr lang="es-MX" dirty="0" smtClean="0">
                <a:latin typeface="Arial" pitchFamily="34" charset="0"/>
                <a:cs typeface="Arial" pitchFamily="34" charset="0"/>
              </a:rPr>
              <a:t>CON RELACIÓN A ACTOS IRREGULARES, HECHOS DE CORRUPCIÓN Y </a:t>
            </a:r>
          </a:p>
          <a:p>
            <a:pPr algn="ctr"/>
            <a:r>
              <a:rPr lang="es-MX" dirty="0" smtClean="0">
                <a:latin typeface="Arial" pitchFamily="34" charset="0"/>
                <a:cs typeface="Arial" pitchFamily="34" charset="0"/>
              </a:rPr>
              <a:t>CONFLICTO DE INTERESES EN LOS TRES ÓRDENES DE GOBIERNO</a:t>
            </a:r>
            <a:endParaRPr lang="es-MX" b="1" dirty="0" smtClean="0">
              <a:latin typeface="Arial" pitchFamily="34" charset="0"/>
              <a:cs typeface="Arial" pitchFamily="34" charset="0"/>
            </a:endParaRPr>
          </a:p>
          <a:p>
            <a:pPr algn="ctr"/>
            <a:endParaRPr lang="es-MX" sz="2000" dirty="0">
              <a:solidFill>
                <a:prstClr val="black"/>
              </a:solidFill>
              <a:latin typeface="Arial" pitchFamily="34" charset="0"/>
              <a:cs typeface="Arial" pitchFamily="34" charset="0"/>
            </a:endParaRPr>
          </a:p>
        </p:txBody>
      </p:sp>
      <p:sp>
        <p:nvSpPr>
          <p:cNvPr id="49" name="Elipse 48"/>
          <p:cNvSpPr/>
          <p:nvPr/>
        </p:nvSpPr>
        <p:spPr>
          <a:xfrm>
            <a:off x="653812" y="4580723"/>
            <a:ext cx="1545617" cy="1545617"/>
          </a:xfrm>
          <a:prstGeom prst="ellipse">
            <a:avLst/>
          </a:prstGeom>
          <a:solidFill>
            <a:srgbClr val="10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0" name="Imagen 4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9528" y="4673436"/>
            <a:ext cx="1306289" cy="1306289"/>
          </a:xfrm>
          <a:prstGeom prst="rect">
            <a:avLst/>
          </a:prstGeom>
        </p:spPr>
      </p:pic>
      <p:grpSp>
        <p:nvGrpSpPr>
          <p:cNvPr id="51" name="Grupo 50"/>
          <p:cNvGrpSpPr/>
          <p:nvPr/>
        </p:nvGrpSpPr>
        <p:grpSpPr>
          <a:xfrm>
            <a:off x="2809414" y="3645024"/>
            <a:ext cx="7432085" cy="785868"/>
            <a:chOff x="1979380" y="4634074"/>
            <a:chExt cx="9485522" cy="1002998"/>
          </a:xfrm>
        </p:grpSpPr>
        <p:grpSp>
          <p:nvGrpSpPr>
            <p:cNvPr id="52" name="Grupo 51"/>
            <p:cNvGrpSpPr/>
            <p:nvPr/>
          </p:nvGrpSpPr>
          <p:grpSpPr>
            <a:xfrm>
              <a:off x="1979380" y="4634074"/>
              <a:ext cx="9485522" cy="1002998"/>
              <a:chOff x="381475" y="-1581902"/>
              <a:chExt cx="11795495" cy="1373873"/>
            </a:xfrm>
          </p:grpSpPr>
          <p:grpSp>
            <p:nvGrpSpPr>
              <p:cNvPr id="56" name="Grupo 55"/>
              <p:cNvGrpSpPr/>
              <p:nvPr/>
            </p:nvGrpSpPr>
            <p:grpSpPr>
              <a:xfrm>
                <a:off x="381475" y="-1581902"/>
                <a:ext cx="4483012" cy="1373873"/>
                <a:chOff x="1683428" y="3531294"/>
                <a:chExt cx="3981785" cy="1048872"/>
              </a:xfrm>
            </p:grpSpPr>
            <p:sp>
              <p:nvSpPr>
                <p:cNvPr id="67" name="Rectángulo 66"/>
                <p:cNvSpPr/>
                <p:nvPr/>
              </p:nvSpPr>
              <p:spPr>
                <a:xfrm>
                  <a:off x="5331067" y="3531294"/>
                  <a:ext cx="334146" cy="1048871"/>
                </a:xfrm>
                <a:prstGeom prst="rect">
                  <a:avLst/>
                </a:prstGeom>
                <a:solidFill>
                  <a:srgbClr val="3EA3A3"/>
                </a:solidFill>
                <a:ln>
                  <a:noFill/>
                </a:ln>
                <a:effectLst>
                  <a:innerShdw blurRad="63500" dist="1905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p>
              </p:txBody>
            </p:sp>
            <p:sp>
              <p:nvSpPr>
                <p:cNvPr id="68" name="Arco de bloque 67"/>
                <p:cNvSpPr/>
                <p:nvPr/>
              </p:nvSpPr>
              <p:spPr>
                <a:xfrm rot="16200000">
                  <a:off x="1710323" y="3504401"/>
                  <a:ext cx="1048869" cy="1102660"/>
                </a:xfrm>
                <a:prstGeom prst="blockArc">
                  <a:avLst>
                    <a:gd name="adj1" fmla="val 10800914"/>
                    <a:gd name="adj2" fmla="val 21593270"/>
                    <a:gd name="adj3" fmla="val 12515"/>
                  </a:avLst>
                </a:prstGeom>
                <a:gradFill flip="none" rotWithShape="1">
                  <a:gsLst>
                    <a:gs pos="48000">
                      <a:srgbClr val="4CACB1"/>
                    </a:gs>
                    <a:gs pos="50000">
                      <a:srgbClr val="29918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solidFill>
                      <a:schemeClr val="tx1"/>
                    </a:solidFill>
                  </a:endParaRPr>
                </a:p>
              </p:txBody>
            </p:sp>
            <p:sp>
              <p:nvSpPr>
                <p:cNvPr id="69" name="Rectángulo 68"/>
                <p:cNvSpPr/>
                <p:nvPr/>
              </p:nvSpPr>
              <p:spPr>
                <a:xfrm>
                  <a:off x="2208190" y="3531294"/>
                  <a:ext cx="3265141" cy="1048872"/>
                </a:xfrm>
                <a:prstGeom prst="rect">
                  <a:avLst/>
                </a:prstGeom>
                <a:solidFill>
                  <a:srgbClr val="B8E2E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p>
              </p:txBody>
            </p:sp>
            <p:sp>
              <p:nvSpPr>
                <p:cNvPr id="70" name="Elipse 69"/>
                <p:cNvSpPr/>
                <p:nvPr/>
              </p:nvSpPr>
              <p:spPr>
                <a:xfrm>
                  <a:off x="1872873" y="3723588"/>
                  <a:ext cx="723767" cy="664283"/>
                </a:xfrm>
                <a:prstGeom prst="ellipse">
                  <a:avLst/>
                </a:prstGeom>
                <a:gradFill>
                  <a:gsLst>
                    <a:gs pos="53000">
                      <a:srgbClr val="2C9092"/>
                    </a:gs>
                    <a:gs pos="54000">
                      <a:srgbClr val="46AE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p>
              </p:txBody>
            </p:sp>
          </p:grpSp>
          <p:grpSp>
            <p:nvGrpSpPr>
              <p:cNvPr id="57" name="Grupo 56"/>
              <p:cNvGrpSpPr/>
              <p:nvPr/>
            </p:nvGrpSpPr>
            <p:grpSpPr>
              <a:xfrm>
                <a:off x="4056218" y="-1581902"/>
                <a:ext cx="4446012" cy="1373873"/>
                <a:chOff x="1516355" y="2290131"/>
                <a:chExt cx="4148858" cy="1048872"/>
              </a:xfrm>
            </p:grpSpPr>
            <p:sp>
              <p:nvSpPr>
                <p:cNvPr id="63" name="Rectángulo 62"/>
                <p:cNvSpPr/>
                <p:nvPr/>
              </p:nvSpPr>
              <p:spPr>
                <a:xfrm>
                  <a:off x="5331067" y="2290131"/>
                  <a:ext cx="334146" cy="1048871"/>
                </a:xfrm>
                <a:prstGeom prst="rect">
                  <a:avLst/>
                </a:prstGeom>
                <a:solidFill>
                  <a:srgbClr val="FDC82A"/>
                </a:solidFill>
                <a:ln>
                  <a:noFill/>
                </a:ln>
                <a:effectLst>
                  <a:innerShdw blurRad="63500" dist="1905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p>
              </p:txBody>
            </p:sp>
            <p:sp>
              <p:nvSpPr>
                <p:cNvPr id="64" name="Arco de bloque 63"/>
                <p:cNvSpPr/>
                <p:nvPr/>
              </p:nvSpPr>
              <p:spPr>
                <a:xfrm rot="16200000">
                  <a:off x="1543250" y="2263237"/>
                  <a:ext cx="1048869" cy="1102660"/>
                </a:xfrm>
                <a:prstGeom prst="blockArc">
                  <a:avLst>
                    <a:gd name="adj1" fmla="val 10800914"/>
                    <a:gd name="adj2" fmla="val 21593270"/>
                    <a:gd name="adj3" fmla="val 12515"/>
                  </a:avLst>
                </a:prstGeom>
                <a:gradFill flip="none" rotWithShape="1">
                  <a:gsLst>
                    <a:gs pos="48000">
                      <a:srgbClr val="FCC829"/>
                    </a:gs>
                    <a:gs pos="48000">
                      <a:srgbClr val="F0B31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solidFill>
                      <a:schemeClr val="tx1"/>
                    </a:solidFill>
                  </a:endParaRPr>
                </a:p>
              </p:txBody>
            </p:sp>
            <p:sp>
              <p:nvSpPr>
                <p:cNvPr id="65" name="Rectángulo 64"/>
                <p:cNvSpPr/>
                <p:nvPr/>
              </p:nvSpPr>
              <p:spPr>
                <a:xfrm>
                  <a:off x="2067683" y="2290131"/>
                  <a:ext cx="3430457" cy="1048872"/>
                </a:xfrm>
                <a:prstGeom prst="rect">
                  <a:avLst/>
                </a:prstGeom>
                <a:solidFill>
                  <a:srgbClr val="F8DD9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p>
              </p:txBody>
            </p:sp>
            <p:sp>
              <p:nvSpPr>
                <p:cNvPr id="66" name="Elipse 65"/>
                <p:cNvSpPr/>
                <p:nvPr/>
              </p:nvSpPr>
              <p:spPr>
                <a:xfrm>
                  <a:off x="1705800" y="2482424"/>
                  <a:ext cx="723767" cy="664283"/>
                </a:xfrm>
                <a:prstGeom prst="ellipse">
                  <a:avLst/>
                </a:prstGeom>
                <a:gradFill>
                  <a:gsLst>
                    <a:gs pos="53000">
                      <a:srgbClr val="EFB211"/>
                    </a:gs>
                    <a:gs pos="54000">
                      <a:srgbClr val="F7CC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p>
              </p:txBody>
            </p:sp>
          </p:grpSp>
          <p:grpSp>
            <p:nvGrpSpPr>
              <p:cNvPr id="58" name="Grupo 57"/>
              <p:cNvGrpSpPr/>
              <p:nvPr/>
            </p:nvGrpSpPr>
            <p:grpSpPr>
              <a:xfrm>
                <a:off x="7693960" y="-1581902"/>
                <a:ext cx="4483010" cy="1373873"/>
                <a:chOff x="1516355" y="4801911"/>
                <a:chExt cx="4148858" cy="1048872"/>
              </a:xfrm>
            </p:grpSpPr>
            <p:sp>
              <p:nvSpPr>
                <p:cNvPr id="59" name="Rectángulo 58"/>
                <p:cNvSpPr/>
                <p:nvPr/>
              </p:nvSpPr>
              <p:spPr>
                <a:xfrm>
                  <a:off x="5331067" y="4801911"/>
                  <a:ext cx="334146" cy="1048871"/>
                </a:xfrm>
                <a:prstGeom prst="rect">
                  <a:avLst/>
                </a:prstGeom>
                <a:solidFill>
                  <a:srgbClr val="D53654"/>
                </a:solidFill>
                <a:ln>
                  <a:noFill/>
                </a:ln>
                <a:effectLst>
                  <a:innerShdw blurRad="63500" dist="1905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p>
              </p:txBody>
            </p:sp>
            <p:sp>
              <p:nvSpPr>
                <p:cNvPr id="60" name="Arco de bloque 59"/>
                <p:cNvSpPr/>
                <p:nvPr/>
              </p:nvSpPr>
              <p:spPr>
                <a:xfrm rot="16200000">
                  <a:off x="1543250" y="4775017"/>
                  <a:ext cx="1048869" cy="1102660"/>
                </a:xfrm>
                <a:prstGeom prst="blockArc">
                  <a:avLst>
                    <a:gd name="adj1" fmla="val 10800914"/>
                    <a:gd name="adj2" fmla="val 21593270"/>
                    <a:gd name="adj3" fmla="val 12515"/>
                  </a:avLst>
                </a:prstGeom>
                <a:gradFill flip="none" rotWithShape="1">
                  <a:gsLst>
                    <a:gs pos="48000">
                      <a:srgbClr val="E03B59"/>
                    </a:gs>
                    <a:gs pos="48000">
                      <a:srgbClr val="C9335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solidFill>
                      <a:schemeClr val="tx1"/>
                    </a:solidFill>
                  </a:endParaRPr>
                </a:p>
              </p:txBody>
            </p:sp>
            <p:sp>
              <p:nvSpPr>
                <p:cNvPr id="61" name="Rectángulo 60"/>
                <p:cNvSpPr/>
                <p:nvPr/>
              </p:nvSpPr>
              <p:spPr>
                <a:xfrm>
                  <a:off x="2067683" y="4801911"/>
                  <a:ext cx="3397598" cy="1048872"/>
                </a:xfrm>
                <a:prstGeom prst="rect">
                  <a:avLst/>
                </a:prstGeom>
                <a:solidFill>
                  <a:srgbClr val="F9D3D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p>
              </p:txBody>
            </p:sp>
            <p:sp>
              <p:nvSpPr>
                <p:cNvPr id="62" name="Elipse 61"/>
                <p:cNvSpPr/>
                <p:nvPr/>
              </p:nvSpPr>
              <p:spPr>
                <a:xfrm>
                  <a:off x="1705800" y="4994204"/>
                  <a:ext cx="723767" cy="664283"/>
                </a:xfrm>
                <a:prstGeom prst="ellipse">
                  <a:avLst/>
                </a:prstGeom>
                <a:gradFill>
                  <a:gsLst>
                    <a:gs pos="53000">
                      <a:srgbClr val="CB3153"/>
                    </a:gs>
                    <a:gs pos="54000">
                      <a:srgbClr val="E3385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p>
              </p:txBody>
            </p:sp>
          </p:grpSp>
        </p:grpSp>
        <p:sp>
          <p:nvSpPr>
            <p:cNvPr id="53" name="Rectángulo 52"/>
            <p:cNvSpPr/>
            <p:nvPr/>
          </p:nvSpPr>
          <p:spPr>
            <a:xfrm>
              <a:off x="2752713" y="4903053"/>
              <a:ext cx="2008268" cy="433569"/>
            </a:xfrm>
            <a:prstGeom prst="rect">
              <a:avLst/>
            </a:prstGeom>
          </p:spPr>
          <p:txBody>
            <a:bodyPr wrap="none">
              <a:spAutoFit/>
            </a:bodyPr>
            <a:lstStyle/>
            <a:p>
              <a:r>
                <a:rPr lang="es-MX" b="1">
                  <a:solidFill>
                    <a:prstClr val="black"/>
                  </a:solidFill>
                  <a:latin typeface="Arial" pitchFamily="34" charset="0"/>
                  <a:cs typeface="Arial" pitchFamily="34" charset="0"/>
                </a:rPr>
                <a:t>PREVENCIÓN</a:t>
              </a:r>
              <a:endParaRPr lang="es-MX" sz="1200"/>
            </a:p>
          </p:txBody>
        </p:sp>
        <p:sp>
          <p:nvSpPr>
            <p:cNvPr id="54" name="Rectángulo 53"/>
            <p:cNvSpPr/>
            <p:nvPr/>
          </p:nvSpPr>
          <p:spPr>
            <a:xfrm>
              <a:off x="5783560" y="4910333"/>
              <a:ext cx="1812559" cy="433569"/>
            </a:xfrm>
            <a:prstGeom prst="rect">
              <a:avLst/>
            </a:prstGeom>
          </p:spPr>
          <p:txBody>
            <a:bodyPr wrap="none">
              <a:spAutoFit/>
            </a:bodyPr>
            <a:lstStyle/>
            <a:p>
              <a:r>
                <a:rPr lang="es-MX" b="1">
                  <a:solidFill>
                    <a:prstClr val="black"/>
                  </a:solidFill>
                  <a:latin typeface="Arial" pitchFamily="34" charset="0"/>
                  <a:cs typeface="Arial" pitchFamily="34" charset="0"/>
                </a:rPr>
                <a:t>DETECCIÓN</a:t>
              </a:r>
            </a:p>
          </p:txBody>
        </p:sp>
        <p:sp>
          <p:nvSpPr>
            <p:cNvPr id="55" name="Rectángulo 54"/>
            <p:cNvSpPr/>
            <p:nvPr/>
          </p:nvSpPr>
          <p:spPr>
            <a:xfrm>
              <a:off x="9032013" y="4897051"/>
              <a:ext cx="1466306" cy="433569"/>
            </a:xfrm>
            <a:prstGeom prst="rect">
              <a:avLst/>
            </a:prstGeom>
          </p:spPr>
          <p:txBody>
            <a:bodyPr wrap="none">
              <a:spAutoFit/>
            </a:bodyPr>
            <a:lstStyle/>
            <a:p>
              <a:r>
                <a:rPr lang="es-MX" b="1">
                  <a:solidFill>
                    <a:prstClr val="black"/>
                  </a:solidFill>
                  <a:latin typeface="Arial" pitchFamily="34" charset="0"/>
                  <a:cs typeface="Arial" pitchFamily="34" charset="0"/>
                </a:rPr>
                <a:t>SANCIÓN</a:t>
              </a:r>
            </a:p>
          </p:txBody>
        </p:sp>
      </p:grpSp>
    </p:spTree>
    <p:extLst>
      <p:ext uri="{BB962C8B-B14F-4D97-AF65-F5344CB8AC3E}">
        <p14:creationId xmlns:p14="http://schemas.microsoft.com/office/powerpoint/2010/main" xmlns="" val="19341659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03</a:t>
            </a:r>
            <a:endParaRPr lang="es-MX" sz="2000" b="1" dirty="0">
              <a:latin typeface="Arial" panose="020B0604020202020204" pitchFamily="34" charset="0"/>
              <a:cs typeface="Arial" panose="020B0604020202020204" pitchFamily="34" charset="0"/>
            </a:endParaRPr>
          </a:p>
        </p:txBody>
      </p:sp>
      <p:sp>
        <p:nvSpPr>
          <p:cNvPr id="51" name="Rectángulo 50"/>
          <p:cNvSpPr/>
          <p:nvPr/>
        </p:nvSpPr>
        <p:spPr>
          <a:xfrm>
            <a:off x="8356" y="-2110"/>
            <a:ext cx="9264352" cy="400110"/>
          </a:xfrm>
          <a:prstGeom prst="rect">
            <a:avLst/>
          </a:prstGeom>
        </p:spPr>
        <p:txBody>
          <a:bodyPr wrap="square" anchor="ctr">
            <a:spAutoFit/>
          </a:bodyPr>
          <a:lstStyle/>
          <a:p>
            <a:r>
              <a:rPr lang="es-MX" sz="2000" b="1" dirty="0" smtClean="0">
                <a:latin typeface="Arial" pitchFamily="34" charset="0"/>
                <a:cs typeface="Arial" pitchFamily="34" charset="0"/>
              </a:rPr>
              <a:t>II. </a:t>
            </a:r>
            <a:r>
              <a:rPr lang="es-MX" sz="2000" b="1" dirty="0">
                <a:latin typeface="Arial" pitchFamily="34" charset="0"/>
                <a:cs typeface="Arial" pitchFamily="34" charset="0"/>
              </a:rPr>
              <a:t>OBJETIVO</a:t>
            </a:r>
          </a:p>
        </p:txBody>
      </p:sp>
      <p:grpSp>
        <p:nvGrpSpPr>
          <p:cNvPr id="23" name="Grupo 22"/>
          <p:cNvGrpSpPr/>
          <p:nvPr/>
        </p:nvGrpSpPr>
        <p:grpSpPr>
          <a:xfrm>
            <a:off x="119336" y="512676"/>
            <a:ext cx="11953328" cy="5832648"/>
            <a:chOff x="7974027" y="2016808"/>
            <a:chExt cx="3793532" cy="1230595"/>
          </a:xfrm>
        </p:grpSpPr>
        <p:sp>
          <p:nvSpPr>
            <p:cNvPr id="24" name="Rectángulo 23"/>
            <p:cNvSpPr/>
            <p:nvPr/>
          </p:nvSpPr>
          <p:spPr>
            <a:xfrm>
              <a:off x="7998864" y="2069982"/>
              <a:ext cx="3768695" cy="1154632"/>
            </a:xfrm>
            <a:prstGeom prst="rect">
              <a:avLst/>
            </a:prstGeom>
            <a:solidFill>
              <a:schemeClr val="bg1"/>
            </a:solidFill>
            <a:ln w="76200">
              <a:solidFill>
                <a:srgbClr val="AC0B3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Pentágono 24"/>
            <p:cNvSpPr/>
            <p:nvPr/>
          </p:nvSpPr>
          <p:spPr>
            <a:xfrm>
              <a:off x="7998864" y="2016808"/>
              <a:ext cx="1094940" cy="1230594"/>
            </a:xfrm>
            <a:prstGeom prst="homePlate">
              <a:avLst>
                <a:gd name="adj" fmla="val 33006"/>
              </a:avLst>
            </a:prstGeom>
            <a:solidFill>
              <a:srgbClr val="E4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Pentágono 25"/>
            <p:cNvSpPr/>
            <p:nvPr/>
          </p:nvSpPr>
          <p:spPr>
            <a:xfrm>
              <a:off x="8059664" y="2093721"/>
              <a:ext cx="942730" cy="1076769"/>
            </a:xfrm>
            <a:prstGeom prst="homePlate">
              <a:avLst>
                <a:gd name="adj" fmla="val 34649"/>
              </a:avLst>
            </a:prstGeom>
            <a:solidFill>
              <a:srgbClr val="FEF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Pentágono 26"/>
            <p:cNvSpPr/>
            <p:nvPr/>
          </p:nvSpPr>
          <p:spPr>
            <a:xfrm>
              <a:off x="7974027" y="2016808"/>
              <a:ext cx="891251" cy="1230595"/>
            </a:xfrm>
            <a:prstGeom prst="homePlate">
              <a:avLst>
                <a:gd name="adj" fmla="val 41536"/>
              </a:avLst>
            </a:prstGeom>
            <a:solidFill>
              <a:srgbClr val="7E1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8" name="Imagen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664" y="799005"/>
            <a:ext cx="1794998" cy="1794998"/>
          </a:xfrm>
          <a:prstGeom prst="rect">
            <a:avLst/>
          </a:prstGeom>
        </p:spPr>
      </p:pic>
      <p:pic>
        <p:nvPicPr>
          <p:cNvPr id="29" name="Imagen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636" y="4426124"/>
            <a:ext cx="1811190" cy="1811190"/>
          </a:xfrm>
          <a:prstGeom prst="rect">
            <a:avLst/>
          </a:prstGeom>
        </p:spPr>
      </p:pic>
      <p:pic>
        <p:nvPicPr>
          <p:cNvPr id="31" name="Imagen 3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1472" y="2703553"/>
            <a:ext cx="1485927" cy="1485927"/>
          </a:xfrm>
          <a:prstGeom prst="rect">
            <a:avLst/>
          </a:prstGeom>
        </p:spPr>
      </p:pic>
      <p:sp>
        <p:nvSpPr>
          <p:cNvPr id="32" name="Rectángulo 7"/>
          <p:cNvSpPr/>
          <p:nvPr/>
        </p:nvSpPr>
        <p:spPr>
          <a:xfrm>
            <a:off x="3359696" y="1345992"/>
            <a:ext cx="8640959" cy="1938992"/>
          </a:xfrm>
          <a:prstGeom prst="rect">
            <a:avLst/>
          </a:prstGeom>
        </p:spPr>
        <p:txBody>
          <a:bodyPr wrap="square">
            <a:spAutoFit/>
          </a:bodyPr>
          <a:lstStyle/>
          <a:p>
            <a:pPr algn="ctr"/>
            <a:r>
              <a:rPr lang="es-ES" sz="2400" b="1">
                <a:latin typeface="Arial" panose="020B0604020202020204" pitchFamily="34" charset="0"/>
                <a:cs typeface="Arial" panose="020B0604020202020204" pitchFamily="34" charset="0"/>
              </a:rPr>
              <a:t>LOS SERVIDORES PÚBLICOS DEBEN REFLEXIONAR SOBRE LA IMPORTANCIA DE DESEMPEÑAR SUS ACTIVIDADES EN FORMA ÍNTEGRA, ÉTICA Y HONESTA, </a:t>
            </a:r>
            <a:r>
              <a:rPr lang="es-ES" sz="2400" b="1" smtClean="0">
                <a:latin typeface="Arial" panose="020B0604020202020204" pitchFamily="34" charset="0"/>
                <a:cs typeface="Arial" panose="020B0604020202020204" pitchFamily="34" charset="0"/>
              </a:rPr>
              <a:t>SUSTENTANDO SU COMPORTAMIENTO EN </a:t>
            </a:r>
            <a:r>
              <a:rPr lang="es-ES" sz="2400" b="1">
                <a:latin typeface="Arial" panose="020B0604020202020204" pitchFamily="34" charset="0"/>
                <a:cs typeface="Arial" panose="020B0604020202020204" pitchFamily="34" charset="0"/>
              </a:rPr>
              <a:t>CÓDIGOS DE ÉTICA Y DE CONDUCTA, BAJO DOS </a:t>
            </a:r>
            <a:r>
              <a:rPr lang="es-ES" sz="2400" b="1" smtClean="0">
                <a:latin typeface="Arial" panose="020B0604020202020204" pitchFamily="34" charset="0"/>
                <a:cs typeface="Arial" panose="020B0604020202020204" pitchFamily="34" charset="0"/>
              </a:rPr>
              <a:t>VERTIENTES:</a:t>
            </a:r>
            <a:endParaRPr lang="es-ES" sz="2400" b="1">
              <a:latin typeface="Arial" panose="020B0604020202020204" pitchFamily="34" charset="0"/>
              <a:cs typeface="Arial" panose="020B0604020202020204" pitchFamily="34" charset="0"/>
            </a:endParaRPr>
          </a:p>
        </p:txBody>
      </p:sp>
      <p:grpSp>
        <p:nvGrpSpPr>
          <p:cNvPr id="33" name="Grupo 32"/>
          <p:cNvGrpSpPr/>
          <p:nvPr/>
        </p:nvGrpSpPr>
        <p:grpSpPr>
          <a:xfrm>
            <a:off x="3454920" y="3907506"/>
            <a:ext cx="4148585" cy="1719794"/>
            <a:chOff x="1178144" y="4163468"/>
            <a:chExt cx="2910901" cy="1391628"/>
          </a:xfrm>
        </p:grpSpPr>
        <p:sp>
          <p:nvSpPr>
            <p:cNvPr id="34" name="Forma libre 33"/>
            <p:cNvSpPr/>
            <p:nvPr/>
          </p:nvSpPr>
          <p:spPr>
            <a:xfrm>
              <a:off x="1178144" y="4163468"/>
              <a:ext cx="2910901" cy="1391628"/>
            </a:xfrm>
            <a:custGeom>
              <a:avLst/>
              <a:gdLst/>
              <a:ahLst/>
              <a:cxnLst/>
              <a:rect l="0" t="0" r="0" b="0"/>
              <a:pathLst>
                <a:path w="3175842" h="1518290">
                  <a:moveTo>
                    <a:pt x="253055" y="0"/>
                  </a:moveTo>
                  <a:lnTo>
                    <a:pt x="2922785" y="0"/>
                  </a:lnTo>
                  <a:cubicBezTo>
                    <a:pt x="3062542" y="0"/>
                    <a:pt x="3175842" y="113294"/>
                    <a:pt x="3175842" y="253050"/>
                  </a:cubicBezTo>
                  <a:lnTo>
                    <a:pt x="3175842" y="1265240"/>
                  </a:lnTo>
                  <a:cubicBezTo>
                    <a:pt x="3175842" y="1404997"/>
                    <a:pt x="3062542" y="1518290"/>
                    <a:pt x="2922785" y="1518290"/>
                  </a:cubicBezTo>
                  <a:lnTo>
                    <a:pt x="253055" y="1518290"/>
                  </a:lnTo>
                  <a:cubicBezTo>
                    <a:pt x="113296" y="1518290"/>
                    <a:pt x="0" y="1404997"/>
                    <a:pt x="0" y="1265240"/>
                  </a:cubicBezTo>
                  <a:lnTo>
                    <a:pt x="0" y="253050"/>
                  </a:lnTo>
                  <a:cubicBezTo>
                    <a:pt x="0" y="113294"/>
                    <a:pt x="113296" y="0"/>
                    <a:pt x="253055" y="0"/>
                  </a:cubicBezTo>
                  <a:close/>
                </a:path>
              </a:pathLst>
            </a:custGeom>
            <a:solidFill>
              <a:srgbClr val="FBEBF8"/>
            </a:solidFill>
            <a:ln w="57150" cap="flat">
              <a:solidFill>
                <a:srgbClr val="901E7D"/>
              </a:solidFill>
              <a:bevel/>
            </a:ln>
          </p:spPr>
        </p:sp>
        <p:sp>
          <p:nvSpPr>
            <p:cNvPr id="35" name="Forma libre 34"/>
            <p:cNvSpPr/>
            <p:nvPr/>
          </p:nvSpPr>
          <p:spPr>
            <a:xfrm>
              <a:off x="2030495" y="4256247"/>
              <a:ext cx="1959878" cy="1200280"/>
            </a:xfrm>
            <a:custGeom>
              <a:avLst/>
              <a:gdLst/>
              <a:ahLst/>
              <a:cxnLst/>
              <a:rect l="l" t="t" r="r" b="b"/>
              <a:pathLst>
                <a:path w="2138260" h="1309526">
                  <a:moveTo>
                    <a:pt x="253048" y="0"/>
                  </a:moveTo>
                  <a:lnTo>
                    <a:pt x="1885210" y="0"/>
                  </a:lnTo>
                  <a:cubicBezTo>
                    <a:pt x="2024967" y="0"/>
                    <a:pt x="2138260" y="113293"/>
                    <a:pt x="2138260" y="253049"/>
                  </a:cubicBezTo>
                  <a:lnTo>
                    <a:pt x="2138260" y="1056476"/>
                  </a:lnTo>
                  <a:cubicBezTo>
                    <a:pt x="2138260" y="1196232"/>
                    <a:pt x="2024967" y="1309526"/>
                    <a:pt x="1885210" y="1309526"/>
                  </a:cubicBezTo>
                  <a:lnTo>
                    <a:pt x="253048" y="1309526"/>
                  </a:lnTo>
                  <a:cubicBezTo>
                    <a:pt x="113293" y="1309526"/>
                    <a:pt x="0" y="1196232"/>
                    <a:pt x="0" y="1056476"/>
                  </a:cubicBezTo>
                  <a:lnTo>
                    <a:pt x="0" y="253049"/>
                  </a:lnTo>
                  <a:cubicBezTo>
                    <a:pt x="0" y="113293"/>
                    <a:pt x="113293" y="0"/>
                    <a:pt x="253048" y="0"/>
                  </a:cubicBezTo>
                  <a:close/>
                </a:path>
              </a:pathLst>
            </a:custGeom>
            <a:solidFill>
              <a:srgbClr val="901E7D"/>
            </a:solidFill>
            <a:ln w="7600" cap="flat">
              <a:noFill/>
              <a:bevel/>
            </a:ln>
            <a:effectLst>
              <a:innerShdw blurRad="114300">
                <a:prstClr val="black"/>
              </a:innerShdw>
            </a:effectLst>
          </p:spPr>
          <p:txBody>
            <a:bodyPr wrap="square" rtlCol="0" anchor="ctr"/>
            <a:lstStyle/>
            <a:p>
              <a:pPr algn="ctr" defTabSz="685800"/>
              <a:endParaRPr sz="570">
                <a:solidFill>
                  <a:srgbClr val="000000"/>
                </a:solidFill>
                <a:latin typeface="Arial"/>
              </a:endParaRPr>
            </a:p>
          </p:txBody>
        </p:sp>
      </p:grpSp>
      <p:grpSp>
        <p:nvGrpSpPr>
          <p:cNvPr id="36" name="Grupo 35"/>
          <p:cNvGrpSpPr/>
          <p:nvPr/>
        </p:nvGrpSpPr>
        <p:grpSpPr>
          <a:xfrm flipH="1">
            <a:off x="7739124" y="3907506"/>
            <a:ext cx="4147999" cy="1719794"/>
            <a:chOff x="4883217" y="4163441"/>
            <a:chExt cx="2910490" cy="1391628"/>
          </a:xfrm>
        </p:grpSpPr>
        <p:sp>
          <p:nvSpPr>
            <p:cNvPr id="37" name="Forma libre 36"/>
            <p:cNvSpPr/>
            <p:nvPr/>
          </p:nvSpPr>
          <p:spPr>
            <a:xfrm>
              <a:off x="4883217" y="4163441"/>
              <a:ext cx="2910490" cy="1391628"/>
            </a:xfrm>
            <a:custGeom>
              <a:avLst/>
              <a:gdLst/>
              <a:ahLst/>
              <a:cxnLst/>
              <a:rect l="0" t="0" r="0" b="0"/>
              <a:pathLst>
                <a:path w="3175394" h="1518290">
                  <a:moveTo>
                    <a:pt x="253020" y="0"/>
                  </a:moveTo>
                  <a:lnTo>
                    <a:pt x="2922375" y="0"/>
                  </a:lnTo>
                  <a:cubicBezTo>
                    <a:pt x="3062116" y="0"/>
                    <a:pt x="3175394" y="113294"/>
                    <a:pt x="3175394" y="253050"/>
                  </a:cubicBezTo>
                  <a:lnTo>
                    <a:pt x="3175394" y="1265240"/>
                  </a:lnTo>
                  <a:cubicBezTo>
                    <a:pt x="3175394" y="1404997"/>
                    <a:pt x="3062116" y="1518290"/>
                    <a:pt x="2922375" y="1518290"/>
                  </a:cubicBezTo>
                  <a:lnTo>
                    <a:pt x="253020" y="1518290"/>
                  </a:lnTo>
                  <a:cubicBezTo>
                    <a:pt x="113281" y="1518290"/>
                    <a:pt x="0" y="1404997"/>
                    <a:pt x="0" y="1265240"/>
                  </a:cubicBezTo>
                  <a:lnTo>
                    <a:pt x="0" y="253050"/>
                  </a:lnTo>
                  <a:cubicBezTo>
                    <a:pt x="0" y="113294"/>
                    <a:pt x="113281" y="0"/>
                    <a:pt x="253020" y="0"/>
                  </a:cubicBezTo>
                  <a:close/>
                </a:path>
              </a:pathLst>
            </a:custGeom>
            <a:solidFill>
              <a:srgbClr val="F9EDD3"/>
            </a:solidFill>
            <a:ln w="57150" cap="flat">
              <a:solidFill>
                <a:srgbClr val="AE801A"/>
              </a:solidFill>
              <a:bevel/>
            </a:ln>
          </p:spPr>
        </p:sp>
        <p:sp>
          <p:nvSpPr>
            <p:cNvPr id="38" name="Forma libre 37"/>
            <p:cNvSpPr/>
            <p:nvPr/>
          </p:nvSpPr>
          <p:spPr>
            <a:xfrm>
              <a:off x="5735218" y="4256212"/>
              <a:ext cx="1959878" cy="1200280"/>
            </a:xfrm>
            <a:custGeom>
              <a:avLst/>
              <a:gdLst/>
              <a:ahLst/>
              <a:cxnLst/>
              <a:rect l="l" t="t" r="r" b="b"/>
              <a:pathLst>
                <a:path w="2138260" h="1309526">
                  <a:moveTo>
                    <a:pt x="253048" y="0"/>
                  </a:moveTo>
                  <a:lnTo>
                    <a:pt x="1885210" y="0"/>
                  </a:lnTo>
                  <a:cubicBezTo>
                    <a:pt x="2024967" y="0"/>
                    <a:pt x="2138260" y="113293"/>
                    <a:pt x="2138260" y="253049"/>
                  </a:cubicBezTo>
                  <a:lnTo>
                    <a:pt x="2138260" y="1056476"/>
                  </a:lnTo>
                  <a:cubicBezTo>
                    <a:pt x="2138260" y="1196232"/>
                    <a:pt x="2024967" y="1309526"/>
                    <a:pt x="1885210" y="1309526"/>
                  </a:cubicBezTo>
                  <a:lnTo>
                    <a:pt x="253048" y="1309526"/>
                  </a:lnTo>
                  <a:cubicBezTo>
                    <a:pt x="113293" y="1309526"/>
                    <a:pt x="0" y="1196232"/>
                    <a:pt x="0" y="1056476"/>
                  </a:cubicBezTo>
                  <a:lnTo>
                    <a:pt x="0" y="253049"/>
                  </a:lnTo>
                  <a:cubicBezTo>
                    <a:pt x="0" y="113293"/>
                    <a:pt x="113293" y="0"/>
                    <a:pt x="253048" y="0"/>
                  </a:cubicBezTo>
                  <a:close/>
                </a:path>
              </a:pathLst>
            </a:custGeom>
            <a:solidFill>
              <a:srgbClr val="AE801A"/>
            </a:solidFill>
            <a:ln w="7600" cap="flat">
              <a:noFill/>
              <a:bevel/>
            </a:ln>
            <a:effectLst>
              <a:innerShdw blurRad="114300">
                <a:prstClr val="black"/>
              </a:innerShdw>
            </a:effectLst>
          </p:spPr>
          <p:txBody>
            <a:bodyPr wrap="square" rtlCol="0" anchor="ctr"/>
            <a:lstStyle/>
            <a:p>
              <a:pPr algn="ctr" defTabSz="685800"/>
              <a:endParaRPr sz="570">
                <a:solidFill>
                  <a:srgbClr val="000000"/>
                </a:solidFill>
                <a:latin typeface="Arial"/>
              </a:endParaRPr>
            </a:p>
          </p:txBody>
        </p:sp>
      </p:grpSp>
      <p:pic>
        <p:nvPicPr>
          <p:cNvPr id="39" name="Imagen 3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10851504" y="4277653"/>
            <a:ext cx="900000" cy="900000"/>
          </a:xfrm>
          <a:prstGeom prst="rect">
            <a:avLst/>
          </a:prstGeom>
        </p:spPr>
      </p:pic>
      <p:pic>
        <p:nvPicPr>
          <p:cNvPr id="40" name="Imagen 3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661810" y="4277653"/>
            <a:ext cx="900000" cy="900000"/>
          </a:xfrm>
          <a:prstGeom prst="rect">
            <a:avLst/>
          </a:prstGeom>
        </p:spPr>
      </p:pic>
      <p:sp>
        <p:nvSpPr>
          <p:cNvPr id="41" name="Rectángulo 40"/>
          <p:cNvSpPr/>
          <p:nvPr/>
        </p:nvSpPr>
        <p:spPr>
          <a:xfrm>
            <a:off x="4919176" y="4377298"/>
            <a:ext cx="2320059" cy="707886"/>
          </a:xfrm>
          <a:prstGeom prst="rect">
            <a:avLst/>
          </a:prstGeom>
        </p:spPr>
        <p:txBody>
          <a:bodyPr wrap="none">
            <a:spAutoFit/>
          </a:bodyPr>
          <a:lstStyle/>
          <a:p>
            <a:pPr algn="ctr"/>
            <a:r>
              <a:rPr lang="es-MX" sz="20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REVITALIZACIÓN</a:t>
            </a:r>
          </a:p>
          <a:p>
            <a:pPr algn="ctr"/>
            <a:r>
              <a:rPr lang="es-MX" sz="20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ÉTICA</a:t>
            </a:r>
            <a:endParaRPr lang="es-MX" sz="2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2" name="Rectángulo 41"/>
          <p:cNvSpPr/>
          <p:nvPr/>
        </p:nvSpPr>
        <p:spPr>
          <a:xfrm>
            <a:off x="8040217" y="4377298"/>
            <a:ext cx="2448272" cy="707886"/>
          </a:xfrm>
          <a:prstGeom prst="rect">
            <a:avLst/>
          </a:prstGeom>
        </p:spPr>
        <p:txBody>
          <a:bodyPr wrap="square">
            <a:spAutoFit/>
          </a:bodyPr>
          <a:lstStyle/>
          <a:p>
            <a:pPr algn="ctr"/>
            <a:r>
              <a:rPr lang="es-MX" sz="2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SENSIBILIZACIÓN AL </a:t>
            </a:r>
            <a:r>
              <a:rPr lang="es-MX" sz="20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CAMBIO</a:t>
            </a:r>
            <a:endParaRPr lang="es-MX" sz="2000" i="1" u="sng">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989182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04</a:t>
            </a:r>
            <a:endParaRPr lang="es-MX" sz="2000" b="1" dirty="0">
              <a:latin typeface="Arial" panose="020B0604020202020204" pitchFamily="34" charset="0"/>
              <a:cs typeface="Arial" panose="020B0604020202020204" pitchFamily="34" charset="0"/>
            </a:endParaRPr>
          </a:p>
        </p:txBody>
      </p:sp>
      <p:grpSp>
        <p:nvGrpSpPr>
          <p:cNvPr id="33" name="Grupo 32"/>
          <p:cNvGrpSpPr/>
          <p:nvPr/>
        </p:nvGrpSpPr>
        <p:grpSpPr>
          <a:xfrm>
            <a:off x="191344" y="404664"/>
            <a:ext cx="12000656" cy="5872718"/>
            <a:chOff x="191344" y="1164814"/>
            <a:chExt cx="12000656" cy="5112568"/>
          </a:xfrm>
        </p:grpSpPr>
        <p:sp>
          <p:nvSpPr>
            <p:cNvPr id="34" name="Rectángulo 33"/>
            <p:cNvSpPr/>
            <p:nvPr/>
          </p:nvSpPr>
          <p:spPr>
            <a:xfrm>
              <a:off x="742728" y="1344834"/>
              <a:ext cx="11449272" cy="4752528"/>
            </a:xfrm>
            <a:prstGeom prst="rect">
              <a:avLst/>
            </a:prstGeom>
            <a:solidFill>
              <a:srgbClr val="FF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5" name="Grupo 34"/>
            <p:cNvGrpSpPr/>
            <p:nvPr/>
          </p:nvGrpSpPr>
          <p:grpSpPr>
            <a:xfrm>
              <a:off x="191344" y="1164814"/>
              <a:ext cx="11809312" cy="5112568"/>
              <a:chOff x="191344" y="1164814"/>
              <a:chExt cx="11809312" cy="5112568"/>
            </a:xfrm>
          </p:grpSpPr>
          <p:sp>
            <p:nvSpPr>
              <p:cNvPr id="36" name="Freeform 7"/>
              <p:cNvSpPr/>
              <p:nvPr/>
            </p:nvSpPr>
            <p:spPr>
              <a:xfrm>
                <a:off x="191344" y="1164814"/>
                <a:ext cx="11809312" cy="5112568"/>
              </a:xfrm>
              <a:prstGeom prst="frame">
                <a:avLst>
                  <a:gd name="adj1" fmla="val 5620"/>
                </a:avLst>
              </a:prstGeom>
              <a:solidFill>
                <a:srgbClr val="00206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7" name="1 Rectángulo"/>
              <p:cNvSpPr/>
              <p:nvPr/>
            </p:nvSpPr>
            <p:spPr>
              <a:xfrm>
                <a:off x="587388" y="1612243"/>
                <a:ext cx="11017224" cy="2759769"/>
              </a:xfrm>
              <a:prstGeom prst="rect">
                <a:avLst/>
              </a:prstGeom>
            </p:spPr>
            <p:txBody>
              <a:bodyPr wrap="square">
                <a:spAutoFit/>
              </a:bodyPr>
              <a:lstStyle/>
              <a:p>
                <a:pPr marL="285750" indent="-285750" algn="just">
                  <a:spcAft>
                    <a:spcPts val="1200"/>
                  </a:spcAft>
                  <a:buFont typeface="Wingdings" pitchFamily="2" charset="2"/>
                  <a:buChar char="ü"/>
                </a:pPr>
                <a:r>
                  <a:rPr lang="es-MX" sz="2000" b="1" dirty="0" smtClean="0">
                    <a:latin typeface="Arial" panose="020B0604020202020204" pitchFamily="34" charset="0"/>
                    <a:cs typeface="Arial" panose="020B0604020202020204" pitchFamily="34" charset="0"/>
                  </a:rPr>
                  <a:t>REVITALIZACIÓN DE LA </a:t>
                </a:r>
                <a:r>
                  <a:rPr lang="es-MX" sz="2000" b="1" dirty="0">
                    <a:latin typeface="Arial" panose="020B0604020202020204" pitchFamily="34" charset="0"/>
                    <a:cs typeface="Arial" panose="020B0604020202020204" pitchFamily="34" charset="0"/>
                  </a:rPr>
                  <a:t>ÉTICA</a:t>
                </a:r>
                <a:r>
                  <a:rPr lang="es-MX" sz="2000" dirty="0">
                    <a:latin typeface="Arial" panose="020B0604020202020204" pitchFamily="34" charset="0"/>
                    <a:cs typeface="Arial" panose="020B0604020202020204" pitchFamily="34" charset="0"/>
                  </a:rPr>
                  <a:t> E INTEGRIDAD </a:t>
                </a:r>
                <a:r>
                  <a:rPr lang="es-MX" sz="2000" dirty="0" smtClean="0">
                    <a:latin typeface="Arial" panose="020B0604020202020204" pitchFamily="34" charset="0"/>
                    <a:cs typeface="Arial" panose="020B0604020202020204" pitchFamily="34" charset="0"/>
                  </a:rPr>
                  <a:t>PARA COMBATIR Y CONTROLAR LA CORRUPCIÓN EN LOS TRES ÓRDENES DE GOBIERNO </a:t>
                </a:r>
                <a:endParaRPr lang="es-MX" sz="2000" b="1" dirty="0" smtClean="0">
                  <a:solidFill>
                    <a:srgbClr val="EC008C"/>
                  </a:solidFill>
                  <a:latin typeface="Arial" panose="020B0604020202020204" pitchFamily="34" charset="0"/>
                  <a:cs typeface="Arial" panose="020B0604020202020204" pitchFamily="34" charset="0"/>
                </a:endParaRPr>
              </a:p>
              <a:p>
                <a:pPr marL="285750" indent="-285750" algn="just">
                  <a:spcAft>
                    <a:spcPts val="1200"/>
                  </a:spcAft>
                  <a:buFont typeface="Wingdings" pitchFamily="2" charset="2"/>
                  <a:buChar char="ü"/>
                </a:pPr>
                <a:r>
                  <a:rPr lang="es-MX" sz="2000" b="1" dirty="0" smtClean="0">
                    <a:latin typeface="Arial" panose="020B0604020202020204" pitchFamily="34" charset="0"/>
                    <a:cs typeface="Arial" panose="020B0604020202020204" pitchFamily="34" charset="0"/>
                  </a:rPr>
                  <a:t>SENSIBILIZACIÓN AL CAMBIO</a:t>
                </a:r>
                <a:r>
                  <a:rPr lang="es-MX" sz="2000" dirty="0" smtClean="0">
                    <a:latin typeface="Arial" panose="020B0604020202020204" pitchFamily="34" charset="0"/>
                    <a:cs typeface="Arial" panose="020B0604020202020204" pitchFamily="34" charset="0"/>
                  </a:rPr>
                  <a:t> LOGRAR QUE LOS SERVIDORES PÚBLICOS ASUMAN LA RESPONSABILIDAD DE SUS ACTOS Y SUS CONSECUENCIAS, FOMENTANDO LA AUTORREGULACIÓN Y CONDUCIR A LA ESFERA INTERNA LA INTERIORIZACIÓN DE: </a:t>
                </a:r>
              </a:p>
              <a:p>
                <a:pPr marL="285750" indent="-285750" algn="just">
                  <a:spcAft>
                    <a:spcPts val="1200"/>
                  </a:spcAft>
                  <a:buFont typeface="Wingdings" pitchFamily="2" charset="2"/>
                  <a:buChar char="ü"/>
                </a:pPr>
                <a:endParaRPr lang="es-MX" sz="2000" dirty="0">
                  <a:latin typeface="Arial" panose="020B0604020202020204" pitchFamily="34" charset="0"/>
                  <a:cs typeface="Arial" panose="020B0604020202020204" pitchFamily="34" charset="0"/>
                </a:endParaRPr>
              </a:p>
              <a:p>
                <a:pPr marL="285750" indent="-285750" algn="just">
                  <a:spcAft>
                    <a:spcPts val="1200"/>
                  </a:spcAft>
                  <a:buFont typeface="Wingdings" pitchFamily="2" charset="2"/>
                  <a:buChar char="ü"/>
                </a:pPr>
                <a:endParaRPr lang="es-MX" sz="2000" dirty="0" smtClean="0">
                  <a:latin typeface="Arial" panose="020B0604020202020204" pitchFamily="34" charset="0"/>
                  <a:cs typeface="Arial" panose="020B0604020202020204" pitchFamily="34" charset="0"/>
                </a:endParaRPr>
              </a:p>
              <a:p>
                <a:pPr algn="just">
                  <a:spcAft>
                    <a:spcPts val="1200"/>
                  </a:spcAft>
                </a:pPr>
                <a:endParaRPr lang="es-MX" sz="2000" dirty="0" smtClean="0">
                  <a:latin typeface="Arial" panose="020B0604020202020204" pitchFamily="34" charset="0"/>
                  <a:cs typeface="Arial" panose="020B0604020202020204" pitchFamily="34" charset="0"/>
                </a:endParaRPr>
              </a:p>
            </p:txBody>
          </p:sp>
        </p:grpSp>
      </p:grpSp>
      <p:sp>
        <p:nvSpPr>
          <p:cNvPr id="38" name="Forma libre 37"/>
          <p:cNvSpPr/>
          <p:nvPr/>
        </p:nvSpPr>
        <p:spPr>
          <a:xfrm rot="16200000">
            <a:off x="1763147" y="3128921"/>
            <a:ext cx="571497" cy="2274939"/>
          </a:xfrm>
          <a:custGeom>
            <a:avLst/>
            <a:gdLst/>
            <a:ahLst/>
            <a:cxnLst/>
            <a:rect l="0" t="0" r="0" b="0"/>
            <a:pathLst>
              <a:path w="960397" h="3033251">
                <a:moveTo>
                  <a:pt x="0" y="0"/>
                </a:moveTo>
                <a:lnTo>
                  <a:pt x="960397" y="376154"/>
                </a:lnTo>
                <a:lnTo>
                  <a:pt x="960397" y="3033251"/>
                </a:lnTo>
                <a:lnTo>
                  <a:pt x="160067" y="2513039"/>
                </a:lnTo>
                <a:lnTo>
                  <a:pt x="0" y="0"/>
                </a:lnTo>
                <a:close/>
              </a:path>
            </a:pathLst>
          </a:custGeom>
          <a:solidFill>
            <a:srgbClr val="FFFFFF">
              <a:alpha val="29000"/>
            </a:srgbClr>
          </a:solidFill>
          <a:ln w="7600" cap="flat">
            <a:noFill/>
            <a:bevel/>
          </a:ln>
        </p:spPr>
      </p:sp>
      <p:grpSp>
        <p:nvGrpSpPr>
          <p:cNvPr id="39" name="Grupo 38"/>
          <p:cNvGrpSpPr/>
          <p:nvPr/>
        </p:nvGrpSpPr>
        <p:grpSpPr>
          <a:xfrm>
            <a:off x="677398" y="3035056"/>
            <a:ext cx="11082554" cy="1667875"/>
            <a:chOff x="1055441" y="3356992"/>
            <a:chExt cx="10155236" cy="1451851"/>
          </a:xfrm>
        </p:grpSpPr>
        <p:grpSp>
          <p:nvGrpSpPr>
            <p:cNvPr id="40" name="Grupo 39"/>
            <p:cNvGrpSpPr/>
            <p:nvPr/>
          </p:nvGrpSpPr>
          <p:grpSpPr>
            <a:xfrm rot="16200000">
              <a:off x="1773152" y="2639281"/>
              <a:ext cx="1451847" cy="2887270"/>
              <a:chOff x="2532239" y="2659955"/>
              <a:chExt cx="1440596" cy="2274939"/>
            </a:xfrm>
            <a:scene3d>
              <a:camera prst="orthographicFront">
                <a:rot lat="0" lon="0" rev="0"/>
              </a:camera>
              <a:lightRig rig="balanced" dir="t">
                <a:rot lat="0" lon="0" rev="8700000"/>
              </a:lightRig>
            </a:scene3d>
          </p:grpSpPr>
          <p:sp>
            <p:nvSpPr>
              <p:cNvPr id="50" name="Forma libre 49"/>
              <p:cNvSpPr/>
              <p:nvPr/>
            </p:nvSpPr>
            <p:spPr>
              <a:xfrm>
                <a:off x="2532239" y="2659955"/>
                <a:ext cx="1440596" cy="2274939"/>
              </a:xfrm>
              <a:custGeom>
                <a:avLst/>
                <a:gdLst/>
                <a:ahLst/>
                <a:cxnLst/>
                <a:rect l="0" t="0" r="0" b="0"/>
                <a:pathLst>
                  <a:path w="1920794" h="3033251">
                    <a:moveTo>
                      <a:pt x="0" y="0"/>
                    </a:moveTo>
                    <a:lnTo>
                      <a:pt x="160067" y="2513039"/>
                    </a:lnTo>
                    <a:lnTo>
                      <a:pt x="960397" y="3033251"/>
                    </a:lnTo>
                    <a:lnTo>
                      <a:pt x="1768733" y="2513039"/>
                    </a:lnTo>
                    <a:lnTo>
                      <a:pt x="1920794" y="0"/>
                    </a:lnTo>
                    <a:lnTo>
                      <a:pt x="960397" y="376154"/>
                    </a:lnTo>
                    <a:lnTo>
                      <a:pt x="0" y="0"/>
                    </a:lnTo>
                    <a:close/>
                  </a:path>
                </a:pathLst>
              </a:custGeom>
              <a:solidFill>
                <a:srgbClr val="46BA7D"/>
              </a:solidFill>
              <a:ln w="7600" cap="flat">
                <a:noFill/>
                <a:bevel/>
              </a:ln>
              <a:effectLst>
                <a:outerShdw blurRad="44450" dist="27940" dir="5400000" algn="ctr">
                  <a:srgbClr val="000000">
                    <a:alpha val="32000"/>
                  </a:srgbClr>
                </a:outerShdw>
              </a:effectLst>
              <a:sp3d>
                <a:bevelT w="190500" h="38100"/>
              </a:sp3d>
            </p:spPr>
          </p:sp>
          <p:sp>
            <p:nvSpPr>
              <p:cNvPr id="51" name="Forma libre 50"/>
              <p:cNvSpPr/>
              <p:nvPr/>
            </p:nvSpPr>
            <p:spPr>
              <a:xfrm>
                <a:off x="2532239" y="2659955"/>
                <a:ext cx="720298" cy="2274939"/>
              </a:xfrm>
              <a:custGeom>
                <a:avLst/>
                <a:gdLst/>
                <a:ahLst/>
                <a:cxnLst/>
                <a:rect l="0" t="0" r="0" b="0"/>
                <a:pathLst>
                  <a:path w="960397" h="3033251">
                    <a:moveTo>
                      <a:pt x="0" y="0"/>
                    </a:moveTo>
                    <a:lnTo>
                      <a:pt x="960397" y="376154"/>
                    </a:lnTo>
                    <a:lnTo>
                      <a:pt x="960397" y="3033251"/>
                    </a:lnTo>
                    <a:lnTo>
                      <a:pt x="160067" y="2513039"/>
                    </a:lnTo>
                    <a:lnTo>
                      <a:pt x="0" y="0"/>
                    </a:lnTo>
                    <a:close/>
                  </a:path>
                </a:pathLst>
              </a:custGeom>
              <a:solidFill>
                <a:srgbClr val="46BA7D">
                  <a:alpha val="29000"/>
                </a:srgbClr>
              </a:solidFill>
              <a:ln w="7600" cap="flat">
                <a:noFill/>
                <a:bevel/>
              </a:ln>
              <a:effectLst>
                <a:outerShdw blurRad="44450" dist="27940" dir="5400000" algn="ctr">
                  <a:srgbClr val="000000">
                    <a:alpha val="32000"/>
                  </a:srgbClr>
                </a:outerShdw>
              </a:effectLst>
              <a:sp3d>
                <a:bevelT w="190500" h="38100"/>
              </a:sp3d>
            </p:spPr>
          </p:sp>
        </p:grpSp>
        <p:grpSp>
          <p:nvGrpSpPr>
            <p:cNvPr id="41" name="Grupo 40"/>
            <p:cNvGrpSpPr/>
            <p:nvPr/>
          </p:nvGrpSpPr>
          <p:grpSpPr>
            <a:xfrm rot="16200000">
              <a:off x="8882278" y="2639283"/>
              <a:ext cx="1451851" cy="2887270"/>
              <a:chOff x="6410035" y="2659955"/>
              <a:chExt cx="1440596" cy="2274939"/>
            </a:xfrm>
            <a:scene3d>
              <a:camera prst="orthographicFront">
                <a:rot lat="0" lon="0" rev="0"/>
              </a:camera>
              <a:lightRig rig="balanced" dir="t">
                <a:rot lat="0" lon="0" rev="8700000"/>
              </a:lightRig>
            </a:scene3d>
          </p:grpSpPr>
          <p:sp>
            <p:nvSpPr>
              <p:cNvPr id="48" name="Forma libre 47"/>
              <p:cNvSpPr/>
              <p:nvPr/>
            </p:nvSpPr>
            <p:spPr>
              <a:xfrm>
                <a:off x="6410035" y="2659955"/>
                <a:ext cx="1440596" cy="2274939"/>
              </a:xfrm>
              <a:custGeom>
                <a:avLst/>
                <a:gdLst/>
                <a:ahLst/>
                <a:cxnLst/>
                <a:rect l="0" t="0" r="0" b="0"/>
                <a:pathLst>
                  <a:path w="1920794" h="3033251">
                    <a:moveTo>
                      <a:pt x="0" y="0"/>
                    </a:moveTo>
                    <a:lnTo>
                      <a:pt x="160067" y="2513039"/>
                    </a:lnTo>
                    <a:lnTo>
                      <a:pt x="960397" y="3033251"/>
                    </a:lnTo>
                    <a:lnTo>
                      <a:pt x="1768733" y="2513039"/>
                    </a:lnTo>
                    <a:lnTo>
                      <a:pt x="1920794" y="0"/>
                    </a:lnTo>
                    <a:lnTo>
                      <a:pt x="960397" y="376154"/>
                    </a:lnTo>
                    <a:lnTo>
                      <a:pt x="0" y="0"/>
                    </a:lnTo>
                    <a:close/>
                  </a:path>
                </a:pathLst>
              </a:custGeom>
              <a:solidFill>
                <a:srgbClr val="F0909B"/>
              </a:solidFill>
              <a:ln w="7600" cap="flat">
                <a:noFill/>
                <a:bevel/>
              </a:ln>
              <a:effectLst>
                <a:outerShdw blurRad="44450" dist="27940" dir="5400000" algn="ctr">
                  <a:srgbClr val="000000">
                    <a:alpha val="32000"/>
                  </a:srgbClr>
                </a:outerShdw>
              </a:effectLst>
              <a:sp3d>
                <a:bevelT w="190500" h="38100"/>
              </a:sp3d>
            </p:spPr>
          </p:sp>
          <p:sp>
            <p:nvSpPr>
              <p:cNvPr id="49" name="Forma libre 48"/>
              <p:cNvSpPr/>
              <p:nvPr/>
            </p:nvSpPr>
            <p:spPr>
              <a:xfrm>
                <a:off x="6410035" y="2659955"/>
                <a:ext cx="720298" cy="2274939"/>
              </a:xfrm>
              <a:custGeom>
                <a:avLst/>
                <a:gdLst/>
                <a:ahLst/>
                <a:cxnLst/>
                <a:rect l="0" t="0" r="0" b="0"/>
                <a:pathLst>
                  <a:path w="960397" h="3033251">
                    <a:moveTo>
                      <a:pt x="0" y="0"/>
                    </a:moveTo>
                    <a:lnTo>
                      <a:pt x="960397" y="376154"/>
                    </a:lnTo>
                    <a:lnTo>
                      <a:pt x="960397" y="3033251"/>
                    </a:lnTo>
                    <a:lnTo>
                      <a:pt x="160067" y="2513039"/>
                    </a:lnTo>
                    <a:lnTo>
                      <a:pt x="0" y="0"/>
                    </a:lnTo>
                    <a:close/>
                  </a:path>
                </a:pathLst>
              </a:custGeom>
              <a:solidFill>
                <a:srgbClr val="F0909B"/>
              </a:solidFill>
              <a:ln w="7600" cap="flat">
                <a:noFill/>
                <a:bevel/>
              </a:ln>
              <a:effectLst>
                <a:outerShdw blurRad="44450" dist="27940" dir="5400000" algn="ctr">
                  <a:srgbClr val="000000">
                    <a:alpha val="32000"/>
                  </a:srgbClr>
                </a:outerShdw>
              </a:effectLst>
              <a:sp3d>
                <a:bevelT w="190500" h="38100"/>
              </a:sp3d>
            </p:spPr>
          </p:sp>
        </p:grpSp>
        <p:grpSp>
          <p:nvGrpSpPr>
            <p:cNvPr id="42" name="Grupo 41"/>
            <p:cNvGrpSpPr/>
            <p:nvPr/>
          </p:nvGrpSpPr>
          <p:grpSpPr>
            <a:xfrm rot="16200000">
              <a:off x="5327715" y="2639284"/>
              <a:ext cx="1451851" cy="2887268"/>
              <a:chOff x="4471140" y="2659955"/>
              <a:chExt cx="1440596" cy="2274939"/>
            </a:xfrm>
            <a:scene3d>
              <a:camera prst="orthographicFront">
                <a:rot lat="0" lon="0" rev="0"/>
              </a:camera>
              <a:lightRig rig="balanced" dir="t">
                <a:rot lat="0" lon="0" rev="8700000"/>
              </a:lightRig>
            </a:scene3d>
          </p:grpSpPr>
          <p:sp>
            <p:nvSpPr>
              <p:cNvPr id="46" name="Forma libre 45"/>
              <p:cNvSpPr/>
              <p:nvPr/>
            </p:nvSpPr>
            <p:spPr>
              <a:xfrm>
                <a:off x="4471140" y="2659955"/>
                <a:ext cx="1440596" cy="2274939"/>
              </a:xfrm>
              <a:custGeom>
                <a:avLst/>
                <a:gdLst/>
                <a:ahLst/>
                <a:cxnLst/>
                <a:rect l="0" t="0" r="0" b="0"/>
                <a:pathLst>
                  <a:path w="1920794" h="3033251">
                    <a:moveTo>
                      <a:pt x="0" y="0"/>
                    </a:moveTo>
                    <a:lnTo>
                      <a:pt x="160067" y="2513039"/>
                    </a:lnTo>
                    <a:lnTo>
                      <a:pt x="960397" y="3033251"/>
                    </a:lnTo>
                    <a:lnTo>
                      <a:pt x="1768733" y="2513039"/>
                    </a:lnTo>
                    <a:lnTo>
                      <a:pt x="1920794" y="0"/>
                    </a:lnTo>
                    <a:lnTo>
                      <a:pt x="960397" y="376154"/>
                    </a:lnTo>
                    <a:lnTo>
                      <a:pt x="0" y="0"/>
                    </a:lnTo>
                    <a:close/>
                  </a:path>
                </a:pathLst>
              </a:custGeom>
              <a:solidFill>
                <a:srgbClr val="FFA849"/>
              </a:solidFill>
              <a:ln w="7600" cap="flat">
                <a:noFill/>
                <a:bevel/>
              </a:ln>
              <a:effectLst>
                <a:outerShdw blurRad="44450" dist="27940" dir="5400000" algn="ctr">
                  <a:srgbClr val="000000">
                    <a:alpha val="32000"/>
                  </a:srgbClr>
                </a:outerShdw>
              </a:effectLst>
              <a:sp3d>
                <a:bevelT w="190500" h="38100"/>
              </a:sp3d>
            </p:spPr>
          </p:sp>
          <p:sp>
            <p:nvSpPr>
              <p:cNvPr id="47" name="Forma libre 46"/>
              <p:cNvSpPr/>
              <p:nvPr/>
            </p:nvSpPr>
            <p:spPr>
              <a:xfrm>
                <a:off x="4471140" y="2659955"/>
                <a:ext cx="720298" cy="2274939"/>
              </a:xfrm>
              <a:custGeom>
                <a:avLst/>
                <a:gdLst/>
                <a:ahLst/>
                <a:cxnLst/>
                <a:rect l="0" t="0" r="0" b="0"/>
                <a:pathLst>
                  <a:path w="960397" h="3033251">
                    <a:moveTo>
                      <a:pt x="0" y="0"/>
                    </a:moveTo>
                    <a:lnTo>
                      <a:pt x="960397" y="376154"/>
                    </a:lnTo>
                    <a:lnTo>
                      <a:pt x="960397" y="3033251"/>
                    </a:lnTo>
                    <a:lnTo>
                      <a:pt x="160067" y="2513039"/>
                    </a:lnTo>
                    <a:lnTo>
                      <a:pt x="0" y="0"/>
                    </a:lnTo>
                    <a:close/>
                  </a:path>
                </a:pathLst>
              </a:custGeom>
              <a:solidFill>
                <a:srgbClr val="FFA849"/>
              </a:solidFill>
              <a:ln w="7600" cap="flat">
                <a:noFill/>
                <a:bevel/>
              </a:ln>
              <a:effectLst>
                <a:outerShdw blurRad="44450" dist="27940" dir="5400000" algn="ctr">
                  <a:srgbClr val="000000">
                    <a:alpha val="32000"/>
                  </a:srgbClr>
                </a:outerShdw>
              </a:effectLst>
              <a:sp3d>
                <a:bevelT w="190500" h="38100"/>
              </a:sp3d>
            </p:spPr>
          </p:sp>
        </p:grpSp>
        <p:sp>
          <p:nvSpPr>
            <p:cNvPr id="43" name="Rectángulo 42"/>
            <p:cNvSpPr/>
            <p:nvPr/>
          </p:nvSpPr>
          <p:spPr>
            <a:xfrm>
              <a:off x="1932770" y="3893786"/>
              <a:ext cx="2199641" cy="400110"/>
            </a:xfrm>
            <a:prstGeom prst="rect">
              <a:avLst/>
            </a:prstGeom>
          </p:spPr>
          <p:txBody>
            <a:bodyPr wrap="none">
              <a:spAutoFit/>
            </a:bodyPr>
            <a:lstStyle/>
            <a:p>
              <a:pPr lvl="1" algn="just">
                <a:spcAft>
                  <a:spcPts val="1200"/>
                </a:spcAft>
              </a:pPr>
              <a:r>
                <a:rPr lang="es-MX" sz="2000" b="1" dirty="0">
                  <a:latin typeface="Arial" panose="020B0604020202020204" pitchFamily="34" charset="0"/>
                  <a:cs typeface="Arial" panose="020B0604020202020204" pitchFamily="34" charset="0"/>
                </a:rPr>
                <a:t>PRINCIPIOS </a:t>
              </a:r>
            </a:p>
          </p:txBody>
        </p:sp>
        <p:sp>
          <p:nvSpPr>
            <p:cNvPr id="44" name="Rectángulo 43"/>
            <p:cNvSpPr/>
            <p:nvPr/>
          </p:nvSpPr>
          <p:spPr>
            <a:xfrm>
              <a:off x="6122855" y="3905008"/>
              <a:ext cx="1484702" cy="400110"/>
            </a:xfrm>
            <a:prstGeom prst="rect">
              <a:avLst/>
            </a:prstGeom>
          </p:spPr>
          <p:txBody>
            <a:bodyPr wrap="none">
              <a:spAutoFit/>
            </a:bodyPr>
            <a:lstStyle/>
            <a:p>
              <a:r>
                <a:rPr lang="es-MX" sz="2000" b="1">
                  <a:latin typeface="Arial" panose="020B0604020202020204" pitchFamily="34" charset="0"/>
                  <a:cs typeface="Arial" panose="020B0604020202020204" pitchFamily="34" charset="0"/>
                </a:rPr>
                <a:t>VIRTUDES</a:t>
              </a:r>
              <a:endParaRPr lang="es-MX" sz="2000" b="1"/>
            </a:p>
          </p:txBody>
        </p:sp>
        <p:sp>
          <p:nvSpPr>
            <p:cNvPr id="45" name="Rectángulo 44"/>
            <p:cNvSpPr/>
            <p:nvPr/>
          </p:nvSpPr>
          <p:spPr>
            <a:xfrm>
              <a:off x="9270530" y="3882860"/>
              <a:ext cx="1940147" cy="400110"/>
            </a:xfrm>
            <a:prstGeom prst="rect">
              <a:avLst/>
            </a:prstGeom>
          </p:spPr>
          <p:txBody>
            <a:bodyPr wrap="none">
              <a:spAutoFit/>
            </a:bodyPr>
            <a:lstStyle/>
            <a:p>
              <a:pPr lvl="1" algn="just">
                <a:spcAft>
                  <a:spcPts val="1200"/>
                </a:spcAft>
              </a:pPr>
              <a:r>
                <a:rPr lang="es-MX" sz="2000" b="1">
                  <a:latin typeface="Arial" panose="020B0604020202020204" pitchFamily="34" charset="0"/>
                  <a:cs typeface="Arial" panose="020B0604020202020204" pitchFamily="34" charset="0"/>
                </a:rPr>
                <a:t>VALORES </a:t>
              </a:r>
            </a:p>
          </p:txBody>
        </p:sp>
      </p:grpSp>
      <p:sp>
        <p:nvSpPr>
          <p:cNvPr id="52" name="Rectángulo 51"/>
          <p:cNvSpPr/>
          <p:nvPr/>
        </p:nvSpPr>
        <p:spPr>
          <a:xfrm>
            <a:off x="767408" y="5096744"/>
            <a:ext cx="10729192" cy="707886"/>
          </a:xfrm>
          <a:prstGeom prst="rect">
            <a:avLst/>
          </a:prstGeom>
        </p:spPr>
        <p:txBody>
          <a:bodyPr wrap="square">
            <a:spAutoFit/>
          </a:bodyPr>
          <a:lstStyle/>
          <a:p>
            <a:pPr marL="0" lvl="1" algn="ctr">
              <a:spcAft>
                <a:spcPts val="1200"/>
              </a:spcAft>
            </a:pPr>
            <a:r>
              <a:rPr lang="es-MX" sz="2000" smtClean="0">
                <a:latin typeface="Arial" panose="020B0604020202020204" pitchFamily="34" charset="0"/>
                <a:cs typeface="Arial" panose="020B0604020202020204" pitchFamily="34" charset="0"/>
              </a:rPr>
              <a:t>CON EL PROPÓSITO QUE  </a:t>
            </a:r>
            <a:r>
              <a:rPr lang="es-MX" sz="2000">
                <a:latin typeface="Arial" panose="020B0604020202020204" pitchFamily="34" charset="0"/>
                <a:cs typeface="Arial" panose="020B0604020202020204" pitchFamily="34" charset="0"/>
              </a:rPr>
              <a:t>LOS SERVIDORES PÚBLICOS, </a:t>
            </a:r>
            <a:r>
              <a:rPr lang="es-MX" sz="2000" smtClean="0">
                <a:latin typeface="Arial" panose="020B0604020202020204" pitchFamily="34" charset="0"/>
                <a:cs typeface="Arial" panose="020B0604020202020204" pitchFamily="34" charset="0"/>
              </a:rPr>
              <a:t>DESEMPEÑEN </a:t>
            </a:r>
            <a:r>
              <a:rPr lang="es-MX" sz="2000">
                <a:latin typeface="Arial" panose="020B0604020202020204" pitchFamily="34" charset="0"/>
                <a:cs typeface="Arial" panose="020B0604020202020204" pitchFamily="34" charset="0"/>
              </a:rPr>
              <a:t>DE MANERA ÉTICA E ÍNTEGRA </a:t>
            </a:r>
            <a:r>
              <a:rPr lang="es-MX" sz="2000" smtClean="0">
                <a:latin typeface="Arial" panose="020B0604020202020204" pitchFamily="34" charset="0"/>
                <a:cs typeface="Arial" panose="020B0604020202020204" pitchFamily="34" charset="0"/>
              </a:rPr>
              <a:t>LAS ACTIVIDADES ENCOMENDADAS</a:t>
            </a:r>
            <a:endParaRPr lang="es-MX" sz="2000" u="sng">
              <a:solidFill>
                <a:srgbClr val="FF0000"/>
              </a:solidFill>
              <a:latin typeface="Arial" panose="020B0604020202020204" pitchFamily="34" charset="0"/>
              <a:cs typeface="Arial" panose="020B0604020202020204" pitchFamily="34" charset="0"/>
            </a:endParaRPr>
          </a:p>
        </p:txBody>
      </p:sp>
      <p:pic>
        <p:nvPicPr>
          <p:cNvPr id="53" name="Imagen 5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87187" y="3414670"/>
            <a:ext cx="900000" cy="900000"/>
          </a:xfrm>
          <a:prstGeom prst="rect">
            <a:avLst/>
          </a:prstGeom>
        </p:spPr>
      </p:pic>
      <p:pic>
        <p:nvPicPr>
          <p:cNvPr id="54" name="Imagen 5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48895" y="3467263"/>
            <a:ext cx="900000" cy="900000"/>
          </a:xfrm>
          <a:prstGeom prst="rect">
            <a:avLst/>
          </a:prstGeom>
        </p:spPr>
      </p:pic>
      <p:pic>
        <p:nvPicPr>
          <p:cNvPr id="55" name="Imagen 5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119116" y="3518062"/>
            <a:ext cx="900000" cy="900000"/>
          </a:xfrm>
          <a:prstGeom prst="rect">
            <a:avLst/>
          </a:prstGeom>
        </p:spPr>
      </p:pic>
    </p:spTree>
    <p:extLst>
      <p:ext uri="{BB962C8B-B14F-4D97-AF65-F5344CB8AC3E}">
        <p14:creationId xmlns:p14="http://schemas.microsoft.com/office/powerpoint/2010/main" xmlns="" val="42329576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05</a:t>
            </a:r>
            <a:endParaRPr lang="es-MX" sz="2000" b="1" dirty="0">
              <a:latin typeface="Arial" panose="020B0604020202020204" pitchFamily="34" charset="0"/>
              <a:cs typeface="Arial" panose="020B0604020202020204" pitchFamily="34" charset="0"/>
            </a:endParaRPr>
          </a:p>
        </p:txBody>
      </p:sp>
      <p:sp>
        <p:nvSpPr>
          <p:cNvPr id="36" name="Rectángulo 35"/>
          <p:cNvSpPr/>
          <p:nvPr/>
        </p:nvSpPr>
        <p:spPr>
          <a:xfrm>
            <a:off x="8356" y="-2110"/>
            <a:ext cx="9264352" cy="400110"/>
          </a:xfrm>
          <a:prstGeom prst="rect">
            <a:avLst/>
          </a:prstGeom>
        </p:spPr>
        <p:txBody>
          <a:bodyPr wrap="square" anchor="ctr">
            <a:spAutoFit/>
          </a:bodyPr>
          <a:lstStyle/>
          <a:p>
            <a:r>
              <a:rPr lang="es-ES" sz="2000" b="1" dirty="0" smtClean="0">
                <a:latin typeface="Arial" pitchFamily="34" charset="0"/>
                <a:cs typeface="Arial" pitchFamily="34" charset="0"/>
              </a:rPr>
              <a:t>III. </a:t>
            </a:r>
            <a:r>
              <a:rPr lang="es-MX" sz="2000" b="1" dirty="0">
                <a:latin typeface="Arial" pitchFamily="34" charset="0"/>
                <a:cs typeface="Arial" pitchFamily="34" charset="0"/>
              </a:rPr>
              <a:t>ANTECEDENTES</a:t>
            </a:r>
          </a:p>
        </p:txBody>
      </p:sp>
      <p:sp>
        <p:nvSpPr>
          <p:cNvPr id="21" name="Rectángulo 20"/>
          <p:cNvSpPr/>
          <p:nvPr/>
        </p:nvSpPr>
        <p:spPr>
          <a:xfrm>
            <a:off x="1760360" y="1119157"/>
            <a:ext cx="491725" cy="581651"/>
          </a:xfrm>
          <a:prstGeom prst="rect">
            <a:avLst/>
          </a:prstGeom>
          <a:solidFill>
            <a:srgbClr val="405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21"/>
          <p:cNvSpPr/>
          <p:nvPr/>
        </p:nvSpPr>
        <p:spPr>
          <a:xfrm>
            <a:off x="5838088" y="1119157"/>
            <a:ext cx="491725" cy="581651"/>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22"/>
          <p:cNvSpPr/>
          <p:nvPr/>
        </p:nvSpPr>
        <p:spPr>
          <a:xfrm>
            <a:off x="9974918" y="1119157"/>
            <a:ext cx="491725" cy="581651"/>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91743" y="4524802"/>
            <a:ext cx="1368272" cy="1368272"/>
          </a:xfrm>
          <a:prstGeom prst="rect">
            <a:avLst/>
          </a:prstGeom>
        </p:spPr>
      </p:pic>
      <p:sp>
        <p:nvSpPr>
          <p:cNvPr id="25" name="Rectangle 13"/>
          <p:cNvSpPr/>
          <p:nvPr/>
        </p:nvSpPr>
        <p:spPr>
          <a:xfrm>
            <a:off x="12945" y="548680"/>
            <a:ext cx="12176584" cy="570477"/>
          </a:xfrm>
          <a:prstGeom prst="rect">
            <a:avLst/>
          </a:prstGeom>
          <a:solidFill>
            <a:srgbClr val="8C9CA6">
              <a:lumMod val="20000"/>
              <a:lumOff val="8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rPr>
              <a:t>1</a:t>
            </a:r>
          </a:p>
        </p:txBody>
      </p:sp>
      <p:sp>
        <p:nvSpPr>
          <p:cNvPr id="26" name="Parallelogram 7"/>
          <p:cNvSpPr/>
          <p:nvPr/>
        </p:nvSpPr>
        <p:spPr>
          <a:xfrm>
            <a:off x="139853" y="1700808"/>
            <a:ext cx="3819172" cy="4608511"/>
          </a:xfrm>
          <a:prstGeom prst="frame">
            <a:avLst>
              <a:gd name="adj1" fmla="val 7870"/>
            </a:avLst>
          </a:prstGeom>
          <a:solidFill>
            <a:srgbClr val="40515A"/>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7" name="Parallelogram 7"/>
          <p:cNvSpPr/>
          <p:nvPr/>
        </p:nvSpPr>
        <p:spPr>
          <a:xfrm>
            <a:off x="294013" y="548680"/>
            <a:ext cx="3510850" cy="570477"/>
          </a:xfrm>
          <a:prstGeom prst="parallelogram">
            <a:avLst>
              <a:gd name="adj" fmla="val 34259"/>
            </a:avLst>
          </a:prstGeom>
          <a:solidFill>
            <a:srgbClr val="4051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2010</a:t>
            </a:r>
          </a:p>
        </p:txBody>
      </p:sp>
      <p:sp>
        <p:nvSpPr>
          <p:cNvPr id="28" name="Rectángulo 27"/>
          <p:cNvSpPr/>
          <p:nvPr/>
        </p:nvSpPr>
        <p:spPr>
          <a:xfrm>
            <a:off x="429440" y="2267287"/>
            <a:ext cx="3239994" cy="2169825"/>
          </a:xfrm>
          <a:prstGeom prst="rect">
            <a:avLst/>
          </a:prstGeom>
        </p:spPr>
        <p:txBody>
          <a:bodyPr wrap="square">
            <a:spAutoFit/>
          </a:bodyPr>
          <a:lstStyle/>
          <a:p>
            <a:pPr algn="ctr"/>
            <a:r>
              <a:rPr lang="es-ES" sz="1500" b="1" dirty="0">
                <a:latin typeface="Arial" panose="020B0604020202020204" pitchFamily="34" charset="0"/>
                <a:cs typeface="Arial" panose="020B0604020202020204" pitchFamily="34" charset="0"/>
              </a:rPr>
              <a:t>DURANTE LA PRESENTACIÓN DEL INFORME DE RESULTADOS DE FISCALIZACIÓN SUPERIOR DE LA CUENTA PÚBLICA 2008, SE MENCIONÓ POR PRIMERA VEZ LA NECESIDAD DE ESTABLECER UN SISTEMA NACIONAL DE FISCALIZACIÓN (</a:t>
            </a:r>
            <a:r>
              <a:rPr lang="es-ES" sz="1500" b="1" dirty="0" err="1">
                <a:latin typeface="Arial" panose="020B0604020202020204" pitchFamily="34" charset="0"/>
                <a:cs typeface="Arial" panose="020B0604020202020204" pitchFamily="34" charset="0"/>
              </a:rPr>
              <a:t>SNF</a:t>
            </a:r>
            <a:r>
              <a:rPr lang="es-ES" sz="1500" b="1" dirty="0">
                <a:latin typeface="Arial" panose="020B0604020202020204" pitchFamily="34" charset="0"/>
                <a:cs typeface="Arial" panose="020B0604020202020204" pitchFamily="34" charset="0"/>
              </a:rPr>
              <a:t>)</a:t>
            </a:r>
          </a:p>
        </p:txBody>
      </p:sp>
      <p:sp>
        <p:nvSpPr>
          <p:cNvPr id="29" name="Parallelogram 8"/>
          <p:cNvSpPr/>
          <p:nvPr/>
        </p:nvSpPr>
        <p:spPr>
          <a:xfrm>
            <a:off x="4444370" y="548680"/>
            <a:ext cx="3427056" cy="570477"/>
          </a:xfrm>
          <a:prstGeom prst="parallelogram">
            <a:avLst>
              <a:gd name="adj" fmla="val 34259"/>
            </a:avLst>
          </a:prstGeom>
          <a:solidFill>
            <a:srgbClr val="F17C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2012</a:t>
            </a:r>
          </a:p>
        </p:txBody>
      </p:sp>
      <p:sp>
        <p:nvSpPr>
          <p:cNvPr id="30" name="Parallelogram 7"/>
          <p:cNvSpPr/>
          <p:nvPr/>
        </p:nvSpPr>
        <p:spPr>
          <a:xfrm>
            <a:off x="4293889" y="1700808"/>
            <a:ext cx="3728019" cy="4608511"/>
          </a:xfrm>
          <a:prstGeom prst="frame">
            <a:avLst>
              <a:gd name="adj1" fmla="val 7870"/>
            </a:avLst>
          </a:prstGeom>
          <a:solidFill>
            <a:srgbClr val="F17C3F"/>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31" name="Parallelogram 9"/>
          <p:cNvSpPr/>
          <p:nvPr/>
        </p:nvSpPr>
        <p:spPr>
          <a:xfrm>
            <a:off x="8507254" y="548680"/>
            <a:ext cx="3427056" cy="570477"/>
          </a:xfrm>
          <a:prstGeom prst="parallelogram">
            <a:avLst>
              <a:gd name="adj" fmla="val 34259"/>
            </a:avLst>
          </a:prstGeom>
          <a:solidFill>
            <a:srgbClr val="0095C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2015</a:t>
            </a:r>
          </a:p>
        </p:txBody>
      </p:sp>
      <p:sp>
        <p:nvSpPr>
          <p:cNvPr id="32" name="Parallelogram 7"/>
          <p:cNvSpPr/>
          <p:nvPr/>
        </p:nvSpPr>
        <p:spPr>
          <a:xfrm>
            <a:off x="8356773" y="1700808"/>
            <a:ext cx="3728019" cy="4608511"/>
          </a:xfrm>
          <a:prstGeom prst="frame">
            <a:avLst>
              <a:gd name="adj1" fmla="val 7870"/>
            </a:avLst>
          </a:prstGeom>
          <a:solidFill>
            <a:srgbClr val="0095CD"/>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33" name="Rectángulo 32"/>
          <p:cNvSpPr/>
          <p:nvPr/>
        </p:nvSpPr>
        <p:spPr>
          <a:xfrm>
            <a:off x="4583832" y="2184723"/>
            <a:ext cx="3168352" cy="2308324"/>
          </a:xfrm>
          <a:prstGeom prst="rect">
            <a:avLst/>
          </a:prstGeom>
        </p:spPr>
        <p:txBody>
          <a:bodyPr wrap="square">
            <a:spAutoFit/>
          </a:bodyPr>
          <a:lstStyle/>
          <a:p>
            <a:pPr algn="ctr"/>
            <a:r>
              <a:rPr lang="es-ES" sz="1600" b="1" dirty="0">
                <a:latin typeface="Arial" panose="020B0604020202020204" pitchFamily="34" charset="0"/>
                <a:cs typeface="Arial" panose="020B0604020202020204" pitchFamily="34" charset="0"/>
              </a:rPr>
              <a:t>EL SISTEMA NACIONAL DE FISCALIZACIÓN (</a:t>
            </a:r>
            <a:r>
              <a:rPr lang="es-ES" sz="1600" b="1" dirty="0" err="1">
                <a:latin typeface="Arial" panose="020B0604020202020204" pitchFamily="34" charset="0"/>
                <a:cs typeface="Arial" panose="020B0604020202020204" pitchFamily="34" charset="0"/>
              </a:rPr>
              <a:t>SNF</a:t>
            </a:r>
            <a:r>
              <a:rPr lang="es-ES" sz="1600" b="1" dirty="0">
                <a:latin typeface="Arial" panose="020B0604020202020204" pitchFamily="34" charset="0"/>
                <a:cs typeface="Arial" panose="020B0604020202020204" pitchFamily="34" charset="0"/>
              </a:rPr>
              <a:t>) SE ALINEÓ </a:t>
            </a:r>
            <a:r>
              <a:rPr lang="es-ES" sz="1600" b="1" dirty="0" smtClean="0">
                <a:latin typeface="Arial" panose="020B0604020202020204" pitchFamily="34" charset="0"/>
                <a:cs typeface="Arial" panose="020B0604020202020204" pitchFamily="34" charset="0"/>
              </a:rPr>
              <a:t>EN </a:t>
            </a:r>
            <a:r>
              <a:rPr lang="es-ES" sz="1600" b="1" dirty="0">
                <a:latin typeface="Arial" panose="020B0604020202020204" pitchFamily="34" charset="0"/>
                <a:cs typeface="Arial" panose="020B0604020202020204" pitchFamily="34" charset="0"/>
              </a:rPr>
              <a:t>SEIS GRANDES METAS ACORDADAS EN LA TERCERA REUNIÓN PLENARIA, CON LA APROBACIÓN DEL PLAN </a:t>
            </a:r>
            <a:r>
              <a:rPr lang="es-ES" sz="1600" b="1" dirty="0" smtClean="0">
                <a:latin typeface="Arial" panose="020B0604020202020204" pitchFamily="34" charset="0"/>
                <a:cs typeface="Arial" panose="020B0604020202020204" pitchFamily="34" charset="0"/>
              </a:rPr>
              <a:t>ESTRATÉGICO FEDERAL </a:t>
            </a:r>
            <a:r>
              <a:rPr lang="es-ES" sz="1600" b="1" dirty="0">
                <a:latin typeface="Arial" panose="020B0604020202020204" pitchFamily="34" charset="0"/>
                <a:cs typeface="Arial" panose="020B0604020202020204" pitchFamily="34" charset="0"/>
              </a:rPr>
              <a:t>2013-2017</a:t>
            </a:r>
          </a:p>
        </p:txBody>
      </p:sp>
      <p:sp>
        <p:nvSpPr>
          <p:cNvPr id="34" name="Rectángulo 33"/>
          <p:cNvSpPr/>
          <p:nvPr/>
        </p:nvSpPr>
        <p:spPr>
          <a:xfrm>
            <a:off x="8636604" y="2579792"/>
            <a:ext cx="3168352" cy="1323439"/>
          </a:xfrm>
          <a:prstGeom prst="rect">
            <a:avLst/>
          </a:prstGeom>
        </p:spPr>
        <p:txBody>
          <a:bodyPr wrap="square">
            <a:spAutoFit/>
          </a:bodyPr>
          <a:lstStyle/>
          <a:p>
            <a:pPr algn="ctr"/>
            <a:r>
              <a:rPr lang="es-ES" sz="1600" b="1" dirty="0">
                <a:latin typeface="Arial" panose="020B0604020202020204" pitchFamily="34" charset="0"/>
                <a:cs typeface="Arial" panose="020B0604020202020204" pitchFamily="34" charset="0"/>
              </a:rPr>
              <a:t>EL MARCO DEL PROCESO LEGISLATIVO QUE DARÍA ORIGEN AL SISTEMA NACIONAL ANTICORRUPCIÓN (</a:t>
            </a:r>
            <a:r>
              <a:rPr lang="es-ES" sz="1600" b="1" dirty="0" err="1">
                <a:latin typeface="Arial" panose="020B0604020202020204" pitchFamily="34" charset="0"/>
                <a:cs typeface="Arial" panose="020B0604020202020204" pitchFamily="34" charset="0"/>
              </a:rPr>
              <a:t>SNA</a:t>
            </a:r>
            <a:r>
              <a:rPr lang="es-ES" sz="1600" b="1" dirty="0">
                <a:latin typeface="Arial" panose="020B0604020202020204" pitchFamily="34" charset="0"/>
                <a:cs typeface="Arial" panose="020B0604020202020204" pitchFamily="34" charset="0"/>
              </a:rPr>
              <a:t>), SE </a:t>
            </a:r>
            <a:r>
              <a:rPr lang="es-ES" sz="1600" b="1" dirty="0" smtClean="0">
                <a:latin typeface="Arial" panose="020B0604020202020204" pitchFamily="34" charset="0"/>
                <a:cs typeface="Arial" panose="020B0604020202020204" pitchFamily="34" charset="0"/>
              </a:rPr>
              <a:t>INCLUYÓ </a:t>
            </a:r>
            <a:r>
              <a:rPr lang="es-ES" sz="1600" b="1" dirty="0">
                <a:latin typeface="Arial" panose="020B0604020202020204" pitchFamily="34" charset="0"/>
                <a:cs typeface="Arial" panose="020B0604020202020204" pitchFamily="34" charset="0"/>
              </a:rPr>
              <a:t>AL </a:t>
            </a:r>
            <a:r>
              <a:rPr lang="es-ES" sz="1600" b="1" dirty="0" err="1">
                <a:latin typeface="Arial" panose="020B0604020202020204" pitchFamily="34" charset="0"/>
                <a:cs typeface="Arial" panose="020B0604020202020204" pitchFamily="34" charset="0"/>
              </a:rPr>
              <a:t>SNF</a:t>
            </a:r>
            <a:endParaRPr lang="es-ES" sz="1600" b="1" dirty="0">
              <a:latin typeface="Arial" panose="020B0604020202020204" pitchFamily="34" charset="0"/>
              <a:cs typeface="Arial" panose="020B0604020202020204" pitchFamily="34" charset="0"/>
            </a:endParaRPr>
          </a:p>
        </p:txBody>
      </p:sp>
      <p:pic>
        <p:nvPicPr>
          <p:cNvPr id="37" name="Imagen 3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81103" y="4540604"/>
            <a:ext cx="1336668" cy="1336668"/>
          </a:xfrm>
          <a:prstGeom prst="rect">
            <a:avLst/>
          </a:prstGeom>
        </p:spPr>
      </p:pic>
      <p:pic>
        <p:nvPicPr>
          <p:cNvPr id="38" name="Imagen 3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49815" y="4865331"/>
            <a:ext cx="571102" cy="571102"/>
          </a:xfrm>
          <a:prstGeom prst="rect">
            <a:avLst/>
          </a:prstGeom>
        </p:spPr>
      </p:pic>
      <p:pic>
        <p:nvPicPr>
          <p:cNvPr id="39" name="Imagen 3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554781" y="4484882"/>
            <a:ext cx="1332000" cy="1332000"/>
          </a:xfrm>
          <a:prstGeom prst="rect">
            <a:avLst/>
          </a:prstGeom>
        </p:spPr>
      </p:pic>
    </p:spTree>
    <p:extLst>
      <p:ext uri="{BB962C8B-B14F-4D97-AF65-F5344CB8AC3E}">
        <p14:creationId xmlns:p14="http://schemas.microsoft.com/office/powerpoint/2010/main" xmlns="" val="31939048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06</a:t>
            </a:r>
            <a:endParaRPr lang="es-MX" sz="2000" b="1" dirty="0">
              <a:latin typeface="Arial" panose="020B0604020202020204" pitchFamily="34" charset="0"/>
              <a:cs typeface="Arial" panose="020B0604020202020204" pitchFamily="34" charset="0"/>
            </a:endParaRPr>
          </a:p>
        </p:txBody>
      </p:sp>
      <p:grpSp>
        <p:nvGrpSpPr>
          <p:cNvPr id="42" name="Group 51"/>
          <p:cNvGrpSpPr/>
          <p:nvPr/>
        </p:nvGrpSpPr>
        <p:grpSpPr>
          <a:xfrm>
            <a:off x="119336" y="449500"/>
            <a:ext cx="11946917" cy="2403436"/>
            <a:chOff x="2527714" y="1844348"/>
            <a:chExt cx="25068066" cy="3747277"/>
          </a:xfrm>
          <a:solidFill>
            <a:srgbClr val="814E7E"/>
          </a:solidFill>
        </p:grpSpPr>
        <p:sp>
          <p:nvSpPr>
            <p:cNvPr id="47" name="Freeform 52"/>
            <p:cNvSpPr/>
            <p:nvPr/>
          </p:nvSpPr>
          <p:spPr>
            <a:xfrm>
              <a:off x="2527714" y="1844348"/>
              <a:ext cx="25068066" cy="3747277"/>
            </a:xfrm>
            <a:prstGeom prst="roundRect">
              <a:avLst/>
            </a:prstGeom>
            <a:gradFill flip="none" rotWithShape="1">
              <a:gsLst>
                <a:gs pos="0">
                  <a:srgbClr val="814E7E">
                    <a:lumMod val="40000"/>
                    <a:lumOff val="60000"/>
                  </a:srgbClr>
                </a:gs>
                <a:gs pos="46000">
                  <a:srgbClr val="814E7E">
                    <a:lumMod val="95000"/>
                    <a:lumOff val="5000"/>
                  </a:srgbClr>
                </a:gs>
                <a:gs pos="100000">
                  <a:srgbClr val="814E7E">
                    <a:lumMod val="6000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endParaRPr>
            </a:p>
          </p:txBody>
        </p:sp>
        <p:sp>
          <p:nvSpPr>
            <p:cNvPr id="52" name="Oval 53"/>
            <p:cNvSpPr/>
            <p:nvPr/>
          </p:nvSpPr>
          <p:spPr>
            <a:xfrm>
              <a:off x="2768981" y="2124994"/>
              <a:ext cx="24386972" cy="3185984"/>
            </a:xfrm>
            <a:prstGeom prst="roundRect">
              <a:avLst/>
            </a:prstGeom>
            <a:gradFill flip="none" rotWithShape="1">
              <a:gsLst>
                <a:gs pos="0">
                  <a:srgbClr val="814E7E">
                    <a:lumMod val="40000"/>
                    <a:lumOff val="60000"/>
                  </a:srgbClr>
                </a:gs>
                <a:gs pos="46000">
                  <a:srgbClr val="814E7E">
                    <a:lumMod val="95000"/>
                    <a:lumOff val="5000"/>
                  </a:srgbClr>
                </a:gs>
                <a:gs pos="100000">
                  <a:srgbClr val="814E7E">
                    <a:lumMod val="60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white"/>
                </a:solidFill>
                <a:effectLst/>
                <a:uLnTx/>
                <a:uFillTx/>
              </a:endParaRPr>
            </a:p>
          </p:txBody>
        </p:sp>
        <p:sp>
          <p:nvSpPr>
            <p:cNvPr id="55" name="Oval 54"/>
            <p:cNvSpPr/>
            <p:nvPr/>
          </p:nvSpPr>
          <p:spPr>
            <a:xfrm>
              <a:off x="3101908" y="2335795"/>
              <a:ext cx="22845296" cy="2806752"/>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273339"/>
                </a:solidFill>
                <a:effectLst/>
                <a:uLnTx/>
                <a:uFillTx/>
              </a:endParaRPr>
            </a:p>
          </p:txBody>
        </p:sp>
      </p:grpSp>
      <p:grpSp>
        <p:nvGrpSpPr>
          <p:cNvPr id="56" name="Grupo 55"/>
          <p:cNvGrpSpPr/>
          <p:nvPr/>
        </p:nvGrpSpPr>
        <p:grpSpPr>
          <a:xfrm>
            <a:off x="9336360" y="758443"/>
            <a:ext cx="1567409" cy="1785547"/>
            <a:chOff x="4199168" y="1326216"/>
            <a:chExt cx="3868618" cy="4805734"/>
          </a:xfrm>
        </p:grpSpPr>
        <p:pic>
          <p:nvPicPr>
            <p:cNvPr id="57" name="Imagen 56"/>
            <p:cNvPicPr>
              <a:picLocks noChangeAspect="1"/>
            </p:cNvPicPr>
            <p:nvPr/>
          </p:nvPicPr>
          <p:blipFill rotWithShape="1">
            <a:blip r:embed="rId2"/>
            <a:srcRect l="3173" t="2610" r="3238" b="5071"/>
            <a:stretch/>
          </p:blipFill>
          <p:spPr>
            <a:xfrm>
              <a:off x="4199168" y="1326216"/>
              <a:ext cx="3868618" cy="4805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8" name="Rectángulo 57"/>
            <p:cNvSpPr/>
            <p:nvPr/>
          </p:nvSpPr>
          <p:spPr>
            <a:xfrm>
              <a:off x="4882028" y="1932709"/>
              <a:ext cx="2495515" cy="3574473"/>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sz="2800" b="1">
                <a:solidFill>
                  <a:prstClr val="white"/>
                </a:solidFill>
                <a:latin typeface="TypoUpright BT" panose="03020702030807050705" pitchFamily="66" charset="0"/>
              </a:endParaRPr>
            </a:p>
          </p:txBody>
        </p:sp>
        <p:sp>
          <p:nvSpPr>
            <p:cNvPr id="59" name="Rectángulo 58"/>
            <p:cNvSpPr/>
            <p:nvPr/>
          </p:nvSpPr>
          <p:spPr>
            <a:xfrm>
              <a:off x="4806397" y="2932995"/>
              <a:ext cx="2541880" cy="1573900"/>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800" b="1" smtClean="0">
                  <a:solidFill>
                    <a:prstClr val="white">
                      <a:lumMod val="9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CONSTITUCIÓN </a:t>
              </a:r>
            </a:p>
            <a:p>
              <a:pPr algn="ctr"/>
              <a:r>
                <a:rPr lang="es-MX" sz="800" b="1" smtClean="0">
                  <a:solidFill>
                    <a:prstClr val="white">
                      <a:lumMod val="9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POLÍTICA </a:t>
              </a:r>
              <a:r>
                <a:rPr lang="es-MX" sz="800" b="1">
                  <a:solidFill>
                    <a:prstClr val="white">
                      <a:lumMod val="9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es-MX" sz="800" b="1" smtClean="0">
                  <a:solidFill>
                    <a:prstClr val="white">
                      <a:lumMod val="9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a:t>
              </a:r>
              <a:r>
                <a:rPr lang="es-MX" sz="800" b="1">
                  <a:solidFill>
                    <a:prstClr val="white">
                      <a:lumMod val="9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800" b="1" smtClean="0">
                  <a:solidFill>
                    <a:prstClr val="white">
                      <a:lumMod val="9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ENTIDADES FEDERATIVAS</a:t>
              </a:r>
            </a:p>
          </p:txBody>
        </p:sp>
      </p:grpSp>
      <p:sp>
        <p:nvSpPr>
          <p:cNvPr id="60" name="Rectángulo 59"/>
          <p:cNvSpPr/>
          <p:nvPr/>
        </p:nvSpPr>
        <p:spPr>
          <a:xfrm>
            <a:off x="637688" y="1137518"/>
            <a:ext cx="8295303" cy="1200329"/>
          </a:xfrm>
          <a:prstGeom prst="rect">
            <a:avLst/>
          </a:prstGeom>
        </p:spPr>
        <p:txBody>
          <a:bodyPr wrap="square">
            <a:spAutoFit/>
          </a:bodyPr>
          <a:lstStyle/>
          <a:p>
            <a:pPr algn="ctr"/>
            <a:r>
              <a:rPr lang="es-ES" dirty="0" smtClean="0">
                <a:latin typeface="Arial" panose="020B0604020202020204" pitchFamily="34" charset="0"/>
                <a:cs typeface="Arial" panose="020B0604020202020204" pitchFamily="34" charset="0"/>
              </a:rPr>
              <a:t>ADICIONAL AL DECRETO QUE REFORMÓ LA CPEUM, TODAS LAS ENTIDADES FEDERATIVAS DEBEN IMPLEMENTAR UN SISTEMA LOCAL ANTICORRUPCIÓN, EL CUAL IMPACTE EN LAS PROPIAS CONSTITUCIONES ESTATALES Y DEMÁS LEGISLACIONES LOCALES  </a:t>
            </a:r>
            <a:endParaRPr lang="es-ES" dirty="0">
              <a:latin typeface="Arial" panose="020B0604020202020204" pitchFamily="34" charset="0"/>
              <a:cs typeface="Arial" panose="020B0604020202020204" pitchFamily="34" charset="0"/>
            </a:endParaRPr>
          </a:p>
        </p:txBody>
      </p:sp>
      <p:grpSp>
        <p:nvGrpSpPr>
          <p:cNvPr id="61" name="Grupo 60"/>
          <p:cNvGrpSpPr/>
          <p:nvPr/>
        </p:nvGrpSpPr>
        <p:grpSpPr>
          <a:xfrm>
            <a:off x="346597" y="2915641"/>
            <a:ext cx="11397766" cy="3357693"/>
            <a:chOff x="475551" y="304498"/>
            <a:chExt cx="3384238" cy="2193157"/>
          </a:xfrm>
        </p:grpSpPr>
        <p:sp>
          <p:nvSpPr>
            <p:cNvPr id="62" name="Rectángulo redondeado 4"/>
            <p:cNvSpPr/>
            <p:nvPr/>
          </p:nvSpPr>
          <p:spPr>
            <a:xfrm>
              <a:off x="475551" y="304498"/>
              <a:ext cx="3384238" cy="2193157"/>
            </a:xfrm>
            <a:prstGeom prst="roundRect">
              <a:avLst/>
            </a:prstGeom>
            <a:solidFill>
              <a:srgbClr val="32B4D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redondeado 4"/>
            <p:cNvSpPr/>
            <p:nvPr/>
          </p:nvSpPr>
          <p:spPr>
            <a:xfrm>
              <a:off x="528645" y="421248"/>
              <a:ext cx="3264469" cy="2005844"/>
            </a:xfrm>
            <a:prstGeom prst="roundRect">
              <a:avLst/>
            </a:prstGeom>
            <a:solidFill>
              <a:srgbClr val="B9ED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redondeado 4"/>
            <p:cNvSpPr/>
            <p:nvPr/>
          </p:nvSpPr>
          <p:spPr>
            <a:xfrm>
              <a:off x="588542" y="538000"/>
              <a:ext cx="3164344" cy="786943"/>
            </a:xfrm>
            <a:prstGeom prst="round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5" name="Rectángulo 64"/>
          <p:cNvSpPr/>
          <p:nvPr/>
        </p:nvSpPr>
        <p:spPr>
          <a:xfrm>
            <a:off x="727139" y="3339091"/>
            <a:ext cx="10657186" cy="923330"/>
          </a:xfrm>
          <a:prstGeom prst="rect">
            <a:avLst/>
          </a:prstGeom>
        </p:spPr>
        <p:txBody>
          <a:bodyPr wrap="square">
            <a:spAutoFit/>
          </a:bodyPr>
          <a:lstStyle/>
          <a:p>
            <a:pPr algn="ctr"/>
            <a:r>
              <a:rPr lang="es-ES" dirty="0" smtClean="0">
                <a:latin typeface="Arial" panose="020B0604020202020204" pitchFamily="34" charset="0"/>
                <a:cs typeface="Arial" panose="020B0604020202020204" pitchFamily="34" charset="0"/>
              </a:rPr>
              <a:t>LOS GOBIERNOS FEDERAL, ESTADUAL Y MUNICIPAL DEBEN GARANTIZAR A LA CIUDADANÍA, EL </a:t>
            </a:r>
            <a:r>
              <a:rPr lang="es-ES" dirty="0">
                <a:latin typeface="Arial" panose="020B0604020202020204" pitchFamily="34" charset="0"/>
                <a:cs typeface="Arial" panose="020B0604020202020204" pitchFamily="34" charset="0"/>
              </a:rPr>
              <a:t>DERECHO A LA BUENA </a:t>
            </a:r>
            <a:r>
              <a:rPr lang="es-ES" dirty="0" smtClean="0">
                <a:latin typeface="Arial" panose="020B0604020202020204" pitchFamily="34" charset="0"/>
                <a:cs typeface="Arial" panose="020B0604020202020204" pitchFamily="34" charset="0"/>
              </a:rPr>
              <a:t>ADMINISTRACIÓN, LO QUE SE PODRÍA ALCANZAR CON LA </a:t>
            </a:r>
            <a:r>
              <a:rPr lang="es-ES" dirty="0">
                <a:latin typeface="Arial" panose="020B0604020202020204" pitchFamily="34" charset="0"/>
                <a:cs typeface="Arial" panose="020B0604020202020204" pitchFamily="34" charset="0"/>
              </a:rPr>
              <a:t>PROFESIONALIZACIÓN </a:t>
            </a:r>
            <a:r>
              <a:rPr lang="es-ES" dirty="0" smtClean="0">
                <a:latin typeface="Arial" panose="020B0604020202020204" pitchFamily="34" charset="0"/>
                <a:cs typeface="Arial" panose="020B0604020202020204" pitchFamily="34" charset="0"/>
              </a:rPr>
              <a:t>ORIENTADA </a:t>
            </a:r>
            <a:r>
              <a:rPr lang="es-ES" dirty="0">
                <a:latin typeface="Arial" panose="020B0604020202020204" pitchFamily="34" charset="0"/>
                <a:cs typeface="Arial" panose="020B0604020202020204" pitchFamily="34" charset="0"/>
              </a:rPr>
              <a:t>A QUE </a:t>
            </a:r>
            <a:r>
              <a:rPr lang="es-ES" dirty="0" smtClean="0">
                <a:latin typeface="Arial" panose="020B0604020202020204" pitchFamily="34" charset="0"/>
                <a:cs typeface="Arial" panose="020B0604020202020204" pitchFamily="34" charset="0"/>
              </a:rPr>
              <a:t>LOS SERVIDORES PÚBLICOS </a:t>
            </a:r>
            <a:r>
              <a:rPr lang="es-ES" dirty="0">
                <a:latin typeface="Arial" panose="020B0604020202020204" pitchFamily="34" charset="0"/>
                <a:cs typeface="Arial" panose="020B0604020202020204" pitchFamily="34" charset="0"/>
              </a:rPr>
              <a:t>OBSERVEN:</a:t>
            </a:r>
          </a:p>
        </p:txBody>
      </p:sp>
      <p:grpSp>
        <p:nvGrpSpPr>
          <p:cNvPr id="66" name="Grupo 65"/>
          <p:cNvGrpSpPr/>
          <p:nvPr/>
        </p:nvGrpSpPr>
        <p:grpSpPr>
          <a:xfrm>
            <a:off x="911424" y="4602127"/>
            <a:ext cx="10369152" cy="1491170"/>
            <a:chOff x="911424" y="4700631"/>
            <a:chExt cx="6314107" cy="1149214"/>
          </a:xfrm>
        </p:grpSpPr>
        <p:grpSp>
          <p:nvGrpSpPr>
            <p:cNvPr id="67" name="Grupo 66"/>
            <p:cNvGrpSpPr/>
            <p:nvPr/>
          </p:nvGrpSpPr>
          <p:grpSpPr>
            <a:xfrm>
              <a:off x="911424" y="4700631"/>
              <a:ext cx="1284140" cy="1149214"/>
              <a:chOff x="654050" y="2019302"/>
              <a:chExt cx="1284140" cy="1149214"/>
            </a:xfrm>
          </p:grpSpPr>
          <p:sp>
            <p:nvSpPr>
              <p:cNvPr id="80" name="Trapecio 79"/>
              <p:cNvSpPr/>
              <p:nvPr/>
            </p:nvSpPr>
            <p:spPr>
              <a:xfrm flipV="1">
                <a:off x="735807" y="2326481"/>
                <a:ext cx="1183481" cy="88900"/>
              </a:xfrm>
              <a:prstGeom prst="trapezoid">
                <a:avLst>
                  <a:gd name="adj" fmla="val 20446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12"/>
              <p:cNvSpPr/>
              <p:nvPr/>
            </p:nvSpPr>
            <p:spPr>
              <a:xfrm>
                <a:off x="776288" y="2019302"/>
                <a:ext cx="1105036" cy="1149214"/>
              </a:xfrm>
              <a:custGeom>
                <a:avLst/>
                <a:gdLst>
                  <a:gd name="connsiteX0" fmla="*/ 0 w 1128712"/>
                  <a:gd name="connsiteY0" fmla="*/ 0 h 1038225"/>
                  <a:gd name="connsiteX1" fmla="*/ 1128712 w 1128712"/>
                  <a:gd name="connsiteY1" fmla="*/ 0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138113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261938 h 1038225"/>
                  <a:gd name="connsiteX2" fmla="*/ 1128712 w 1128712"/>
                  <a:gd name="connsiteY2" fmla="*/ 1038225 h 1038225"/>
                  <a:gd name="connsiteX3" fmla="*/ 0 w 1128712"/>
                  <a:gd name="connsiteY3" fmla="*/ 1038225 h 1038225"/>
                  <a:gd name="connsiteX4" fmla="*/ 0 w 1128712"/>
                  <a:gd name="connsiteY4" fmla="*/ 0 h 1038225"/>
                  <a:gd name="connsiteX0" fmla="*/ 0 w 1129170"/>
                  <a:gd name="connsiteY0" fmla="*/ 0 h 1038225"/>
                  <a:gd name="connsiteX1" fmla="*/ 1128712 w 1129170"/>
                  <a:gd name="connsiteY1" fmla="*/ 104776 h 1038225"/>
                  <a:gd name="connsiteX2" fmla="*/ 1128712 w 1129170"/>
                  <a:gd name="connsiteY2" fmla="*/ 1038225 h 1038225"/>
                  <a:gd name="connsiteX3" fmla="*/ 0 w 1129170"/>
                  <a:gd name="connsiteY3" fmla="*/ 1038225 h 1038225"/>
                  <a:gd name="connsiteX4" fmla="*/ 0 w 1129170"/>
                  <a:gd name="connsiteY4" fmla="*/ 0 h 1038225"/>
                  <a:gd name="connsiteX0" fmla="*/ 80963 w 1129170"/>
                  <a:gd name="connsiteY0" fmla="*/ 0 h 942975"/>
                  <a:gd name="connsiteX1" fmla="*/ 1128712 w 1129170"/>
                  <a:gd name="connsiteY1" fmla="*/ 9526 h 942975"/>
                  <a:gd name="connsiteX2" fmla="*/ 1128712 w 1129170"/>
                  <a:gd name="connsiteY2" fmla="*/ 942975 h 942975"/>
                  <a:gd name="connsiteX3" fmla="*/ 0 w 1129170"/>
                  <a:gd name="connsiteY3" fmla="*/ 942975 h 942975"/>
                  <a:gd name="connsiteX4" fmla="*/ 80963 w 1129170"/>
                  <a:gd name="connsiteY4" fmla="*/ 0 h 942975"/>
                  <a:gd name="connsiteX0" fmla="*/ 23813 w 1129170"/>
                  <a:gd name="connsiteY0" fmla="*/ 0 h 1023937"/>
                  <a:gd name="connsiteX1" fmla="*/ 1128712 w 1129170"/>
                  <a:gd name="connsiteY1" fmla="*/ 90488 h 1023937"/>
                  <a:gd name="connsiteX2" fmla="*/ 1128712 w 1129170"/>
                  <a:gd name="connsiteY2" fmla="*/ 1023937 h 1023937"/>
                  <a:gd name="connsiteX3" fmla="*/ 0 w 1129170"/>
                  <a:gd name="connsiteY3" fmla="*/ 1023937 h 1023937"/>
                  <a:gd name="connsiteX4" fmla="*/ 23813 w 1129170"/>
                  <a:gd name="connsiteY4" fmla="*/ 0 h 1023937"/>
                  <a:gd name="connsiteX0" fmla="*/ 0 w 1105357"/>
                  <a:gd name="connsiteY0" fmla="*/ 0 h 1023937"/>
                  <a:gd name="connsiteX1" fmla="*/ 1104899 w 1105357"/>
                  <a:gd name="connsiteY1" fmla="*/ 90488 h 1023937"/>
                  <a:gd name="connsiteX2" fmla="*/ 1104899 w 1105357"/>
                  <a:gd name="connsiteY2" fmla="*/ 1023937 h 1023937"/>
                  <a:gd name="connsiteX3" fmla="*/ 114299 w 1105357"/>
                  <a:gd name="connsiteY3" fmla="*/ 838199 h 1023937"/>
                  <a:gd name="connsiteX4" fmla="*/ 0 w 1105357"/>
                  <a:gd name="connsiteY4" fmla="*/ 0 h 1023937"/>
                  <a:gd name="connsiteX0" fmla="*/ 0 w 1105357"/>
                  <a:gd name="connsiteY0" fmla="*/ 0 h 1038224"/>
                  <a:gd name="connsiteX1" fmla="*/ 1104899 w 1105357"/>
                  <a:gd name="connsiteY1" fmla="*/ 90488 h 1038224"/>
                  <a:gd name="connsiteX2" fmla="*/ 1104899 w 1105357"/>
                  <a:gd name="connsiteY2" fmla="*/ 1023937 h 1038224"/>
                  <a:gd name="connsiteX3" fmla="*/ 95249 w 1105357"/>
                  <a:gd name="connsiteY3" fmla="*/ 1038224 h 1038224"/>
                  <a:gd name="connsiteX4" fmla="*/ 0 w 1105357"/>
                  <a:gd name="connsiteY4" fmla="*/ 0 h 1038224"/>
                  <a:gd name="connsiteX0" fmla="*/ 0 w 1105036"/>
                  <a:gd name="connsiteY0" fmla="*/ 0 h 1038224"/>
                  <a:gd name="connsiteX1" fmla="*/ 1104899 w 1105036"/>
                  <a:gd name="connsiteY1" fmla="*/ 90488 h 1038224"/>
                  <a:gd name="connsiteX2" fmla="*/ 1095374 w 1105036"/>
                  <a:gd name="connsiteY2" fmla="*/ 1033462 h 1038224"/>
                  <a:gd name="connsiteX3" fmla="*/ 95249 w 1105036"/>
                  <a:gd name="connsiteY3" fmla="*/ 1038224 h 1038224"/>
                  <a:gd name="connsiteX4" fmla="*/ 0 w 1105036"/>
                  <a:gd name="connsiteY4" fmla="*/ 0 h 1038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036" h="1038224">
                    <a:moveTo>
                      <a:pt x="0" y="0"/>
                    </a:moveTo>
                    <a:lnTo>
                      <a:pt x="1104899" y="90488"/>
                    </a:lnTo>
                    <a:cubicBezTo>
                      <a:pt x="1106487" y="390525"/>
                      <a:pt x="1093786" y="733425"/>
                      <a:pt x="1095374" y="1033462"/>
                    </a:cubicBezTo>
                    <a:lnTo>
                      <a:pt x="95249" y="1038224"/>
                    </a:lnTo>
                    <a:lnTo>
                      <a:pt x="0" y="0"/>
                    </a:lnTo>
                    <a:close/>
                  </a:path>
                </a:pathLst>
              </a:custGeom>
              <a:solidFill>
                <a:schemeClr val="bg1"/>
              </a:solidFill>
              <a:ln w="38100">
                <a:solidFill>
                  <a:srgbClr val="964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12"/>
              <p:cNvSpPr/>
              <p:nvPr/>
            </p:nvSpPr>
            <p:spPr>
              <a:xfrm>
                <a:off x="654050" y="2056606"/>
                <a:ext cx="1284140" cy="271463"/>
              </a:xfrm>
              <a:custGeom>
                <a:avLst/>
                <a:gdLst>
                  <a:gd name="connsiteX0" fmla="*/ 0 w 1128712"/>
                  <a:gd name="connsiteY0" fmla="*/ 0 h 1038225"/>
                  <a:gd name="connsiteX1" fmla="*/ 1128712 w 1128712"/>
                  <a:gd name="connsiteY1" fmla="*/ 0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138113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261938 h 1038225"/>
                  <a:gd name="connsiteX2" fmla="*/ 1128712 w 1128712"/>
                  <a:gd name="connsiteY2" fmla="*/ 1038225 h 1038225"/>
                  <a:gd name="connsiteX3" fmla="*/ 0 w 1128712"/>
                  <a:gd name="connsiteY3" fmla="*/ 1038225 h 1038225"/>
                  <a:gd name="connsiteX4" fmla="*/ 0 w 1128712"/>
                  <a:gd name="connsiteY4" fmla="*/ 0 h 1038225"/>
                  <a:gd name="connsiteX0" fmla="*/ 0 w 1129170"/>
                  <a:gd name="connsiteY0" fmla="*/ 0 h 1038225"/>
                  <a:gd name="connsiteX1" fmla="*/ 1128712 w 1129170"/>
                  <a:gd name="connsiteY1" fmla="*/ 104776 h 1038225"/>
                  <a:gd name="connsiteX2" fmla="*/ 1128712 w 1129170"/>
                  <a:gd name="connsiteY2" fmla="*/ 1038225 h 1038225"/>
                  <a:gd name="connsiteX3" fmla="*/ 0 w 1129170"/>
                  <a:gd name="connsiteY3" fmla="*/ 1038225 h 1038225"/>
                  <a:gd name="connsiteX4" fmla="*/ 0 w 1129170"/>
                  <a:gd name="connsiteY4" fmla="*/ 0 h 1038225"/>
                  <a:gd name="connsiteX0" fmla="*/ 80963 w 1129170"/>
                  <a:gd name="connsiteY0" fmla="*/ 0 h 942975"/>
                  <a:gd name="connsiteX1" fmla="*/ 1128712 w 1129170"/>
                  <a:gd name="connsiteY1" fmla="*/ 9526 h 942975"/>
                  <a:gd name="connsiteX2" fmla="*/ 1128712 w 1129170"/>
                  <a:gd name="connsiteY2" fmla="*/ 942975 h 942975"/>
                  <a:gd name="connsiteX3" fmla="*/ 0 w 1129170"/>
                  <a:gd name="connsiteY3" fmla="*/ 942975 h 942975"/>
                  <a:gd name="connsiteX4" fmla="*/ 80963 w 1129170"/>
                  <a:gd name="connsiteY4" fmla="*/ 0 h 942975"/>
                  <a:gd name="connsiteX0" fmla="*/ 23813 w 1129170"/>
                  <a:gd name="connsiteY0" fmla="*/ 0 h 1023937"/>
                  <a:gd name="connsiteX1" fmla="*/ 1128712 w 1129170"/>
                  <a:gd name="connsiteY1" fmla="*/ 90488 h 1023937"/>
                  <a:gd name="connsiteX2" fmla="*/ 1128712 w 1129170"/>
                  <a:gd name="connsiteY2" fmla="*/ 1023937 h 1023937"/>
                  <a:gd name="connsiteX3" fmla="*/ 0 w 1129170"/>
                  <a:gd name="connsiteY3" fmla="*/ 1023937 h 1023937"/>
                  <a:gd name="connsiteX4" fmla="*/ 23813 w 1129170"/>
                  <a:gd name="connsiteY4" fmla="*/ 0 h 1023937"/>
                  <a:gd name="connsiteX0" fmla="*/ 0 w 1105357"/>
                  <a:gd name="connsiteY0" fmla="*/ 0 h 1023937"/>
                  <a:gd name="connsiteX1" fmla="*/ 1104899 w 1105357"/>
                  <a:gd name="connsiteY1" fmla="*/ 90488 h 1023937"/>
                  <a:gd name="connsiteX2" fmla="*/ 1104899 w 1105357"/>
                  <a:gd name="connsiteY2" fmla="*/ 1023937 h 1023937"/>
                  <a:gd name="connsiteX3" fmla="*/ 114299 w 1105357"/>
                  <a:gd name="connsiteY3" fmla="*/ 838199 h 1023937"/>
                  <a:gd name="connsiteX4" fmla="*/ 0 w 1105357"/>
                  <a:gd name="connsiteY4" fmla="*/ 0 h 1023937"/>
                  <a:gd name="connsiteX0" fmla="*/ 0 w 1105357"/>
                  <a:gd name="connsiteY0" fmla="*/ 0 h 1038224"/>
                  <a:gd name="connsiteX1" fmla="*/ 1104899 w 1105357"/>
                  <a:gd name="connsiteY1" fmla="*/ 90488 h 1038224"/>
                  <a:gd name="connsiteX2" fmla="*/ 1104899 w 1105357"/>
                  <a:gd name="connsiteY2" fmla="*/ 1023937 h 1038224"/>
                  <a:gd name="connsiteX3" fmla="*/ 95249 w 1105357"/>
                  <a:gd name="connsiteY3" fmla="*/ 1038224 h 1038224"/>
                  <a:gd name="connsiteX4" fmla="*/ 0 w 1105357"/>
                  <a:gd name="connsiteY4" fmla="*/ 0 h 1038224"/>
                  <a:gd name="connsiteX0" fmla="*/ 0 w 1105036"/>
                  <a:gd name="connsiteY0" fmla="*/ 0 h 1038224"/>
                  <a:gd name="connsiteX1" fmla="*/ 1104899 w 1105036"/>
                  <a:gd name="connsiteY1" fmla="*/ 90488 h 1038224"/>
                  <a:gd name="connsiteX2" fmla="*/ 1095374 w 1105036"/>
                  <a:gd name="connsiteY2" fmla="*/ 1033462 h 1038224"/>
                  <a:gd name="connsiteX3" fmla="*/ 95249 w 1105036"/>
                  <a:gd name="connsiteY3" fmla="*/ 1038224 h 1038224"/>
                  <a:gd name="connsiteX4" fmla="*/ 0 w 1105036"/>
                  <a:gd name="connsiteY4" fmla="*/ 0 h 1038224"/>
                  <a:gd name="connsiteX0" fmla="*/ 0 w 1105036"/>
                  <a:gd name="connsiteY0" fmla="*/ 0 h 1038224"/>
                  <a:gd name="connsiteX1" fmla="*/ 1104899 w 1105036"/>
                  <a:gd name="connsiteY1" fmla="*/ 248866 h 1038224"/>
                  <a:gd name="connsiteX2" fmla="*/ 1095374 w 1105036"/>
                  <a:gd name="connsiteY2" fmla="*/ 1033462 h 1038224"/>
                  <a:gd name="connsiteX3" fmla="*/ 95249 w 1105036"/>
                  <a:gd name="connsiteY3" fmla="*/ 1038224 h 1038224"/>
                  <a:gd name="connsiteX4" fmla="*/ 0 w 1105036"/>
                  <a:gd name="connsiteY4" fmla="*/ 0 h 1038224"/>
                  <a:gd name="connsiteX0" fmla="*/ 0 w 1105036"/>
                  <a:gd name="connsiteY0" fmla="*/ 0 h 1038224"/>
                  <a:gd name="connsiteX1" fmla="*/ 1104899 w 1105036"/>
                  <a:gd name="connsiteY1" fmla="*/ 389643 h 1038224"/>
                  <a:gd name="connsiteX2" fmla="*/ 1095374 w 1105036"/>
                  <a:gd name="connsiteY2" fmla="*/ 1033462 h 1038224"/>
                  <a:gd name="connsiteX3" fmla="*/ 95249 w 1105036"/>
                  <a:gd name="connsiteY3" fmla="*/ 1038224 h 1038224"/>
                  <a:gd name="connsiteX4" fmla="*/ 0 w 1105036"/>
                  <a:gd name="connsiteY4" fmla="*/ 0 h 1038224"/>
                  <a:gd name="connsiteX0" fmla="*/ 0 w 1109337"/>
                  <a:gd name="connsiteY0" fmla="*/ 0 h 1038224"/>
                  <a:gd name="connsiteX1" fmla="*/ 1109233 w 1109337"/>
                  <a:gd name="connsiteY1" fmla="*/ 301655 h 1038224"/>
                  <a:gd name="connsiteX2" fmla="*/ 1095374 w 1109337"/>
                  <a:gd name="connsiteY2" fmla="*/ 1033462 h 1038224"/>
                  <a:gd name="connsiteX3" fmla="*/ 95249 w 1109337"/>
                  <a:gd name="connsiteY3" fmla="*/ 1038224 h 1038224"/>
                  <a:gd name="connsiteX4" fmla="*/ 0 w 1109337"/>
                  <a:gd name="connsiteY4" fmla="*/ 0 h 1038224"/>
                  <a:gd name="connsiteX0" fmla="*/ 0 w 1109337"/>
                  <a:gd name="connsiteY0" fmla="*/ 0 h 1038224"/>
                  <a:gd name="connsiteX1" fmla="*/ 1109233 w 1109337"/>
                  <a:gd name="connsiteY1" fmla="*/ 301655 h 1038224"/>
                  <a:gd name="connsiteX2" fmla="*/ 1095374 w 1109337"/>
                  <a:gd name="connsiteY2" fmla="*/ 1033462 h 1038224"/>
                  <a:gd name="connsiteX3" fmla="*/ 60581 w 1109337"/>
                  <a:gd name="connsiteY3" fmla="*/ 1038224 h 1038224"/>
                  <a:gd name="connsiteX4" fmla="*/ 0 w 1109337"/>
                  <a:gd name="connsiteY4" fmla="*/ 0 h 1038224"/>
                  <a:gd name="connsiteX0" fmla="*/ 0 w 1122337"/>
                  <a:gd name="connsiteY0" fmla="*/ 0 h 1055819"/>
                  <a:gd name="connsiteX1" fmla="*/ 1122233 w 1122337"/>
                  <a:gd name="connsiteY1" fmla="*/ 319250 h 1055819"/>
                  <a:gd name="connsiteX2" fmla="*/ 1108374 w 1122337"/>
                  <a:gd name="connsiteY2" fmla="*/ 1051057 h 1055819"/>
                  <a:gd name="connsiteX3" fmla="*/ 73581 w 1122337"/>
                  <a:gd name="connsiteY3" fmla="*/ 1055819 h 1055819"/>
                  <a:gd name="connsiteX4" fmla="*/ 0 w 1122337"/>
                  <a:gd name="connsiteY4" fmla="*/ 0 h 1055819"/>
                  <a:gd name="connsiteX0" fmla="*/ 0 w 1122434"/>
                  <a:gd name="connsiteY0" fmla="*/ 0 h 1055819"/>
                  <a:gd name="connsiteX1" fmla="*/ 1122233 w 1122434"/>
                  <a:gd name="connsiteY1" fmla="*/ 319250 h 1055819"/>
                  <a:gd name="connsiteX2" fmla="*/ 1117041 w 1122434"/>
                  <a:gd name="connsiteY2" fmla="*/ 1051056 h 1055819"/>
                  <a:gd name="connsiteX3" fmla="*/ 73581 w 1122434"/>
                  <a:gd name="connsiteY3" fmla="*/ 1055819 h 1055819"/>
                  <a:gd name="connsiteX4" fmla="*/ 0 w 1122434"/>
                  <a:gd name="connsiteY4" fmla="*/ 0 h 1055819"/>
                  <a:gd name="connsiteX0" fmla="*/ 0 w 1133159"/>
                  <a:gd name="connsiteY0" fmla="*/ 0 h 1055819"/>
                  <a:gd name="connsiteX1" fmla="*/ 1133066 w 1133159"/>
                  <a:gd name="connsiteY1" fmla="*/ 319251 h 1055819"/>
                  <a:gd name="connsiteX2" fmla="*/ 1117041 w 1133159"/>
                  <a:gd name="connsiteY2" fmla="*/ 1051056 h 1055819"/>
                  <a:gd name="connsiteX3" fmla="*/ 73581 w 1133159"/>
                  <a:gd name="connsiteY3" fmla="*/ 1055819 h 1055819"/>
                  <a:gd name="connsiteX4" fmla="*/ 0 w 1133159"/>
                  <a:gd name="connsiteY4" fmla="*/ 0 h 1055819"/>
                  <a:gd name="connsiteX0" fmla="*/ 0 w 1133066"/>
                  <a:gd name="connsiteY0" fmla="*/ 0 h 1055819"/>
                  <a:gd name="connsiteX1" fmla="*/ 1133066 w 1133066"/>
                  <a:gd name="connsiteY1" fmla="*/ 319251 h 1055819"/>
                  <a:gd name="connsiteX2" fmla="*/ 1117041 w 1133066"/>
                  <a:gd name="connsiteY2" fmla="*/ 1051056 h 1055819"/>
                  <a:gd name="connsiteX3" fmla="*/ 73581 w 1133066"/>
                  <a:gd name="connsiteY3" fmla="*/ 1055819 h 1055819"/>
                  <a:gd name="connsiteX4" fmla="*/ 0 w 1133066"/>
                  <a:gd name="connsiteY4" fmla="*/ 0 h 1055819"/>
                  <a:gd name="connsiteX0" fmla="*/ 0 w 1133066"/>
                  <a:gd name="connsiteY0" fmla="*/ 0 h 1055819"/>
                  <a:gd name="connsiteX1" fmla="*/ 1133066 w 1133066"/>
                  <a:gd name="connsiteY1" fmla="*/ 319251 h 1055819"/>
                  <a:gd name="connsiteX2" fmla="*/ 1117041 w 1133066"/>
                  <a:gd name="connsiteY2" fmla="*/ 1051056 h 1055819"/>
                  <a:gd name="connsiteX3" fmla="*/ 73581 w 1133066"/>
                  <a:gd name="connsiteY3" fmla="*/ 1055819 h 1055819"/>
                  <a:gd name="connsiteX4" fmla="*/ 0 w 1133066"/>
                  <a:gd name="connsiteY4" fmla="*/ 0 h 10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6" h="1055819">
                    <a:moveTo>
                      <a:pt x="0" y="0"/>
                    </a:moveTo>
                    <a:lnTo>
                      <a:pt x="1133066" y="319251"/>
                    </a:lnTo>
                    <a:cubicBezTo>
                      <a:pt x="1117320" y="1068012"/>
                      <a:pt x="1137121" y="319890"/>
                      <a:pt x="1117041" y="1051056"/>
                    </a:cubicBezTo>
                    <a:lnTo>
                      <a:pt x="73581" y="1055819"/>
                    </a:lnTo>
                    <a:lnTo>
                      <a:pt x="0" y="0"/>
                    </a:lnTo>
                    <a:close/>
                  </a:path>
                </a:pathLst>
              </a:custGeom>
              <a:solidFill>
                <a:srgbClr val="9545B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8" name="Grupo 67"/>
            <p:cNvGrpSpPr/>
            <p:nvPr/>
          </p:nvGrpSpPr>
          <p:grpSpPr>
            <a:xfrm>
              <a:off x="2588080" y="4700631"/>
              <a:ext cx="1284140" cy="1149214"/>
              <a:chOff x="654050" y="2019302"/>
              <a:chExt cx="1284140" cy="1149214"/>
            </a:xfrm>
          </p:grpSpPr>
          <p:sp>
            <p:nvSpPr>
              <p:cNvPr id="77" name="Trapecio 76"/>
              <p:cNvSpPr/>
              <p:nvPr/>
            </p:nvSpPr>
            <p:spPr>
              <a:xfrm flipV="1">
                <a:off x="735807" y="2326481"/>
                <a:ext cx="1183481" cy="88900"/>
              </a:xfrm>
              <a:prstGeom prst="trapezoid">
                <a:avLst>
                  <a:gd name="adj" fmla="val 20446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12"/>
              <p:cNvSpPr/>
              <p:nvPr/>
            </p:nvSpPr>
            <p:spPr>
              <a:xfrm>
                <a:off x="776288" y="2019302"/>
                <a:ext cx="1105036" cy="1149214"/>
              </a:xfrm>
              <a:custGeom>
                <a:avLst/>
                <a:gdLst>
                  <a:gd name="connsiteX0" fmla="*/ 0 w 1128712"/>
                  <a:gd name="connsiteY0" fmla="*/ 0 h 1038225"/>
                  <a:gd name="connsiteX1" fmla="*/ 1128712 w 1128712"/>
                  <a:gd name="connsiteY1" fmla="*/ 0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138113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261938 h 1038225"/>
                  <a:gd name="connsiteX2" fmla="*/ 1128712 w 1128712"/>
                  <a:gd name="connsiteY2" fmla="*/ 1038225 h 1038225"/>
                  <a:gd name="connsiteX3" fmla="*/ 0 w 1128712"/>
                  <a:gd name="connsiteY3" fmla="*/ 1038225 h 1038225"/>
                  <a:gd name="connsiteX4" fmla="*/ 0 w 1128712"/>
                  <a:gd name="connsiteY4" fmla="*/ 0 h 1038225"/>
                  <a:gd name="connsiteX0" fmla="*/ 0 w 1129170"/>
                  <a:gd name="connsiteY0" fmla="*/ 0 h 1038225"/>
                  <a:gd name="connsiteX1" fmla="*/ 1128712 w 1129170"/>
                  <a:gd name="connsiteY1" fmla="*/ 104776 h 1038225"/>
                  <a:gd name="connsiteX2" fmla="*/ 1128712 w 1129170"/>
                  <a:gd name="connsiteY2" fmla="*/ 1038225 h 1038225"/>
                  <a:gd name="connsiteX3" fmla="*/ 0 w 1129170"/>
                  <a:gd name="connsiteY3" fmla="*/ 1038225 h 1038225"/>
                  <a:gd name="connsiteX4" fmla="*/ 0 w 1129170"/>
                  <a:gd name="connsiteY4" fmla="*/ 0 h 1038225"/>
                  <a:gd name="connsiteX0" fmla="*/ 80963 w 1129170"/>
                  <a:gd name="connsiteY0" fmla="*/ 0 h 942975"/>
                  <a:gd name="connsiteX1" fmla="*/ 1128712 w 1129170"/>
                  <a:gd name="connsiteY1" fmla="*/ 9526 h 942975"/>
                  <a:gd name="connsiteX2" fmla="*/ 1128712 w 1129170"/>
                  <a:gd name="connsiteY2" fmla="*/ 942975 h 942975"/>
                  <a:gd name="connsiteX3" fmla="*/ 0 w 1129170"/>
                  <a:gd name="connsiteY3" fmla="*/ 942975 h 942975"/>
                  <a:gd name="connsiteX4" fmla="*/ 80963 w 1129170"/>
                  <a:gd name="connsiteY4" fmla="*/ 0 h 942975"/>
                  <a:gd name="connsiteX0" fmla="*/ 23813 w 1129170"/>
                  <a:gd name="connsiteY0" fmla="*/ 0 h 1023937"/>
                  <a:gd name="connsiteX1" fmla="*/ 1128712 w 1129170"/>
                  <a:gd name="connsiteY1" fmla="*/ 90488 h 1023937"/>
                  <a:gd name="connsiteX2" fmla="*/ 1128712 w 1129170"/>
                  <a:gd name="connsiteY2" fmla="*/ 1023937 h 1023937"/>
                  <a:gd name="connsiteX3" fmla="*/ 0 w 1129170"/>
                  <a:gd name="connsiteY3" fmla="*/ 1023937 h 1023937"/>
                  <a:gd name="connsiteX4" fmla="*/ 23813 w 1129170"/>
                  <a:gd name="connsiteY4" fmla="*/ 0 h 1023937"/>
                  <a:gd name="connsiteX0" fmla="*/ 0 w 1105357"/>
                  <a:gd name="connsiteY0" fmla="*/ 0 h 1023937"/>
                  <a:gd name="connsiteX1" fmla="*/ 1104899 w 1105357"/>
                  <a:gd name="connsiteY1" fmla="*/ 90488 h 1023937"/>
                  <a:gd name="connsiteX2" fmla="*/ 1104899 w 1105357"/>
                  <a:gd name="connsiteY2" fmla="*/ 1023937 h 1023937"/>
                  <a:gd name="connsiteX3" fmla="*/ 114299 w 1105357"/>
                  <a:gd name="connsiteY3" fmla="*/ 838199 h 1023937"/>
                  <a:gd name="connsiteX4" fmla="*/ 0 w 1105357"/>
                  <a:gd name="connsiteY4" fmla="*/ 0 h 1023937"/>
                  <a:gd name="connsiteX0" fmla="*/ 0 w 1105357"/>
                  <a:gd name="connsiteY0" fmla="*/ 0 h 1038224"/>
                  <a:gd name="connsiteX1" fmla="*/ 1104899 w 1105357"/>
                  <a:gd name="connsiteY1" fmla="*/ 90488 h 1038224"/>
                  <a:gd name="connsiteX2" fmla="*/ 1104899 w 1105357"/>
                  <a:gd name="connsiteY2" fmla="*/ 1023937 h 1038224"/>
                  <a:gd name="connsiteX3" fmla="*/ 95249 w 1105357"/>
                  <a:gd name="connsiteY3" fmla="*/ 1038224 h 1038224"/>
                  <a:gd name="connsiteX4" fmla="*/ 0 w 1105357"/>
                  <a:gd name="connsiteY4" fmla="*/ 0 h 1038224"/>
                  <a:gd name="connsiteX0" fmla="*/ 0 w 1105036"/>
                  <a:gd name="connsiteY0" fmla="*/ 0 h 1038224"/>
                  <a:gd name="connsiteX1" fmla="*/ 1104899 w 1105036"/>
                  <a:gd name="connsiteY1" fmla="*/ 90488 h 1038224"/>
                  <a:gd name="connsiteX2" fmla="*/ 1095374 w 1105036"/>
                  <a:gd name="connsiteY2" fmla="*/ 1033462 h 1038224"/>
                  <a:gd name="connsiteX3" fmla="*/ 95249 w 1105036"/>
                  <a:gd name="connsiteY3" fmla="*/ 1038224 h 1038224"/>
                  <a:gd name="connsiteX4" fmla="*/ 0 w 1105036"/>
                  <a:gd name="connsiteY4" fmla="*/ 0 h 1038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036" h="1038224">
                    <a:moveTo>
                      <a:pt x="0" y="0"/>
                    </a:moveTo>
                    <a:lnTo>
                      <a:pt x="1104899" y="90488"/>
                    </a:lnTo>
                    <a:cubicBezTo>
                      <a:pt x="1106487" y="390525"/>
                      <a:pt x="1093786" y="733425"/>
                      <a:pt x="1095374" y="1033462"/>
                    </a:cubicBezTo>
                    <a:lnTo>
                      <a:pt x="95249" y="1038224"/>
                    </a:lnTo>
                    <a:lnTo>
                      <a:pt x="0" y="0"/>
                    </a:lnTo>
                    <a:close/>
                  </a:path>
                </a:pathLst>
              </a:custGeom>
              <a:solidFill>
                <a:schemeClr val="bg1"/>
              </a:solidFill>
              <a:ln w="38100">
                <a:solidFill>
                  <a:srgbClr val="61A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12"/>
              <p:cNvSpPr/>
              <p:nvPr/>
            </p:nvSpPr>
            <p:spPr>
              <a:xfrm>
                <a:off x="654050" y="2056606"/>
                <a:ext cx="1284140" cy="271463"/>
              </a:xfrm>
              <a:custGeom>
                <a:avLst/>
                <a:gdLst>
                  <a:gd name="connsiteX0" fmla="*/ 0 w 1128712"/>
                  <a:gd name="connsiteY0" fmla="*/ 0 h 1038225"/>
                  <a:gd name="connsiteX1" fmla="*/ 1128712 w 1128712"/>
                  <a:gd name="connsiteY1" fmla="*/ 0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138113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261938 h 1038225"/>
                  <a:gd name="connsiteX2" fmla="*/ 1128712 w 1128712"/>
                  <a:gd name="connsiteY2" fmla="*/ 1038225 h 1038225"/>
                  <a:gd name="connsiteX3" fmla="*/ 0 w 1128712"/>
                  <a:gd name="connsiteY3" fmla="*/ 1038225 h 1038225"/>
                  <a:gd name="connsiteX4" fmla="*/ 0 w 1128712"/>
                  <a:gd name="connsiteY4" fmla="*/ 0 h 1038225"/>
                  <a:gd name="connsiteX0" fmla="*/ 0 w 1129170"/>
                  <a:gd name="connsiteY0" fmla="*/ 0 h 1038225"/>
                  <a:gd name="connsiteX1" fmla="*/ 1128712 w 1129170"/>
                  <a:gd name="connsiteY1" fmla="*/ 104776 h 1038225"/>
                  <a:gd name="connsiteX2" fmla="*/ 1128712 w 1129170"/>
                  <a:gd name="connsiteY2" fmla="*/ 1038225 h 1038225"/>
                  <a:gd name="connsiteX3" fmla="*/ 0 w 1129170"/>
                  <a:gd name="connsiteY3" fmla="*/ 1038225 h 1038225"/>
                  <a:gd name="connsiteX4" fmla="*/ 0 w 1129170"/>
                  <a:gd name="connsiteY4" fmla="*/ 0 h 1038225"/>
                  <a:gd name="connsiteX0" fmla="*/ 80963 w 1129170"/>
                  <a:gd name="connsiteY0" fmla="*/ 0 h 942975"/>
                  <a:gd name="connsiteX1" fmla="*/ 1128712 w 1129170"/>
                  <a:gd name="connsiteY1" fmla="*/ 9526 h 942975"/>
                  <a:gd name="connsiteX2" fmla="*/ 1128712 w 1129170"/>
                  <a:gd name="connsiteY2" fmla="*/ 942975 h 942975"/>
                  <a:gd name="connsiteX3" fmla="*/ 0 w 1129170"/>
                  <a:gd name="connsiteY3" fmla="*/ 942975 h 942975"/>
                  <a:gd name="connsiteX4" fmla="*/ 80963 w 1129170"/>
                  <a:gd name="connsiteY4" fmla="*/ 0 h 942975"/>
                  <a:gd name="connsiteX0" fmla="*/ 23813 w 1129170"/>
                  <a:gd name="connsiteY0" fmla="*/ 0 h 1023937"/>
                  <a:gd name="connsiteX1" fmla="*/ 1128712 w 1129170"/>
                  <a:gd name="connsiteY1" fmla="*/ 90488 h 1023937"/>
                  <a:gd name="connsiteX2" fmla="*/ 1128712 w 1129170"/>
                  <a:gd name="connsiteY2" fmla="*/ 1023937 h 1023937"/>
                  <a:gd name="connsiteX3" fmla="*/ 0 w 1129170"/>
                  <a:gd name="connsiteY3" fmla="*/ 1023937 h 1023937"/>
                  <a:gd name="connsiteX4" fmla="*/ 23813 w 1129170"/>
                  <a:gd name="connsiteY4" fmla="*/ 0 h 1023937"/>
                  <a:gd name="connsiteX0" fmla="*/ 0 w 1105357"/>
                  <a:gd name="connsiteY0" fmla="*/ 0 h 1023937"/>
                  <a:gd name="connsiteX1" fmla="*/ 1104899 w 1105357"/>
                  <a:gd name="connsiteY1" fmla="*/ 90488 h 1023937"/>
                  <a:gd name="connsiteX2" fmla="*/ 1104899 w 1105357"/>
                  <a:gd name="connsiteY2" fmla="*/ 1023937 h 1023937"/>
                  <a:gd name="connsiteX3" fmla="*/ 114299 w 1105357"/>
                  <a:gd name="connsiteY3" fmla="*/ 838199 h 1023937"/>
                  <a:gd name="connsiteX4" fmla="*/ 0 w 1105357"/>
                  <a:gd name="connsiteY4" fmla="*/ 0 h 1023937"/>
                  <a:gd name="connsiteX0" fmla="*/ 0 w 1105357"/>
                  <a:gd name="connsiteY0" fmla="*/ 0 h 1038224"/>
                  <a:gd name="connsiteX1" fmla="*/ 1104899 w 1105357"/>
                  <a:gd name="connsiteY1" fmla="*/ 90488 h 1038224"/>
                  <a:gd name="connsiteX2" fmla="*/ 1104899 w 1105357"/>
                  <a:gd name="connsiteY2" fmla="*/ 1023937 h 1038224"/>
                  <a:gd name="connsiteX3" fmla="*/ 95249 w 1105357"/>
                  <a:gd name="connsiteY3" fmla="*/ 1038224 h 1038224"/>
                  <a:gd name="connsiteX4" fmla="*/ 0 w 1105357"/>
                  <a:gd name="connsiteY4" fmla="*/ 0 h 1038224"/>
                  <a:gd name="connsiteX0" fmla="*/ 0 w 1105036"/>
                  <a:gd name="connsiteY0" fmla="*/ 0 h 1038224"/>
                  <a:gd name="connsiteX1" fmla="*/ 1104899 w 1105036"/>
                  <a:gd name="connsiteY1" fmla="*/ 90488 h 1038224"/>
                  <a:gd name="connsiteX2" fmla="*/ 1095374 w 1105036"/>
                  <a:gd name="connsiteY2" fmla="*/ 1033462 h 1038224"/>
                  <a:gd name="connsiteX3" fmla="*/ 95249 w 1105036"/>
                  <a:gd name="connsiteY3" fmla="*/ 1038224 h 1038224"/>
                  <a:gd name="connsiteX4" fmla="*/ 0 w 1105036"/>
                  <a:gd name="connsiteY4" fmla="*/ 0 h 1038224"/>
                  <a:gd name="connsiteX0" fmla="*/ 0 w 1105036"/>
                  <a:gd name="connsiteY0" fmla="*/ 0 h 1038224"/>
                  <a:gd name="connsiteX1" fmla="*/ 1104899 w 1105036"/>
                  <a:gd name="connsiteY1" fmla="*/ 248866 h 1038224"/>
                  <a:gd name="connsiteX2" fmla="*/ 1095374 w 1105036"/>
                  <a:gd name="connsiteY2" fmla="*/ 1033462 h 1038224"/>
                  <a:gd name="connsiteX3" fmla="*/ 95249 w 1105036"/>
                  <a:gd name="connsiteY3" fmla="*/ 1038224 h 1038224"/>
                  <a:gd name="connsiteX4" fmla="*/ 0 w 1105036"/>
                  <a:gd name="connsiteY4" fmla="*/ 0 h 1038224"/>
                  <a:gd name="connsiteX0" fmla="*/ 0 w 1105036"/>
                  <a:gd name="connsiteY0" fmla="*/ 0 h 1038224"/>
                  <a:gd name="connsiteX1" fmla="*/ 1104899 w 1105036"/>
                  <a:gd name="connsiteY1" fmla="*/ 389643 h 1038224"/>
                  <a:gd name="connsiteX2" fmla="*/ 1095374 w 1105036"/>
                  <a:gd name="connsiteY2" fmla="*/ 1033462 h 1038224"/>
                  <a:gd name="connsiteX3" fmla="*/ 95249 w 1105036"/>
                  <a:gd name="connsiteY3" fmla="*/ 1038224 h 1038224"/>
                  <a:gd name="connsiteX4" fmla="*/ 0 w 1105036"/>
                  <a:gd name="connsiteY4" fmla="*/ 0 h 1038224"/>
                  <a:gd name="connsiteX0" fmla="*/ 0 w 1109337"/>
                  <a:gd name="connsiteY0" fmla="*/ 0 h 1038224"/>
                  <a:gd name="connsiteX1" fmla="*/ 1109233 w 1109337"/>
                  <a:gd name="connsiteY1" fmla="*/ 301655 h 1038224"/>
                  <a:gd name="connsiteX2" fmla="*/ 1095374 w 1109337"/>
                  <a:gd name="connsiteY2" fmla="*/ 1033462 h 1038224"/>
                  <a:gd name="connsiteX3" fmla="*/ 95249 w 1109337"/>
                  <a:gd name="connsiteY3" fmla="*/ 1038224 h 1038224"/>
                  <a:gd name="connsiteX4" fmla="*/ 0 w 1109337"/>
                  <a:gd name="connsiteY4" fmla="*/ 0 h 1038224"/>
                  <a:gd name="connsiteX0" fmla="*/ 0 w 1109337"/>
                  <a:gd name="connsiteY0" fmla="*/ 0 h 1038224"/>
                  <a:gd name="connsiteX1" fmla="*/ 1109233 w 1109337"/>
                  <a:gd name="connsiteY1" fmla="*/ 301655 h 1038224"/>
                  <a:gd name="connsiteX2" fmla="*/ 1095374 w 1109337"/>
                  <a:gd name="connsiteY2" fmla="*/ 1033462 h 1038224"/>
                  <a:gd name="connsiteX3" fmla="*/ 60581 w 1109337"/>
                  <a:gd name="connsiteY3" fmla="*/ 1038224 h 1038224"/>
                  <a:gd name="connsiteX4" fmla="*/ 0 w 1109337"/>
                  <a:gd name="connsiteY4" fmla="*/ 0 h 1038224"/>
                  <a:gd name="connsiteX0" fmla="*/ 0 w 1122337"/>
                  <a:gd name="connsiteY0" fmla="*/ 0 h 1055819"/>
                  <a:gd name="connsiteX1" fmla="*/ 1122233 w 1122337"/>
                  <a:gd name="connsiteY1" fmla="*/ 319250 h 1055819"/>
                  <a:gd name="connsiteX2" fmla="*/ 1108374 w 1122337"/>
                  <a:gd name="connsiteY2" fmla="*/ 1051057 h 1055819"/>
                  <a:gd name="connsiteX3" fmla="*/ 73581 w 1122337"/>
                  <a:gd name="connsiteY3" fmla="*/ 1055819 h 1055819"/>
                  <a:gd name="connsiteX4" fmla="*/ 0 w 1122337"/>
                  <a:gd name="connsiteY4" fmla="*/ 0 h 1055819"/>
                  <a:gd name="connsiteX0" fmla="*/ 0 w 1122434"/>
                  <a:gd name="connsiteY0" fmla="*/ 0 h 1055819"/>
                  <a:gd name="connsiteX1" fmla="*/ 1122233 w 1122434"/>
                  <a:gd name="connsiteY1" fmla="*/ 319250 h 1055819"/>
                  <a:gd name="connsiteX2" fmla="*/ 1117041 w 1122434"/>
                  <a:gd name="connsiteY2" fmla="*/ 1051056 h 1055819"/>
                  <a:gd name="connsiteX3" fmla="*/ 73581 w 1122434"/>
                  <a:gd name="connsiteY3" fmla="*/ 1055819 h 1055819"/>
                  <a:gd name="connsiteX4" fmla="*/ 0 w 1122434"/>
                  <a:gd name="connsiteY4" fmla="*/ 0 h 1055819"/>
                  <a:gd name="connsiteX0" fmla="*/ 0 w 1133159"/>
                  <a:gd name="connsiteY0" fmla="*/ 0 h 1055819"/>
                  <a:gd name="connsiteX1" fmla="*/ 1133066 w 1133159"/>
                  <a:gd name="connsiteY1" fmla="*/ 319251 h 1055819"/>
                  <a:gd name="connsiteX2" fmla="*/ 1117041 w 1133159"/>
                  <a:gd name="connsiteY2" fmla="*/ 1051056 h 1055819"/>
                  <a:gd name="connsiteX3" fmla="*/ 73581 w 1133159"/>
                  <a:gd name="connsiteY3" fmla="*/ 1055819 h 1055819"/>
                  <a:gd name="connsiteX4" fmla="*/ 0 w 1133159"/>
                  <a:gd name="connsiteY4" fmla="*/ 0 h 1055819"/>
                  <a:gd name="connsiteX0" fmla="*/ 0 w 1133066"/>
                  <a:gd name="connsiteY0" fmla="*/ 0 h 1055819"/>
                  <a:gd name="connsiteX1" fmla="*/ 1133066 w 1133066"/>
                  <a:gd name="connsiteY1" fmla="*/ 319251 h 1055819"/>
                  <a:gd name="connsiteX2" fmla="*/ 1117041 w 1133066"/>
                  <a:gd name="connsiteY2" fmla="*/ 1051056 h 1055819"/>
                  <a:gd name="connsiteX3" fmla="*/ 73581 w 1133066"/>
                  <a:gd name="connsiteY3" fmla="*/ 1055819 h 1055819"/>
                  <a:gd name="connsiteX4" fmla="*/ 0 w 1133066"/>
                  <a:gd name="connsiteY4" fmla="*/ 0 h 1055819"/>
                  <a:gd name="connsiteX0" fmla="*/ 0 w 1133066"/>
                  <a:gd name="connsiteY0" fmla="*/ 0 h 1055819"/>
                  <a:gd name="connsiteX1" fmla="*/ 1133066 w 1133066"/>
                  <a:gd name="connsiteY1" fmla="*/ 319251 h 1055819"/>
                  <a:gd name="connsiteX2" fmla="*/ 1117041 w 1133066"/>
                  <a:gd name="connsiteY2" fmla="*/ 1051056 h 1055819"/>
                  <a:gd name="connsiteX3" fmla="*/ 73581 w 1133066"/>
                  <a:gd name="connsiteY3" fmla="*/ 1055819 h 1055819"/>
                  <a:gd name="connsiteX4" fmla="*/ 0 w 1133066"/>
                  <a:gd name="connsiteY4" fmla="*/ 0 h 10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6" h="1055819">
                    <a:moveTo>
                      <a:pt x="0" y="0"/>
                    </a:moveTo>
                    <a:lnTo>
                      <a:pt x="1133066" y="319251"/>
                    </a:lnTo>
                    <a:cubicBezTo>
                      <a:pt x="1117320" y="1068012"/>
                      <a:pt x="1137121" y="319890"/>
                      <a:pt x="1117041" y="1051056"/>
                    </a:cubicBezTo>
                    <a:lnTo>
                      <a:pt x="73581" y="1055819"/>
                    </a:lnTo>
                    <a:lnTo>
                      <a:pt x="0" y="0"/>
                    </a:lnTo>
                    <a:close/>
                  </a:path>
                </a:pathLst>
              </a:custGeom>
              <a:solidFill>
                <a:srgbClr val="61A5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9" name="Grupo 68"/>
            <p:cNvGrpSpPr/>
            <p:nvPr/>
          </p:nvGrpSpPr>
          <p:grpSpPr>
            <a:xfrm>
              <a:off x="5941391" y="4700631"/>
              <a:ext cx="1284140" cy="1149214"/>
              <a:chOff x="654050" y="2019302"/>
              <a:chExt cx="1284140" cy="1149214"/>
            </a:xfrm>
          </p:grpSpPr>
          <p:sp>
            <p:nvSpPr>
              <p:cNvPr id="74" name="Trapecio 73"/>
              <p:cNvSpPr/>
              <p:nvPr/>
            </p:nvSpPr>
            <p:spPr>
              <a:xfrm flipV="1">
                <a:off x="735807" y="2326481"/>
                <a:ext cx="1183481" cy="88900"/>
              </a:xfrm>
              <a:prstGeom prst="trapezoid">
                <a:avLst>
                  <a:gd name="adj" fmla="val 20446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12"/>
              <p:cNvSpPr/>
              <p:nvPr/>
            </p:nvSpPr>
            <p:spPr>
              <a:xfrm>
                <a:off x="776288" y="2019302"/>
                <a:ext cx="1105036" cy="1149214"/>
              </a:xfrm>
              <a:custGeom>
                <a:avLst/>
                <a:gdLst>
                  <a:gd name="connsiteX0" fmla="*/ 0 w 1128712"/>
                  <a:gd name="connsiteY0" fmla="*/ 0 h 1038225"/>
                  <a:gd name="connsiteX1" fmla="*/ 1128712 w 1128712"/>
                  <a:gd name="connsiteY1" fmla="*/ 0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138113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261938 h 1038225"/>
                  <a:gd name="connsiteX2" fmla="*/ 1128712 w 1128712"/>
                  <a:gd name="connsiteY2" fmla="*/ 1038225 h 1038225"/>
                  <a:gd name="connsiteX3" fmla="*/ 0 w 1128712"/>
                  <a:gd name="connsiteY3" fmla="*/ 1038225 h 1038225"/>
                  <a:gd name="connsiteX4" fmla="*/ 0 w 1128712"/>
                  <a:gd name="connsiteY4" fmla="*/ 0 h 1038225"/>
                  <a:gd name="connsiteX0" fmla="*/ 0 w 1129170"/>
                  <a:gd name="connsiteY0" fmla="*/ 0 h 1038225"/>
                  <a:gd name="connsiteX1" fmla="*/ 1128712 w 1129170"/>
                  <a:gd name="connsiteY1" fmla="*/ 104776 h 1038225"/>
                  <a:gd name="connsiteX2" fmla="*/ 1128712 w 1129170"/>
                  <a:gd name="connsiteY2" fmla="*/ 1038225 h 1038225"/>
                  <a:gd name="connsiteX3" fmla="*/ 0 w 1129170"/>
                  <a:gd name="connsiteY3" fmla="*/ 1038225 h 1038225"/>
                  <a:gd name="connsiteX4" fmla="*/ 0 w 1129170"/>
                  <a:gd name="connsiteY4" fmla="*/ 0 h 1038225"/>
                  <a:gd name="connsiteX0" fmla="*/ 80963 w 1129170"/>
                  <a:gd name="connsiteY0" fmla="*/ 0 h 942975"/>
                  <a:gd name="connsiteX1" fmla="*/ 1128712 w 1129170"/>
                  <a:gd name="connsiteY1" fmla="*/ 9526 h 942975"/>
                  <a:gd name="connsiteX2" fmla="*/ 1128712 w 1129170"/>
                  <a:gd name="connsiteY2" fmla="*/ 942975 h 942975"/>
                  <a:gd name="connsiteX3" fmla="*/ 0 w 1129170"/>
                  <a:gd name="connsiteY3" fmla="*/ 942975 h 942975"/>
                  <a:gd name="connsiteX4" fmla="*/ 80963 w 1129170"/>
                  <a:gd name="connsiteY4" fmla="*/ 0 h 942975"/>
                  <a:gd name="connsiteX0" fmla="*/ 23813 w 1129170"/>
                  <a:gd name="connsiteY0" fmla="*/ 0 h 1023937"/>
                  <a:gd name="connsiteX1" fmla="*/ 1128712 w 1129170"/>
                  <a:gd name="connsiteY1" fmla="*/ 90488 h 1023937"/>
                  <a:gd name="connsiteX2" fmla="*/ 1128712 w 1129170"/>
                  <a:gd name="connsiteY2" fmla="*/ 1023937 h 1023937"/>
                  <a:gd name="connsiteX3" fmla="*/ 0 w 1129170"/>
                  <a:gd name="connsiteY3" fmla="*/ 1023937 h 1023937"/>
                  <a:gd name="connsiteX4" fmla="*/ 23813 w 1129170"/>
                  <a:gd name="connsiteY4" fmla="*/ 0 h 1023937"/>
                  <a:gd name="connsiteX0" fmla="*/ 0 w 1105357"/>
                  <a:gd name="connsiteY0" fmla="*/ 0 h 1023937"/>
                  <a:gd name="connsiteX1" fmla="*/ 1104899 w 1105357"/>
                  <a:gd name="connsiteY1" fmla="*/ 90488 h 1023937"/>
                  <a:gd name="connsiteX2" fmla="*/ 1104899 w 1105357"/>
                  <a:gd name="connsiteY2" fmla="*/ 1023937 h 1023937"/>
                  <a:gd name="connsiteX3" fmla="*/ 114299 w 1105357"/>
                  <a:gd name="connsiteY3" fmla="*/ 838199 h 1023937"/>
                  <a:gd name="connsiteX4" fmla="*/ 0 w 1105357"/>
                  <a:gd name="connsiteY4" fmla="*/ 0 h 1023937"/>
                  <a:gd name="connsiteX0" fmla="*/ 0 w 1105357"/>
                  <a:gd name="connsiteY0" fmla="*/ 0 h 1038224"/>
                  <a:gd name="connsiteX1" fmla="*/ 1104899 w 1105357"/>
                  <a:gd name="connsiteY1" fmla="*/ 90488 h 1038224"/>
                  <a:gd name="connsiteX2" fmla="*/ 1104899 w 1105357"/>
                  <a:gd name="connsiteY2" fmla="*/ 1023937 h 1038224"/>
                  <a:gd name="connsiteX3" fmla="*/ 95249 w 1105357"/>
                  <a:gd name="connsiteY3" fmla="*/ 1038224 h 1038224"/>
                  <a:gd name="connsiteX4" fmla="*/ 0 w 1105357"/>
                  <a:gd name="connsiteY4" fmla="*/ 0 h 1038224"/>
                  <a:gd name="connsiteX0" fmla="*/ 0 w 1105036"/>
                  <a:gd name="connsiteY0" fmla="*/ 0 h 1038224"/>
                  <a:gd name="connsiteX1" fmla="*/ 1104899 w 1105036"/>
                  <a:gd name="connsiteY1" fmla="*/ 90488 h 1038224"/>
                  <a:gd name="connsiteX2" fmla="*/ 1095374 w 1105036"/>
                  <a:gd name="connsiteY2" fmla="*/ 1033462 h 1038224"/>
                  <a:gd name="connsiteX3" fmla="*/ 95249 w 1105036"/>
                  <a:gd name="connsiteY3" fmla="*/ 1038224 h 1038224"/>
                  <a:gd name="connsiteX4" fmla="*/ 0 w 1105036"/>
                  <a:gd name="connsiteY4" fmla="*/ 0 h 1038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036" h="1038224">
                    <a:moveTo>
                      <a:pt x="0" y="0"/>
                    </a:moveTo>
                    <a:lnTo>
                      <a:pt x="1104899" y="90488"/>
                    </a:lnTo>
                    <a:cubicBezTo>
                      <a:pt x="1106487" y="390525"/>
                      <a:pt x="1093786" y="733425"/>
                      <a:pt x="1095374" y="1033462"/>
                    </a:cubicBezTo>
                    <a:lnTo>
                      <a:pt x="95249" y="1038224"/>
                    </a:lnTo>
                    <a:lnTo>
                      <a:pt x="0" y="0"/>
                    </a:lnTo>
                    <a:close/>
                  </a:path>
                </a:pathLst>
              </a:custGeom>
              <a:solidFill>
                <a:schemeClr val="bg1"/>
              </a:solidFill>
              <a:ln w="38100">
                <a:solidFill>
                  <a:srgbClr val="85B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12"/>
              <p:cNvSpPr/>
              <p:nvPr/>
            </p:nvSpPr>
            <p:spPr>
              <a:xfrm>
                <a:off x="654050" y="2056606"/>
                <a:ext cx="1284140" cy="271463"/>
              </a:xfrm>
              <a:custGeom>
                <a:avLst/>
                <a:gdLst>
                  <a:gd name="connsiteX0" fmla="*/ 0 w 1128712"/>
                  <a:gd name="connsiteY0" fmla="*/ 0 h 1038225"/>
                  <a:gd name="connsiteX1" fmla="*/ 1128712 w 1128712"/>
                  <a:gd name="connsiteY1" fmla="*/ 0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138113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261938 h 1038225"/>
                  <a:gd name="connsiteX2" fmla="*/ 1128712 w 1128712"/>
                  <a:gd name="connsiteY2" fmla="*/ 1038225 h 1038225"/>
                  <a:gd name="connsiteX3" fmla="*/ 0 w 1128712"/>
                  <a:gd name="connsiteY3" fmla="*/ 1038225 h 1038225"/>
                  <a:gd name="connsiteX4" fmla="*/ 0 w 1128712"/>
                  <a:gd name="connsiteY4" fmla="*/ 0 h 1038225"/>
                  <a:gd name="connsiteX0" fmla="*/ 0 w 1129170"/>
                  <a:gd name="connsiteY0" fmla="*/ 0 h 1038225"/>
                  <a:gd name="connsiteX1" fmla="*/ 1128712 w 1129170"/>
                  <a:gd name="connsiteY1" fmla="*/ 104776 h 1038225"/>
                  <a:gd name="connsiteX2" fmla="*/ 1128712 w 1129170"/>
                  <a:gd name="connsiteY2" fmla="*/ 1038225 h 1038225"/>
                  <a:gd name="connsiteX3" fmla="*/ 0 w 1129170"/>
                  <a:gd name="connsiteY3" fmla="*/ 1038225 h 1038225"/>
                  <a:gd name="connsiteX4" fmla="*/ 0 w 1129170"/>
                  <a:gd name="connsiteY4" fmla="*/ 0 h 1038225"/>
                  <a:gd name="connsiteX0" fmla="*/ 80963 w 1129170"/>
                  <a:gd name="connsiteY0" fmla="*/ 0 h 942975"/>
                  <a:gd name="connsiteX1" fmla="*/ 1128712 w 1129170"/>
                  <a:gd name="connsiteY1" fmla="*/ 9526 h 942975"/>
                  <a:gd name="connsiteX2" fmla="*/ 1128712 w 1129170"/>
                  <a:gd name="connsiteY2" fmla="*/ 942975 h 942975"/>
                  <a:gd name="connsiteX3" fmla="*/ 0 w 1129170"/>
                  <a:gd name="connsiteY3" fmla="*/ 942975 h 942975"/>
                  <a:gd name="connsiteX4" fmla="*/ 80963 w 1129170"/>
                  <a:gd name="connsiteY4" fmla="*/ 0 h 942975"/>
                  <a:gd name="connsiteX0" fmla="*/ 23813 w 1129170"/>
                  <a:gd name="connsiteY0" fmla="*/ 0 h 1023937"/>
                  <a:gd name="connsiteX1" fmla="*/ 1128712 w 1129170"/>
                  <a:gd name="connsiteY1" fmla="*/ 90488 h 1023937"/>
                  <a:gd name="connsiteX2" fmla="*/ 1128712 w 1129170"/>
                  <a:gd name="connsiteY2" fmla="*/ 1023937 h 1023937"/>
                  <a:gd name="connsiteX3" fmla="*/ 0 w 1129170"/>
                  <a:gd name="connsiteY3" fmla="*/ 1023937 h 1023937"/>
                  <a:gd name="connsiteX4" fmla="*/ 23813 w 1129170"/>
                  <a:gd name="connsiteY4" fmla="*/ 0 h 1023937"/>
                  <a:gd name="connsiteX0" fmla="*/ 0 w 1105357"/>
                  <a:gd name="connsiteY0" fmla="*/ 0 h 1023937"/>
                  <a:gd name="connsiteX1" fmla="*/ 1104899 w 1105357"/>
                  <a:gd name="connsiteY1" fmla="*/ 90488 h 1023937"/>
                  <a:gd name="connsiteX2" fmla="*/ 1104899 w 1105357"/>
                  <a:gd name="connsiteY2" fmla="*/ 1023937 h 1023937"/>
                  <a:gd name="connsiteX3" fmla="*/ 114299 w 1105357"/>
                  <a:gd name="connsiteY3" fmla="*/ 838199 h 1023937"/>
                  <a:gd name="connsiteX4" fmla="*/ 0 w 1105357"/>
                  <a:gd name="connsiteY4" fmla="*/ 0 h 1023937"/>
                  <a:gd name="connsiteX0" fmla="*/ 0 w 1105357"/>
                  <a:gd name="connsiteY0" fmla="*/ 0 h 1038224"/>
                  <a:gd name="connsiteX1" fmla="*/ 1104899 w 1105357"/>
                  <a:gd name="connsiteY1" fmla="*/ 90488 h 1038224"/>
                  <a:gd name="connsiteX2" fmla="*/ 1104899 w 1105357"/>
                  <a:gd name="connsiteY2" fmla="*/ 1023937 h 1038224"/>
                  <a:gd name="connsiteX3" fmla="*/ 95249 w 1105357"/>
                  <a:gd name="connsiteY3" fmla="*/ 1038224 h 1038224"/>
                  <a:gd name="connsiteX4" fmla="*/ 0 w 1105357"/>
                  <a:gd name="connsiteY4" fmla="*/ 0 h 1038224"/>
                  <a:gd name="connsiteX0" fmla="*/ 0 w 1105036"/>
                  <a:gd name="connsiteY0" fmla="*/ 0 h 1038224"/>
                  <a:gd name="connsiteX1" fmla="*/ 1104899 w 1105036"/>
                  <a:gd name="connsiteY1" fmla="*/ 90488 h 1038224"/>
                  <a:gd name="connsiteX2" fmla="*/ 1095374 w 1105036"/>
                  <a:gd name="connsiteY2" fmla="*/ 1033462 h 1038224"/>
                  <a:gd name="connsiteX3" fmla="*/ 95249 w 1105036"/>
                  <a:gd name="connsiteY3" fmla="*/ 1038224 h 1038224"/>
                  <a:gd name="connsiteX4" fmla="*/ 0 w 1105036"/>
                  <a:gd name="connsiteY4" fmla="*/ 0 h 1038224"/>
                  <a:gd name="connsiteX0" fmla="*/ 0 w 1105036"/>
                  <a:gd name="connsiteY0" fmla="*/ 0 h 1038224"/>
                  <a:gd name="connsiteX1" fmla="*/ 1104899 w 1105036"/>
                  <a:gd name="connsiteY1" fmla="*/ 248866 h 1038224"/>
                  <a:gd name="connsiteX2" fmla="*/ 1095374 w 1105036"/>
                  <a:gd name="connsiteY2" fmla="*/ 1033462 h 1038224"/>
                  <a:gd name="connsiteX3" fmla="*/ 95249 w 1105036"/>
                  <a:gd name="connsiteY3" fmla="*/ 1038224 h 1038224"/>
                  <a:gd name="connsiteX4" fmla="*/ 0 w 1105036"/>
                  <a:gd name="connsiteY4" fmla="*/ 0 h 1038224"/>
                  <a:gd name="connsiteX0" fmla="*/ 0 w 1105036"/>
                  <a:gd name="connsiteY0" fmla="*/ 0 h 1038224"/>
                  <a:gd name="connsiteX1" fmla="*/ 1104899 w 1105036"/>
                  <a:gd name="connsiteY1" fmla="*/ 389643 h 1038224"/>
                  <a:gd name="connsiteX2" fmla="*/ 1095374 w 1105036"/>
                  <a:gd name="connsiteY2" fmla="*/ 1033462 h 1038224"/>
                  <a:gd name="connsiteX3" fmla="*/ 95249 w 1105036"/>
                  <a:gd name="connsiteY3" fmla="*/ 1038224 h 1038224"/>
                  <a:gd name="connsiteX4" fmla="*/ 0 w 1105036"/>
                  <a:gd name="connsiteY4" fmla="*/ 0 h 1038224"/>
                  <a:gd name="connsiteX0" fmla="*/ 0 w 1109337"/>
                  <a:gd name="connsiteY0" fmla="*/ 0 h 1038224"/>
                  <a:gd name="connsiteX1" fmla="*/ 1109233 w 1109337"/>
                  <a:gd name="connsiteY1" fmla="*/ 301655 h 1038224"/>
                  <a:gd name="connsiteX2" fmla="*/ 1095374 w 1109337"/>
                  <a:gd name="connsiteY2" fmla="*/ 1033462 h 1038224"/>
                  <a:gd name="connsiteX3" fmla="*/ 95249 w 1109337"/>
                  <a:gd name="connsiteY3" fmla="*/ 1038224 h 1038224"/>
                  <a:gd name="connsiteX4" fmla="*/ 0 w 1109337"/>
                  <a:gd name="connsiteY4" fmla="*/ 0 h 1038224"/>
                  <a:gd name="connsiteX0" fmla="*/ 0 w 1109337"/>
                  <a:gd name="connsiteY0" fmla="*/ 0 h 1038224"/>
                  <a:gd name="connsiteX1" fmla="*/ 1109233 w 1109337"/>
                  <a:gd name="connsiteY1" fmla="*/ 301655 h 1038224"/>
                  <a:gd name="connsiteX2" fmla="*/ 1095374 w 1109337"/>
                  <a:gd name="connsiteY2" fmla="*/ 1033462 h 1038224"/>
                  <a:gd name="connsiteX3" fmla="*/ 60581 w 1109337"/>
                  <a:gd name="connsiteY3" fmla="*/ 1038224 h 1038224"/>
                  <a:gd name="connsiteX4" fmla="*/ 0 w 1109337"/>
                  <a:gd name="connsiteY4" fmla="*/ 0 h 1038224"/>
                  <a:gd name="connsiteX0" fmla="*/ 0 w 1122337"/>
                  <a:gd name="connsiteY0" fmla="*/ 0 h 1055819"/>
                  <a:gd name="connsiteX1" fmla="*/ 1122233 w 1122337"/>
                  <a:gd name="connsiteY1" fmla="*/ 319250 h 1055819"/>
                  <a:gd name="connsiteX2" fmla="*/ 1108374 w 1122337"/>
                  <a:gd name="connsiteY2" fmla="*/ 1051057 h 1055819"/>
                  <a:gd name="connsiteX3" fmla="*/ 73581 w 1122337"/>
                  <a:gd name="connsiteY3" fmla="*/ 1055819 h 1055819"/>
                  <a:gd name="connsiteX4" fmla="*/ 0 w 1122337"/>
                  <a:gd name="connsiteY4" fmla="*/ 0 h 1055819"/>
                  <a:gd name="connsiteX0" fmla="*/ 0 w 1122434"/>
                  <a:gd name="connsiteY0" fmla="*/ 0 h 1055819"/>
                  <a:gd name="connsiteX1" fmla="*/ 1122233 w 1122434"/>
                  <a:gd name="connsiteY1" fmla="*/ 319250 h 1055819"/>
                  <a:gd name="connsiteX2" fmla="*/ 1117041 w 1122434"/>
                  <a:gd name="connsiteY2" fmla="*/ 1051056 h 1055819"/>
                  <a:gd name="connsiteX3" fmla="*/ 73581 w 1122434"/>
                  <a:gd name="connsiteY3" fmla="*/ 1055819 h 1055819"/>
                  <a:gd name="connsiteX4" fmla="*/ 0 w 1122434"/>
                  <a:gd name="connsiteY4" fmla="*/ 0 h 1055819"/>
                  <a:gd name="connsiteX0" fmla="*/ 0 w 1133159"/>
                  <a:gd name="connsiteY0" fmla="*/ 0 h 1055819"/>
                  <a:gd name="connsiteX1" fmla="*/ 1133066 w 1133159"/>
                  <a:gd name="connsiteY1" fmla="*/ 319251 h 1055819"/>
                  <a:gd name="connsiteX2" fmla="*/ 1117041 w 1133159"/>
                  <a:gd name="connsiteY2" fmla="*/ 1051056 h 1055819"/>
                  <a:gd name="connsiteX3" fmla="*/ 73581 w 1133159"/>
                  <a:gd name="connsiteY3" fmla="*/ 1055819 h 1055819"/>
                  <a:gd name="connsiteX4" fmla="*/ 0 w 1133159"/>
                  <a:gd name="connsiteY4" fmla="*/ 0 h 1055819"/>
                  <a:gd name="connsiteX0" fmla="*/ 0 w 1133066"/>
                  <a:gd name="connsiteY0" fmla="*/ 0 h 1055819"/>
                  <a:gd name="connsiteX1" fmla="*/ 1133066 w 1133066"/>
                  <a:gd name="connsiteY1" fmla="*/ 319251 h 1055819"/>
                  <a:gd name="connsiteX2" fmla="*/ 1117041 w 1133066"/>
                  <a:gd name="connsiteY2" fmla="*/ 1051056 h 1055819"/>
                  <a:gd name="connsiteX3" fmla="*/ 73581 w 1133066"/>
                  <a:gd name="connsiteY3" fmla="*/ 1055819 h 1055819"/>
                  <a:gd name="connsiteX4" fmla="*/ 0 w 1133066"/>
                  <a:gd name="connsiteY4" fmla="*/ 0 h 1055819"/>
                  <a:gd name="connsiteX0" fmla="*/ 0 w 1133066"/>
                  <a:gd name="connsiteY0" fmla="*/ 0 h 1055819"/>
                  <a:gd name="connsiteX1" fmla="*/ 1133066 w 1133066"/>
                  <a:gd name="connsiteY1" fmla="*/ 319251 h 1055819"/>
                  <a:gd name="connsiteX2" fmla="*/ 1117041 w 1133066"/>
                  <a:gd name="connsiteY2" fmla="*/ 1051056 h 1055819"/>
                  <a:gd name="connsiteX3" fmla="*/ 73581 w 1133066"/>
                  <a:gd name="connsiteY3" fmla="*/ 1055819 h 1055819"/>
                  <a:gd name="connsiteX4" fmla="*/ 0 w 1133066"/>
                  <a:gd name="connsiteY4" fmla="*/ 0 h 10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6" h="1055819">
                    <a:moveTo>
                      <a:pt x="0" y="0"/>
                    </a:moveTo>
                    <a:lnTo>
                      <a:pt x="1133066" y="319251"/>
                    </a:lnTo>
                    <a:cubicBezTo>
                      <a:pt x="1117320" y="1068012"/>
                      <a:pt x="1137121" y="319890"/>
                      <a:pt x="1117041" y="1051056"/>
                    </a:cubicBezTo>
                    <a:lnTo>
                      <a:pt x="73581" y="1055819"/>
                    </a:lnTo>
                    <a:lnTo>
                      <a:pt x="0" y="0"/>
                    </a:lnTo>
                    <a:close/>
                  </a:path>
                </a:pathLst>
              </a:custGeom>
              <a:solidFill>
                <a:srgbClr val="85BB6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70" name="Grupo 69"/>
            <p:cNvGrpSpPr/>
            <p:nvPr/>
          </p:nvGrpSpPr>
          <p:grpSpPr>
            <a:xfrm>
              <a:off x="4264736" y="4700631"/>
              <a:ext cx="1284140" cy="1149214"/>
              <a:chOff x="654050" y="2019302"/>
              <a:chExt cx="1284140" cy="1149214"/>
            </a:xfrm>
          </p:grpSpPr>
          <p:sp>
            <p:nvSpPr>
              <p:cNvPr id="71" name="Trapecio 70"/>
              <p:cNvSpPr/>
              <p:nvPr/>
            </p:nvSpPr>
            <p:spPr>
              <a:xfrm flipV="1">
                <a:off x="735807" y="2326481"/>
                <a:ext cx="1183481" cy="88900"/>
              </a:xfrm>
              <a:prstGeom prst="trapezoid">
                <a:avLst>
                  <a:gd name="adj" fmla="val 20446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12"/>
              <p:cNvSpPr/>
              <p:nvPr/>
            </p:nvSpPr>
            <p:spPr>
              <a:xfrm>
                <a:off x="776288" y="2019302"/>
                <a:ext cx="1105036" cy="1149214"/>
              </a:xfrm>
              <a:custGeom>
                <a:avLst/>
                <a:gdLst>
                  <a:gd name="connsiteX0" fmla="*/ 0 w 1128712"/>
                  <a:gd name="connsiteY0" fmla="*/ 0 h 1038225"/>
                  <a:gd name="connsiteX1" fmla="*/ 1128712 w 1128712"/>
                  <a:gd name="connsiteY1" fmla="*/ 0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138113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261938 h 1038225"/>
                  <a:gd name="connsiteX2" fmla="*/ 1128712 w 1128712"/>
                  <a:gd name="connsiteY2" fmla="*/ 1038225 h 1038225"/>
                  <a:gd name="connsiteX3" fmla="*/ 0 w 1128712"/>
                  <a:gd name="connsiteY3" fmla="*/ 1038225 h 1038225"/>
                  <a:gd name="connsiteX4" fmla="*/ 0 w 1128712"/>
                  <a:gd name="connsiteY4" fmla="*/ 0 h 1038225"/>
                  <a:gd name="connsiteX0" fmla="*/ 0 w 1129170"/>
                  <a:gd name="connsiteY0" fmla="*/ 0 h 1038225"/>
                  <a:gd name="connsiteX1" fmla="*/ 1128712 w 1129170"/>
                  <a:gd name="connsiteY1" fmla="*/ 104776 h 1038225"/>
                  <a:gd name="connsiteX2" fmla="*/ 1128712 w 1129170"/>
                  <a:gd name="connsiteY2" fmla="*/ 1038225 h 1038225"/>
                  <a:gd name="connsiteX3" fmla="*/ 0 w 1129170"/>
                  <a:gd name="connsiteY3" fmla="*/ 1038225 h 1038225"/>
                  <a:gd name="connsiteX4" fmla="*/ 0 w 1129170"/>
                  <a:gd name="connsiteY4" fmla="*/ 0 h 1038225"/>
                  <a:gd name="connsiteX0" fmla="*/ 80963 w 1129170"/>
                  <a:gd name="connsiteY0" fmla="*/ 0 h 942975"/>
                  <a:gd name="connsiteX1" fmla="*/ 1128712 w 1129170"/>
                  <a:gd name="connsiteY1" fmla="*/ 9526 h 942975"/>
                  <a:gd name="connsiteX2" fmla="*/ 1128712 w 1129170"/>
                  <a:gd name="connsiteY2" fmla="*/ 942975 h 942975"/>
                  <a:gd name="connsiteX3" fmla="*/ 0 w 1129170"/>
                  <a:gd name="connsiteY3" fmla="*/ 942975 h 942975"/>
                  <a:gd name="connsiteX4" fmla="*/ 80963 w 1129170"/>
                  <a:gd name="connsiteY4" fmla="*/ 0 h 942975"/>
                  <a:gd name="connsiteX0" fmla="*/ 23813 w 1129170"/>
                  <a:gd name="connsiteY0" fmla="*/ 0 h 1023937"/>
                  <a:gd name="connsiteX1" fmla="*/ 1128712 w 1129170"/>
                  <a:gd name="connsiteY1" fmla="*/ 90488 h 1023937"/>
                  <a:gd name="connsiteX2" fmla="*/ 1128712 w 1129170"/>
                  <a:gd name="connsiteY2" fmla="*/ 1023937 h 1023937"/>
                  <a:gd name="connsiteX3" fmla="*/ 0 w 1129170"/>
                  <a:gd name="connsiteY3" fmla="*/ 1023937 h 1023937"/>
                  <a:gd name="connsiteX4" fmla="*/ 23813 w 1129170"/>
                  <a:gd name="connsiteY4" fmla="*/ 0 h 1023937"/>
                  <a:gd name="connsiteX0" fmla="*/ 0 w 1105357"/>
                  <a:gd name="connsiteY0" fmla="*/ 0 h 1023937"/>
                  <a:gd name="connsiteX1" fmla="*/ 1104899 w 1105357"/>
                  <a:gd name="connsiteY1" fmla="*/ 90488 h 1023937"/>
                  <a:gd name="connsiteX2" fmla="*/ 1104899 w 1105357"/>
                  <a:gd name="connsiteY2" fmla="*/ 1023937 h 1023937"/>
                  <a:gd name="connsiteX3" fmla="*/ 114299 w 1105357"/>
                  <a:gd name="connsiteY3" fmla="*/ 838199 h 1023937"/>
                  <a:gd name="connsiteX4" fmla="*/ 0 w 1105357"/>
                  <a:gd name="connsiteY4" fmla="*/ 0 h 1023937"/>
                  <a:gd name="connsiteX0" fmla="*/ 0 w 1105357"/>
                  <a:gd name="connsiteY0" fmla="*/ 0 h 1038224"/>
                  <a:gd name="connsiteX1" fmla="*/ 1104899 w 1105357"/>
                  <a:gd name="connsiteY1" fmla="*/ 90488 h 1038224"/>
                  <a:gd name="connsiteX2" fmla="*/ 1104899 w 1105357"/>
                  <a:gd name="connsiteY2" fmla="*/ 1023937 h 1038224"/>
                  <a:gd name="connsiteX3" fmla="*/ 95249 w 1105357"/>
                  <a:gd name="connsiteY3" fmla="*/ 1038224 h 1038224"/>
                  <a:gd name="connsiteX4" fmla="*/ 0 w 1105357"/>
                  <a:gd name="connsiteY4" fmla="*/ 0 h 1038224"/>
                  <a:gd name="connsiteX0" fmla="*/ 0 w 1105036"/>
                  <a:gd name="connsiteY0" fmla="*/ 0 h 1038224"/>
                  <a:gd name="connsiteX1" fmla="*/ 1104899 w 1105036"/>
                  <a:gd name="connsiteY1" fmla="*/ 90488 h 1038224"/>
                  <a:gd name="connsiteX2" fmla="*/ 1095374 w 1105036"/>
                  <a:gd name="connsiteY2" fmla="*/ 1033462 h 1038224"/>
                  <a:gd name="connsiteX3" fmla="*/ 95249 w 1105036"/>
                  <a:gd name="connsiteY3" fmla="*/ 1038224 h 1038224"/>
                  <a:gd name="connsiteX4" fmla="*/ 0 w 1105036"/>
                  <a:gd name="connsiteY4" fmla="*/ 0 h 1038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036" h="1038224">
                    <a:moveTo>
                      <a:pt x="0" y="0"/>
                    </a:moveTo>
                    <a:lnTo>
                      <a:pt x="1104899" y="90488"/>
                    </a:lnTo>
                    <a:cubicBezTo>
                      <a:pt x="1106487" y="390525"/>
                      <a:pt x="1093786" y="733425"/>
                      <a:pt x="1095374" y="1033462"/>
                    </a:cubicBezTo>
                    <a:lnTo>
                      <a:pt x="95249" y="1038224"/>
                    </a:lnTo>
                    <a:lnTo>
                      <a:pt x="0" y="0"/>
                    </a:lnTo>
                    <a:close/>
                  </a:path>
                </a:pathLst>
              </a:custGeom>
              <a:solidFill>
                <a:schemeClr val="bg1"/>
              </a:solidFill>
              <a:ln w="38100">
                <a:solidFill>
                  <a:srgbClr val="F17C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12"/>
              <p:cNvSpPr/>
              <p:nvPr/>
            </p:nvSpPr>
            <p:spPr>
              <a:xfrm>
                <a:off x="654050" y="2056606"/>
                <a:ext cx="1284140" cy="271463"/>
              </a:xfrm>
              <a:custGeom>
                <a:avLst/>
                <a:gdLst>
                  <a:gd name="connsiteX0" fmla="*/ 0 w 1128712"/>
                  <a:gd name="connsiteY0" fmla="*/ 0 h 1038225"/>
                  <a:gd name="connsiteX1" fmla="*/ 1128712 w 1128712"/>
                  <a:gd name="connsiteY1" fmla="*/ 0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138113 h 1038225"/>
                  <a:gd name="connsiteX2" fmla="*/ 1128712 w 1128712"/>
                  <a:gd name="connsiteY2" fmla="*/ 1038225 h 1038225"/>
                  <a:gd name="connsiteX3" fmla="*/ 0 w 1128712"/>
                  <a:gd name="connsiteY3" fmla="*/ 1038225 h 1038225"/>
                  <a:gd name="connsiteX4" fmla="*/ 0 w 1128712"/>
                  <a:gd name="connsiteY4" fmla="*/ 0 h 1038225"/>
                  <a:gd name="connsiteX0" fmla="*/ 0 w 1128712"/>
                  <a:gd name="connsiteY0" fmla="*/ 0 h 1038225"/>
                  <a:gd name="connsiteX1" fmla="*/ 1123949 w 1128712"/>
                  <a:gd name="connsiteY1" fmla="*/ 261938 h 1038225"/>
                  <a:gd name="connsiteX2" fmla="*/ 1128712 w 1128712"/>
                  <a:gd name="connsiteY2" fmla="*/ 1038225 h 1038225"/>
                  <a:gd name="connsiteX3" fmla="*/ 0 w 1128712"/>
                  <a:gd name="connsiteY3" fmla="*/ 1038225 h 1038225"/>
                  <a:gd name="connsiteX4" fmla="*/ 0 w 1128712"/>
                  <a:gd name="connsiteY4" fmla="*/ 0 h 1038225"/>
                  <a:gd name="connsiteX0" fmla="*/ 0 w 1129170"/>
                  <a:gd name="connsiteY0" fmla="*/ 0 h 1038225"/>
                  <a:gd name="connsiteX1" fmla="*/ 1128712 w 1129170"/>
                  <a:gd name="connsiteY1" fmla="*/ 104776 h 1038225"/>
                  <a:gd name="connsiteX2" fmla="*/ 1128712 w 1129170"/>
                  <a:gd name="connsiteY2" fmla="*/ 1038225 h 1038225"/>
                  <a:gd name="connsiteX3" fmla="*/ 0 w 1129170"/>
                  <a:gd name="connsiteY3" fmla="*/ 1038225 h 1038225"/>
                  <a:gd name="connsiteX4" fmla="*/ 0 w 1129170"/>
                  <a:gd name="connsiteY4" fmla="*/ 0 h 1038225"/>
                  <a:gd name="connsiteX0" fmla="*/ 80963 w 1129170"/>
                  <a:gd name="connsiteY0" fmla="*/ 0 h 942975"/>
                  <a:gd name="connsiteX1" fmla="*/ 1128712 w 1129170"/>
                  <a:gd name="connsiteY1" fmla="*/ 9526 h 942975"/>
                  <a:gd name="connsiteX2" fmla="*/ 1128712 w 1129170"/>
                  <a:gd name="connsiteY2" fmla="*/ 942975 h 942975"/>
                  <a:gd name="connsiteX3" fmla="*/ 0 w 1129170"/>
                  <a:gd name="connsiteY3" fmla="*/ 942975 h 942975"/>
                  <a:gd name="connsiteX4" fmla="*/ 80963 w 1129170"/>
                  <a:gd name="connsiteY4" fmla="*/ 0 h 942975"/>
                  <a:gd name="connsiteX0" fmla="*/ 23813 w 1129170"/>
                  <a:gd name="connsiteY0" fmla="*/ 0 h 1023937"/>
                  <a:gd name="connsiteX1" fmla="*/ 1128712 w 1129170"/>
                  <a:gd name="connsiteY1" fmla="*/ 90488 h 1023937"/>
                  <a:gd name="connsiteX2" fmla="*/ 1128712 w 1129170"/>
                  <a:gd name="connsiteY2" fmla="*/ 1023937 h 1023937"/>
                  <a:gd name="connsiteX3" fmla="*/ 0 w 1129170"/>
                  <a:gd name="connsiteY3" fmla="*/ 1023937 h 1023937"/>
                  <a:gd name="connsiteX4" fmla="*/ 23813 w 1129170"/>
                  <a:gd name="connsiteY4" fmla="*/ 0 h 1023937"/>
                  <a:gd name="connsiteX0" fmla="*/ 0 w 1105357"/>
                  <a:gd name="connsiteY0" fmla="*/ 0 h 1023937"/>
                  <a:gd name="connsiteX1" fmla="*/ 1104899 w 1105357"/>
                  <a:gd name="connsiteY1" fmla="*/ 90488 h 1023937"/>
                  <a:gd name="connsiteX2" fmla="*/ 1104899 w 1105357"/>
                  <a:gd name="connsiteY2" fmla="*/ 1023937 h 1023937"/>
                  <a:gd name="connsiteX3" fmla="*/ 114299 w 1105357"/>
                  <a:gd name="connsiteY3" fmla="*/ 838199 h 1023937"/>
                  <a:gd name="connsiteX4" fmla="*/ 0 w 1105357"/>
                  <a:gd name="connsiteY4" fmla="*/ 0 h 1023937"/>
                  <a:gd name="connsiteX0" fmla="*/ 0 w 1105357"/>
                  <a:gd name="connsiteY0" fmla="*/ 0 h 1038224"/>
                  <a:gd name="connsiteX1" fmla="*/ 1104899 w 1105357"/>
                  <a:gd name="connsiteY1" fmla="*/ 90488 h 1038224"/>
                  <a:gd name="connsiteX2" fmla="*/ 1104899 w 1105357"/>
                  <a:gd name="connsiteY2" fmla="*/ 1023937 h 1038224"/>
                  <a:gd name="connsiteX3" fmla="*/ 95249 w 1105357"/>
                  <a:gd name="connsiteY3" fmla="*/ 1038224 h 1038224"/>
                  <a:gd name="connsiteX4" fmla="*/ 0 w 1105357"/>
                  <a:gd name="connsiteY4" fmla="*/ 0 h 1038224"/>
                  <a:gd name="connsiteX0" fmla="*/ 0 w 1105036"/>
                  <a:gd name="connsiteY0" fmla="*/ 0 h 1038224"/>
                  <a:gd name="connsiteX1" fmla="*/ 1104899 w 1105036"/>
                  <a:gd name="connsiteY1" fmla="*/ 90488 h 1038224"/>
                  <a:gd name="connsiteX2" fmla="*/ 1095374 w 1105036"/>
                  <a:gd name="connsiteY2" fmla="*/ 1033462 h 1038224"/>
                  <a:gd name="connsiteX3" fmla="*/ 95249 w 1105036"/>
                  <a:gd name="connsiteY3" fmla="*/ 1038224 h 1038224"/>
                  <a:gd name="connsiteX4" fmla="*/ 0 w 1105036"/>
                  <a:gd name="connsiteY4" fmla="*/ 0 h 1038224"/>
                  <a:gd name="connsiteX0" fmla="*/ 0 w 1105036"/>
                  <a:gd name="connsiteY0" fmla="*/ 0 h 1038224"/>
                  <a:gd name="connsiteX1" fmla="*/ 1104899 w 1105036"/>
                  <a:gd name="connsiteY1" fmla="*/ 248866 h 1038224"/>
                  <a:gd name="connsiteX2" fmla="*/ 1095374 w 1105036"/>
                  <a:gd name="connsiteY2" fmla="*/ 1033462 h 1038224"/>
                  <a:gd name="connsiteX3" fmla="*/ 95249 w 1105036"/>
                  <a:gd name="connsiteY3" fmla="*/ 1038224 h 1038224"/>
                  <a:gd name="connsiteX4" fmla="*/ 0 w 1105036"/>
                  <a:gd name="connsiteY4" fmla="*/ 0 h 1038224"/>
                  <a:gd name="connsiteX0" fmla="*/ 0 w 1105036"/>
                  <a:gd name="connsiteY0" fmla="*/ 0 h 1038224"/>
                  <a:gd name="connsiteX1" fmla="*/ 1104899 w 1105036"/>
                  <a:gd name="connsiteY1" fmla="*/ 389643 h 1038224"/>
                  <a:gd name="connsiteX2" fmla="*/ 1095374 w 1105036"/>
                  <a:gd name="connsiteY2" fmla="*/ 1033462 h 1038224"/>
                  <a:gd name="connsiteX3" fmla="*/ 95249 w 1105036"/>
                  <a:gd name="connsiteY3" fmla="*/ 1038224 h 1038224"/>
                  <a:gd name="connsiteX4" fmla="*/ 0 w 1105036"/>
                  <a:gd name="connsiteY4" fmla="*/ 0 h 1038224"/>
                  <a:gd name="connsiteX0" fmla="*/ 0 w 1109337"/>
                  <a:gd name="connsiteY0" fmla="*/ 0 h 1038224"/>
                  <a:gd name="connsiteX1" fmla="*/ 1109233 w 1109337"/>
                  <a:gd name="connsiteY1" fmla="*/ 301655 h 1038224"/>
                  <a:gd name="connsiteX2" fmla="*/ 1095374 w 1109337"/>
                  <a:gd name="connsiteY2" fmla="*/ 1033462 h 1038224"/>
                  <a:gd name="connsiteX3" fmla="*/ 95249 w 1109337"/>
                  <a:gd name="connsiteY3" fmla="*/ 1038224 h 1038224"/>
                  <a:gd name="connsiteX4" fmla="*/ 0 w 1109337"/>
                  <a:gd name="connsiteY4" fmla="*/ 0 h 1038224"/>
                  <a:gd name="connsiteX0" fmla="*/ 0 w 1109337"/>
                  <a:gd name="connsiteY0" fmla="*/ 0 h 1038224"/>
                  <a:gd name="connsiteX1" fmla="*/ 1109233 w 1109337"/>
                  <a:gd name="connsiteY1" fmla="*/ 301655 h 1038224"/>
                  <a:gd name="connsiteX2" fmla="*/ 1095374 w 1109337"/>
                  <a:gd name="connsiteY2" fmla="*/ 1033462 h 1038224"/>
                  <a:gd name="connsiteX3" fmla="*/ 60581 w 1109337"/>
                  <a:gd name="connsiteY3" fmla="*/ 1038224 h 1038224"/>
                  <a:gd name="connsiteX4" fmla="*/ 0 w 1109337"/>
                  <a:gd name="connsiteY4" fmla="*/ 0 h 1038224"/>
                  <a:gd name="connsiteX0" fmla="*/ 0 w 1122337"/>
                  <a:gd name="connsiteY0" fmla="*/ 0 h 1055819"/>
                  <a:gd name="connsiteX1" fmla="*/ 1122233 w 1122337"/>
                  <a:gd name="connsiteY1" fmla="*/ 319250 h 1055819"/>
                  <a:gd name="connsiteX2" fmla="*/ 1108374 w 1122337"/>
                  <a:gd name="connsiteY2" fmla="*/ 1051057 h 1055819"/>
                  <a:gd name="connsiteX3" fmla="*/ 73581 w 1122337"/>
                  <a:gd name="connsiteY3" fmla="*/ 1055819 h 1055819"/>
                  <a:gd name="connsiteX4" fmla="*/ 0 w 1122337"/>
                  <a:gd name="connsiteY4" fmla="*/ 0 h 1055819"/>
                  <a:gd name="connsiteX0" fmla="*/ 0 w 1122434"/>
                  <a:gd name="connsiteY0" fmla="*/ 0 h 1055819"/>
                  <a:gd name="connsiteX1" fmla="*/ 1122233 w 1122434"/>
                  <a:gd name="connsiteY1" fmla="*/ 319250 h 1055819"/>
                  <a:gd name="connsiteX2" fmla="*/ 1117041 w 1122434"/>
                  <a:gd name="connsiteY2" fmla="*/ 1051056 h 1055819"/>
                  <a:gd name="connsiteX3" fmla="*/ 73581 w 1122434"/>
                  <a:gd name="connsiteY3" fmla="*/ 1055819 h 1055819"/>
                  <a:gd name="connsiteX4" fmla="*/ 0 w 1122434"/>
                  <a:gd name="connsiteY4" fmla="*/ 0 h 1055819"/>
                  <a:gd name="connsiteX0" fmla="*/ 0 w 1133159"/>
                  <a:gd name="connsiteY0" fmla="*/ 0 h 1055819"/>
                  <a:gd name="connsiteX1" fmla="*/ 1133066 w 1133159"/>
                  <a:gd name="connsiteY1" fmla="*/ 319251 h 1055819"/>
                  <a:gd name="connsiteX2" fmla="*/ 1117041 w 1133159"/>
                  <a:gd name="connsiteY2" fmla="*/ 1051056 h 1055819"/>
                  <a:gd name="connsiteX3" fmla="*/ 73581 w 1133159"/>
                  <a:gd name="connsiteY3" fmla="*/ 1055819 h 1055819"/>
                  <a:gd name="connsiteX4" fmla="*/ 0 w 1133159"/>
                  <a:gd name="connsiteY4" fmla="*/ 0 h 1055819"/>
                  <a:gd name="connsiteX0" fmla="*/ 0 w 1133066"/>
                  <a:gd name="connsiteY0" fmla="*/ 0 h 1055819"/>
                  <a:gd name="connsiteX1" fmla="*/ 1133066 w 1133066"/>
                  <a:gd name="connsiteY1" fmla="*/ 319251 h 1055819"/>
                  <a:gd name="connsiteX2" fmla="*/ 1117041 w 1133066"/>
                  <a:gd name="connsiteY2" fmla="*/ 1051056 h 1055819"/>
                  <a:gd name="connsiteX3" fmla="*/ 73581 w 1133066"/>
                  <a:gd name="connsiteY3" fmla="*/ 1055819 h 1055819"/>
                  <a:gd name="connsiteX4" fmla="*/ 0 w 1133066"/>
                  <a:gd name="connsiteY4" fmla="*/ 0 h 1055819"/>
                  <a:gd name="connsiteX0" fmla="*/ 0 w 1133066"/>
                  <a:gd name="connsiteY0" fmla="*/ 0 h 1055819"/>
                  <a:gd name="connsiteX1" fmla="*/ 1133066 w 1133066"/>
                  <a:gd name="connsiteY1" fmla="*/ 319251 h 1055819"/>
                  <a:gd name="connsiteX2" fmla="*/ 1117041 w 1133066"/>
                  <a:gd name="connsiteY2" fmla="*/ 1051056 h 1055819"/>
                  <a:gd name="connsiteX3" fmla="*/ 73581 w 1133066"/>
                  <a:gd name="connsiteY3" fmla="*/ 1055819 h 1055819"/>
                  <a:gd name="connsiteX4" fmla="*/ 0 w 1133066"/>
                  <a:gd name="connsiteY4" fmla="*/ 0 h 10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6" h="1055819">
                    <a:moveTo>
                      <a:pt x="0" y="0"/>
                    </a:moveTo>
                    <a:lnTo>
                      <a:pt x="1133066" y="319251"/>
                    </a:lnTo>
                    <a:cubicBezTo>
                      <a:pt x="1117320" y="1068012"/>
                      <a:pt x="1137121" y="319890"/>
                      <a:pt x="1117041" y="1051056"/>
                    </a:cubicBezTo>
                    <a:lnTo>
                      <a:pt x="73581" y="1055819"/>
                    </a:lnTo>
                    <a:lnTo>
                      <a:pt x="0" y="0"/>
                    </a:lnTo>
                    <a:close/>
                  </a:path>
                </a:pathLst>
              </a:custGeom>
              <a:solidFill>
                <a:srgbClr val="F17C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83" name="Rectángulo 82"/>
          <p:cNvSpPr/>
          <p:nvPr/>
        </p:nvSpPr>
        <p:spPr>
          <a:xfrm>
            <a:off x="1186367" y="5113881"/>
            <a:ext cx="1781495" cy="738664"/>
          </a:xfrm>
          <a:prstGeom prst="rect">
            <a:avLst/>
          </a:prstGeom>
        </p:spPr>
        <p:txBody>
          <a:bodyPr wrap="square" anchor="ctr">
            <a:spAutoFit/>
          </a:bodyPr>
          <a:lstStyle/>
          <a:p>
            <a:pPr algn="ctr"/>
            <a:r>
              <a:rPr lang="es-ES" sz="1400" b="1">
                <a:latin typeface="Arial" panose="020B0604020202020204" pitchFamily="34" charset="0"/>
                <a:cs typeface="Arial" panose="020B0604020202020204" pitchFamily="34" charset="0"/>
              </a:rPr>
              <a:t>LOS PRINCIPIOS DE LA BUENA ADMINISTRACIÓN</a:t>
            </a:r>
          </a:p>
        </p:txBody>
      </p:sp>
      <p:sp>
        <p:nvSpPr>
          <p:cNvPr id="84" name="Rectángulo 83"/>
          <p:cNvSpPr/>
          <p:nvPr/>
        </p:nvSpPr>
        <p:spPr>
          <a:xfrm>
            <a:off x="3807671" y="5147308"/>
            <a:ext cx="1980108" cy="738664"/>
          </a:xfrm>
          <a:prstGeom prst="rect">
            <a:avLst/>
          </a:prstGeom>
        </p:spPr>
        <p:txBody>
          <a:bodyPr wrap="square" anchor="ctr">
            <a:spAutoFit/>
          </a:bodyPr>
          <a:lstStyle/>
          <a:p>
            <a:pPr algn="ctr"/>
            <a:r>
              <a:rPr lang="es-ES" sz="1400" b="1" dirty="0">
                <a:latin typeface="Arial" panose="020B0604020202020204" pitchFamily="34" charset="0"/>
                <a:cs typeface="Arial" panose="020B0604020202020204" pitchFamily="34" charset="0"/>
              </a:rPr>
              <a:t>LA PRESERVACIÓN </a:t>
            </a:r>
            <a:r>
              <a:rPr lang="es-ES" sz="1400" b="1" dirty="0" smtClean="0">
                <a:latin typeface="Arial" panose="020B0604020202020204" pitchFamily="34" charset="0"/>
                <a:cs typeface="Arial" panose="020B0604020202020204" pitchFamily="34" charset="0"/>
              </a:rPr>
              <a:t>DE VALORES Y VIRTUDES</a:t>
            </a:r>
            <a:endParaRPr lang="es-ES" sz="1400" b="1" dirty="0">
              <a:latin typeface="Arial" panose="020B0604020202020204" pitchFamily="34" charset="0"/>
              <a:cs typeface="Arial" panose="020B0604020202020204" pitchFamily="34" charset="0"/>
            </a:endParaRPr>
          </a:p>
        </p:txBody>
      </p:sp>
      <p:sp>
        <p:nvSpPr>
          <p:cNvPr id="85" name="Rectángulo 84"/>
          <p:cNvSpPr/>
          <p:nvPr/>
        </p:nvSpPr>
        <p:spPr>
          <a:xfrm>
            <a:off x="6625075" y="5114717"/>
            <a:ext cx="1902065" cy="692497"/>
          </a:xfrm>
          <a:prstGeom prst="rect">
            <a:avLst/>
          </a:prstGeom>
        </p:spPr>
        <p:txBody>
          <a:bodyPr wrap="square" anchor="ctr">
            <a:spAutoFit/>
          </a:bodyPr>
          <a:lstStyle/>
          <a:p>
            <a:pPr algn="ctr"/>
            <a:r>
              <a:rPr lang="es-ES" sz="1300" b="1">
                <a:latin typeface="Arial" panose="020B0604020202020204" pitchFamily="34" charset="0"/>
                <a:cs typeface="Arial" panose="020B0604020202020204" pitchFamily="34" charset="0"/>
              </a:rPr>
              <a:t>LA GARANTÍA </a:t>
            </a:r>
            <a:r>
              <a:rPr lang="es-ES" sz="1300" b="1" smtClean="0">
                <a:latin typeface="Arial" panose="020B0604020202020204" pitchFamily="34" charset="0"/>
                <a:cs typeface="Arial" panose="020B0604020202020204" pitchFamily="34" charset="0"/>
              </a:rPr>
              <a:t>DEL ORDEN PÚBLICO E </a:t>
            </a:r>
            <a:r>
              <a:rPr lang="es-ES" sz="1300" b="1">
                <a:latin typeface="Arial" panose="020B0604020202020204" pitchFamily="34" charset="0"/>
                <a:cs typeface="Arial" panose="020B0604020202020204" pitchFamily="34" charset="0"/>
              </a:rPr>
              <a:t>INTERÉS GENERAL</a:t>
            </a:r>
          </a:p>
        </p:txBody>
      </p:sp>
      <p:sp>
        <p:nvSpPr>
          <p:cNvPr id="86" name="Rectángulo 85"/>
          <p:cNvSpPr/>
          <p:nvPr/>
        </p:nvSpPr>
        <p:spPr>
          <a:xfrm>
            <a:off x="9449885" y="5067715"/>
            <a:ext cx="1670697" cy="830997"/>
          </a:xfrm>
          <a:prstGeom prst="rect">
            <a:avLst/>
          </a:prstGeom>
        </p:spPr>
        <p:txBody>
          <a:bodyPr wrap="square" anchor="ctr">
            <a:spAutoFit/>
          </a:bodyPr>
          <a:lstStyle/>
          <a:p>
            <a:pPr algn="ctr"/>
            <a:r>
              <a:rPr lang="es-MX" sz="1200" b="1">
                <a:latin typeface="Arial" panose="020B0604020202020204" pitchFamily="34" charset="0"/>
                <a:cs typeface="Arial" panose="020B0604020202020204" pitchFamily="34" charset="0"/>
              </a:rPr>
              <a:t>LA </a:t>
            </a:r>
            <a:r>
              <a:rPr lang="es-MX" sz="1200" b="1" smtClean="0">
                <a:latin typeface="Arial" panose="020B0604020202020204" pitchFamily="34" charset="0"/>
                <a:cs typeface="Arial" panose="020B0604020202020204" pitchFamily="34" charset="0"/>
              </a:rPr>
              <a:t>PREEMINENCIA DE LOS DIERECHOS HUMANOS</a:t>
            </a:r>
            <a:endParaRPr lang="es-MX" sz="1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182553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1640616" y="6453336"/>
            <a:ext cx="551384"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07</a:t>
            </a:r>
            <a:endParaRPr lang="es-MX" sz="2000" b="1" dirty="0">
              <a:latin typeface="Arial" panose="020B0604020202020204" pitchFamily="34" charset="0"/>
              <a:cs typeface="Arial" panose="020B0604020202020204" pitchFamily="34" charset="0"/>
            </a:endParaRPr>
          </a:p>
        </p:txBody>
      </p:sp>
      <p:sp>
        <p:nvSpPr>
          <p:cNvPr id="27" name="Rectángulo 26"/>
          <p:cNvSpPr/>
          <p:nvPr/>
        </p:nvSpPr>
        <p:spPr>
          <a:xfrm>
            <a:off x="8356" y="-2110"/>
            <a:ext cx="9264352" cy="400110"/>
          </a:xfrm>
          <a:prstGeom prst="rect">
            <a:avLst/>
          </a:prstGeom>
        </p:spPr>
        <p:txBody>
          <a:bodyPr wrap="square" anchor="ctr">
            <a:spAutoFit/>
          </a:bodyPr>
          <a:lstStyle/>
          <a:p>
            <a:r>
              <a:rPr lang="es-MX" sz="2000" b="1" dirty="0" smtClean="0">
                <a:latin typeface="Arial" pitchFamily="34" charset="0"/>
                <a:cs typeface="Arial" pitchFamily="34" charset="0"/>
              </a:rPr>
              <a:t>IV. </a:t>
            </a:r>
            <a:r>
              <a:rPr lang="es-MX" sz="2000" b="1" dirty="0">
                <a:latin typeface="Arial" pitchFamily="34" charset="0"/>
                <a:cs typeface="Arial" pitchFamily="34" charset="0"/>
              </a:rPr>
              <a:t>PERSPECTIVA</a:t>
            </a:r>
          </a:p>
        </p:txBody>
      </p:sp>
      <p:grpSp>
        <p:nvGrpSpPr>
          <p:cNvPr id="42" name="Grupo 41"/>
          <p:cNvGrpSpPr/>
          <p:nvPr/>
        </p:nvGrpSpPr>
        <p:grpSpPr>
          <a:xfrm flipV="1">
            <a:off x="5321504" y="3457690"/>
            <a:ext cx="6594804" cy="2903068"/>
            <a:chOff x="5791595" y="4142580"/>
            <a:chExt cx="4192534" cy="621181"/>
          </a:xfrm>
        </p:grpSpPr>
        <p:sp>
          <p:nvSpPr>
            <p:cNvPr id="43" name="Rectangle 5"/>
            <p:cNvSpPr>
              <a:spLocks noChangeArrowheads="1"/>
            </p:cNvSpPr>
            <p:nvPr/>
          </p:nvSpPr>
          <p:spPr bwMode="auto">
            <a:xfrm>
              <a:off x="5807968" y="4203328"/>
              <a:ext cx="4176161" cy="560433"/>
            </a:xfrm>
            <a:prstGeom prst="rect">
              <a:avLst/>
            </a:prstGeom>
            <a:solidFill>
              <a:schemeClr val="bg1"/>
            </a:solidFill>
            <a:ln w="76200">
              <a:solidFill>
                <a:srgbClr val="642C8E"/>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68580" tIns="34290" rIns="68580" bIns="34290" numCol="1" anchor="ctr" anchorCtr="0" compatLnSpc="1">
              <a:prstTxWarp prst="textNoShape">
                <a:avLst/>
              </a:prstTxWarp>
            </a:bodyPr>
            <a:lstStyle/>
            <a:p>
              <a:pPr algn="ctr"/>
              <a:endParaRPr lang="en-US" sz="3300" b="1">
                <a:solidFill>
                  <a:schemeClr val="bg1"/>
                </a:solidFill>
                <a:ea typeface="Roboto Light" panose="02000000000000000000" pitchFamily="2" charset="0"/>
              </a:endParaRPr>
            </a:p>
          </p:txBody>
        </p:sp>
        <p:sp>
          <p:nvSpPr>
            <p:cNvPr id="44" name="Freeform 10"/>
            <p:cNvSpPr>
              <a:spLocks/>
            </p:cNvSpPr>
            <p:nvPr/>
          </p:nvSpPr>
          <p:spPr bwMode="auto">
            <a:xfrm>
              <a:off x="5791595" y="4142580"/>
              <a:ext cx="4192534" cy="48904"/>
            </a:xfrm>
            <a:custGeom>
              <a:avLst/>
              <a:gdLst>
                <a:gd name="T0" fmla="*/ 2399 w 2399"/>
                <a:gd name="T1" fmla="*/ 129 h 129"/>
                <a:gd name="T2" fmla="*/ 0 w 2399"/>
                <a:gd name="T3" fmla="*/ 129 h 129"/>
                <a:gd name="T4" fmla="*/ 292 w 2399"/>
                <a:gd name="T5" fmla="*/ 0 h 129"/>
                <a:gd name="T6" fmla="*/ 2108 w 2399"/>
                <a:gd name="T7" fmla="*/ 0 h 129"/>
                <a:gd name="T8" fmla="*/ 2399 w 2399"/>
                <a:gd name="T9" fmla="*/ 129 h 129"/>
              </a:gdLst>
              <a:ahLst/>
              <a:cxnLst>
                <a:cxn ang="0">
                  <a:pos x="T0" y="T1"/>
                </a:cxn>
                <a:cxn ang="0">
                  <a:pos x="T2" y="T3"/>
                </a:cxn>
                <a:cxn ang="0">
                  <a:pos x="T4" y="T5"/>
                </a:cxn>
                <a:cxn ang="0">
                  <a:pos x="T6" y="T7"/>
                </a:cxn>
                <a:cxn ang="0">
                  <a:pos x="T8" y="T9"/>
                </a:cxn>
              </a:cxnLst>
              <a:rect l="0" t="0" r="r" b="b"/>
              <a:pathLst>
                <a:path w="2399" h="129">
                  <a:moveTo>
                    <a:pt x="2399" y="129"/>
                  </a:moveTo>
                  <a:lnTo>
                    <a:pt x="0" y="129"/>
                  </a:lnTo>
                  <a:lnTo>
                    <a:pt x="292" y="0"/>
                  </a:lnTo>
                  <a:lnTo>
                    <a:pt x="2108" y="0"/>
                  </a:lnTo>
                  <a:lnTo>
                    <a:pt x="2399" y="129"/>
                  </a:lnTo>
                  <a:close/>
                </a:path>
              </a:pathLst>
            </a:custGeom>
            <a:solidFill>
              <a:srgbClr val="642C8E"/>
            </a:solidFill>
            <a:ln>
              <a:noFill/>
            </a:ln>
            <a:effectLst>
              <a:outerShdw blurRad="44450" dist="27940" dir="5400000" algn="ctr">
                <a:srgbClr val="000000">
                  <a:alpha val="32000"/>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ea typeface="Roboto Light" panose="02000000000000000000" pitchFamily="2" charset="0"/>
              </a:endParaRPr>
            </a:p>
          </p:txBody>
        </p:sp>
      </p:grpSp>
      <p:sp>
        <p:nvSpPr>
          <p:cNvPr id="45" name="Rectángulo 44"/>
          <p:cNvSpPr/>
          <p:nvPr/>
        </p:nvSpPr>
        <p:spPr>
          <a:xfrm>
            <a:off x="7180205" y="6140570"/>
            <a:ext cx="2948243" cy="230832"/>
          </a:xfrm>
          <a:prstGeom prst="rect">
            <a:avLst/>
          </a:prstGeom>
        </p:spPr>
        <p:txBody>
          <a:bodyPr wrap="none">
            <a:spAutoFit/>
          </a:bodyPr>
          <a:lstStyle/>
          <a:p>
            <a:r>
              <a:rPr lang="es-MX" sz="900" b="1" smtClean="0">
                <a:solidFill>
                  <a:schemeClr val="bg1"/>
                </a:solidFill>
                <a:latin typeface="Arial" panose="020B0604020202020204" pitchFamily="34" charset="0"/>
                <a:cs typeface="Arial" panose="020B0604020202020204" pitchFamily="34" charset="0"/>
              </a:rPr>
              <a:t>REFERENCIA: HTTP://WWW.TM.ORG.MX/IPC2016/</a:t>
            </a:r>
            <a:endParaRPr lang="es-MX" sz="900" b="1">
              <a:solidFill>
                <a:schemeClr val="bg1"/>
              </a:solidFill>
              <a:latin typeface="Arial" panose="020B0604020202020204" pitchFamily="34" charset="0"/>
              <a:cs typeface="Arial" panose="020B0604020202020204" pitchFamily="34" charset="0"/>
            </a:endParaRPr>
          </a:p>
        </p:txBody>
      </p:sp>
      <p:grpSp>
        <p:nvGrpSpPr>
          <p:cNvPr id="46" name="Grupo 45"/>
          <p:cNvGrpSpPr/>
          <p:nvPr/>
        </p:nvGrpSpPr>
        <p:grpSpPr>
          <a:xfrm>
            <a:off x="173340" y="404664"/>
            <a:ext cx="11845320" cy="2899664"/>
            <a:chOff x="263352" y="529335"/>
            <a:chExt cx="11845320" cy="2899664"/>
          </a:xfrm>
        </p:grpSpPr>
        <p:grpSp>
          <p:nvGrpSpPr>
            <p:cNvPr id="47" name="Grupo 46"/>
            <p:cNvGrpSpPr/>
            <p:nvPr/>
          </p:nvGrpSpPr>
          <p:grpSpPr>
            <a:xfrm>
              <a:off x="263352" y="529335"/>
              <a:ext cx="11845320" cy="2899664"/>
              <a:chOff x="263352" y="528945"/>
              <a:chExt cx="11845320" cy="2329442"/>
            </a:xfrm>
          </p:grpSpPr>
          <p:sp>
            <p:nvSpPr>
              <p:cNvPr id="58" name="Rectángulo 57"/>
              <p:cNvSpPr/>
              <p:nvPr/>
            </p:nvSpPr>
            <p:spPr>
              <a:xfrm>
                <a:off x="263352" y="559751"/>
                <a:ext cx="11332455" cy="2281749"/>
              </a:xfrm>
              <a:prstGeom prst="rect">
                <a:avLst/>
              </a:prstGeom>
              <a:solidFill>
                <a:schemeClr val="bg1"/>
              </a:solidFill>
              <a:ln w="76200">
                <a:solidFill>
                  <a:srgbClr val="2B9A79"/>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9" name="Grupo 58"/>
              <p:cNvGrpSpPr/>
              <p:nvPr/>
            </p:nvGrpSpPr>
            <p:grpSpPr>
              <a:xfrm>
                <a:off x="10632509" y="528945"/>
                <a:ext cx="1476163" cy="2329442"/>
                <a:chOff x="10981258" y="653922"/>
                <a:chExt cx="947366" cy="1137769"/>
              </a:xfrm>
            </p:grpSpPr>
            <p:sp>
              <p:nvSpPr>
                <p:cNvPr id="60" name="Triángulo rectángulo 59"/>
                <p:cNvSpPr/>
                <p:nvPr/>
              </p:nvSpPr>
              <p:spPr>
                <a:xfrm rot="10800000">
                  <a:off x="11074588" y="653922"/>
                  <a:ext cx="854034" cy="1130294"/>
                </a:xfrm>
                <a:prstGeom prst="rtTriangle">
                  <a:avLst/>
                </a:prstGeom>
                <a:solidFill>
                  <a:srgbClr val="C9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Triángulo rectángulo 60"/>
                <p:cNvSpPr/>
                <p:nvPr/>
              </p:nvSpPr>
              <p:spPr>
                <a:xfrm rot="16200000">
                  <a:off x="10889794" y="752861"/>
                  <a:ext cx="1130294" cy="947366"/>
                </a:xfrm>
                <a:prstGeom prst="rtTriangle">
                  <a:avLst/>
                </a:prstGeom>
                <a:solidFill>
                  <a:srgbClr val="269B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48" name="Rectángulo 47"/>
            <p:cNvSpPr/>
            <p:nvPr/>
          </p:nvSpPr>
          <p:spPr>
            <a:xfrm>
              <a:off x="659398" y="759263"/>
              <a:ext cx="10081119" cy="2462213"/>
            </a:xfrm>
            <a:prstGeom prst="rect">
              <a:avLst/>
            </a:prstGeom>
          </p:spPr>
          <p:txBody>
            <a:bodyPr wrap="square">
              <a:spAutoFit/>
            </a:bodyPr>
            <a:lstStyle/>
            <a:p>
              <a:pPr marL="285750" indent="-285750" algn="just" fontAlgn="base">
                <a:buFont typeface="Wingdings" panose="05000000000000000000" pitchFamily="2" charset="2"/>
                <a:buChar char="§"/>
              </a:pPr>
              <a:r>
                <a:rPr lang="es-ES" sz="1400" dirty="0" smtClean="0">
                  <a:solidFill>
                    <a:srgbClr val="000000"/>
                  </a:solidFill>
                  <a:latin typeface="Arial" panose="020B0604020202020204" pitchFamily="34" charset="0"/>
                  <a:cs typeface="Arial" panose="020B0604020202020204" pitchFamily="34" charset="0"/>
                </a:rPr>
                <a:t>LA </a:t>
              </a:r>
              <a:r>
                <a:rPr lang="es-ES" sz="1400" dirty="0">
                  <a:solidFill>
                    <a:srgbClr val="000000"/>
                  </a:solidFill>
                  <a:latin typeface="Arial" panose="020B0604020202020204" pitchFamily="34" charset="0"/>
                  <a:cs typeface="Arial" panose="020B0604020202020204" pitchFamily="34" charset="0"/>
                </a:rPr>
                <a:t>ORGANIZACIÓN PARA LA COOPERACIÓN Y EL DESARROLLO ECONÓMICOS (OCDE), </a:t>
              </a:r>
              <a:r>
                <a:rPr lang="es-ES" sz="1400" dirty="0" smtClean="0">
                  <a:solidFill>
                    <a:srgbClr val="000000"/>
                  </a:solidFill>
                  <a:latin typeface="Arial" panose="020B0604020202020204" pitchFamily="34" charset="0"/>
                  <a:cs typeface="Arial" panose="020B0604020202020204" pitchFamily="34" charset="0"/>
                </a:rPr>
                <a:t>EMITE CADA AÑO UNA EVALUACIÓN RESPECTO DEL DESEMPEÑO DE SUS MIEMBROS, POR LO QUE DE LOS 35 PAÍSES QUE INTEGRAN ESA ORGANIZACIÓN, MÉXICO HA OBTENIDO EL RESULTADO DE EVALUACIÓN MÁS BAJO</a:t>
              </a:r>
              <a:endParaRPr lang="es-ES" sz="1400" dirty="0">
                <a:solidFill>
                  <a:srgbClr val="000000"/>
                </a:solidFill>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
              </a:pPr>
              <a:endParaRPr lang="es-ES" sz="1400" dirty="0">
                <a:solidFill>
                  <a:srgbClr val="000000"/>
                </a:solidFill>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
              </a:pPr>
              <a:r>
                <a:rPr lang="es-ES" sz="1400" dirty="0" smtClean="0">
                  <a:solidFill>
                    <a:srgbClr val="000000"/>
                  </a:solidFill>
                  <a:latin typeface="Arial" panose="020B0604020202020204" pitchFamily="34" charset="0"/>
                  <a:cs typeface="Arial" panose="020B0604020202020204" pitchFamily="34" charset="0"/>
                </a:rPr>
                <a:t>LA </a:t>
              </a:r>
              <a:r>
                <a:rPr lang="es-ES" sz="1400" dirty="0">
                  <a:solidFill>
                    <a:srgbClr val="000000"/>
                  </a:solidFill>
                  <a:latin typeface="Arial" panose="020B0604020202020204" pitchFamily="34" charset="0"/>
                  <a:cs typeface="Arial" panose="020B0604020202020204" pitchFamily="34" charset="0"/>
                </a:rPr>
                <a:t>REFORMA DEL SISTEMA NACIONAL </a:t>
              </a:r>
              <a:r>
                <a:rPr lang="es-ES" sz="1400" dirty="0" smtClean="0">
                  <a:solidFill>
                    <a:srgbClr val="000000"/>
                  </a:solidFill>
                  <a:latin typeface="Arial" panose="020B0604020202020204" pitchFamily="34" charset="0"/>
                  <a:cs typeface="Arial" panose="020B0604020202020204" pitchFamily="34" charset="0"/>
                </a:rPr>
                <a:t>ANTICORRUPCIÓN, EN LA </a:t>
              </a:r>
              <a:r>
                <a:rPr lang="es-ES" sz="1400" dirty="0">
                  <a:solidFill>
                    <a:srgbClr val="000000"/>
                  </a:solidFill>
                  <a:latin typeface="Arial" panose="020B0604020202020204" pitchFamily="34" charset="0"/>
                  <a:cs typeface="Arial" panose="020B0604020202020204" pitchFamily="34" charset="0"/>
                </a:rPr>
                <a:t>PRIMERA ETAPA DE </a:t>
              </a:r>
              <a:r>
                <a:rPr lang="es-ES" sz="1400" dirty="0" smtClean="0">
                  <a:solidFill>
                    <a:srgbClr val="000000"/>
                  </a:solidFill>
                  <a:latin typeface="Arial" panose="020B0604020202020204" pitchFamily="34" charset="0"/>
                  <a:cs typeface="Arial" panose="020B0604020202020204" pitchFamily="34" charset="0"/>
                </a:rPr>
                <a:t>IMPLEMENTACIÓN, NO HA SIDO SUFICIENTE </a:t>
              </a:r>
              <a:r>
                <a:rPr lang="es-ES" sz="1400" dirty="0">
                  <a:solidFill>
                    <a:srgbClr val="000000"/>
                  </a:solidFill>
                  <a:latin typeface="Arial" panose="020B0604020202020204" pitchFamily="34" charset="0"/>
                  <a:cs typeface="Arial" panose="020B0604020202020204" pitchFamily="34" charset="0"/>
                </a:rPr>
                <a:t>PARA REDUCIR EL EFECTO </a:t>
              </a:r>
              <a:r>
                <a:rPr lang="es-ES" sz="1400" dirty="0" smtClean="0">
                  <a:solidFill>
                    <a:srgbClr val="000000"/>
                  </a:solidFill>
                  <a:latin typeface="Arial" panose="020B0604020202020204" pitchFamily="34" charset="0"/>
                  <a:cs typeface="Arial" panose="020B0604020202020204" pitchFamily="34" charset="0"/>
                </a:rPr>
                <a:t>DE LA CORRUPCIÓN </a:t>
              </a:r>
              <a:r>
                <a:rPr lang="es-ES" sz="1400" dirty="0">
                  <a:solidFill>
                    <a:srgbClr val="000000"/>
                  </a:solidFill>
                  <a:latin typeface="Arial" panose="020B0604020202020204" pitchFamily="34" charset="0"/>
                  <a:cs typeface="Arial" panose="020B0604020202020204" pitchFamily="34" charset="0"/>
                </a:rPr>
                <a:t>EN TODO EL </a:t>
              </a:r>
              <a:r>
                <a:rPr lang="es-ES" sz="1400" dirty="0" smtClean="0">
                  <a:solidFill>
                    <a:srgbClr val="000000"/>
                  </a:solidFill>
                  <a:latin typeface="Arial" panose="020B0604020202020204" pitchFamily="34" charset="0"/>
                  <a:cs typeface="Arial" panose="020B0604020202020204" pitchFamily="34" charset="0"/>
                </a:rPr>
                <a:t>PAÍS, Y QUE LOGRAR QUE PUDIERA REVERTIRSE EL </a:t>
              </a:r>
              <a:r>
                <a:rPr lang="es-ES" sz="1400" dirty="0">
                  <a:solidFill>
                    <a:srgbClr val="000000"/>
                  </a:solidFill>
                  <a:latin typeface="Arial" panose="020B0604020202020204" pitchFamily="34" charset="0"/>
                  <a:cs typeface="Arial" panose="020B0604020202020204" pitchFamily="34" charset="0"/>
                </a:rPr>
                <a:t>ÍNDICE DE PERCEPCIÓN DE LA CORRUPCIÓN </a:t>
              </a:r>
              <a:r>
                <a:rPr lang="es-ES" sz="1400" dirty="0" smtClean="0">
                  <a:solidFill>
                    <a:srgbClr val="000000"/>
                  </a:solidFill>
                  <a:latin typeface="Arial" panose="020B0604020202020204" pitchFamily="34" charset="0"/>
                  <a:cs typeface="Arial" panose="020B0604020202020204" pitchFamily="34" charset="0"/>
                </a:rPr>
                <a:t>EN MÉXICO (IPC</a:t>
              </a:r>
              <a:r>
                <a:rPr lang="es-ES" sz="1400" dirty="0">
                  <a:solidFill>
                    <a:srgbClr val="000000"/>
                  </a:solidFill>
                  <a:latin typeface="Arial" panose="020B0604020202020204" pitchFamily="34" charset="0"/>
                  <a:cs typeface="Arial" panose="020B0604020202020204" pitchFamily="34" charset="0"/>
                </a:rPr>
                <a:t>) </a:t>
              </a:r>
              <a:r>
                <a:rPr lang="es-ES" sz="1400" dirty="0" smtClean="0">
                  <a:solidFill>
                    <a:srgbClr val="000000"/>
                  </a:solidFill>
                  <a:latin typeface="Arial" panose="020B0604020202020204" pitchFamily="34" charset="0"/>
                  <a:cs typeface="Arial" panose="020B0604020202020204" pitchFamily="34" charset="0"/>
                </a:rPr>
                <a:t>2016</a:t>
              </a:r>
            </a:p>
            <a:p>
              <a:pPr marL="285750" indent="-285750" algn="just" fontAlgn="base">
                <a:buFont typeface="Wingdings" panose="05000000000000000000" pitchFamily="2" charset="2"/>
                <a:buChar char="§"/>
              </a:pPr>
              <a:endParaRPr lang="es-ES" sz="1400" dirty="0">
                <a:solidFill>
                  <a:srgbClr val="000000"/>
                </a:solidFill>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
              </a:pPr>
              <a:r>
                <a:rPr lang="es-ES" sz="1400" dirty="0">
                  <a:solidFill>
                    <a:srgbClr val="000000"/>
                  </a:solidFill>
                  <a:latin typeface="Arial" panose="020B0604020202020204" pitchFamily="34" charset="0"/>
                  <a:cs typeface="Arial" panose="020B0604020202020204" pitchFamily="34" charset="0"/>
                </a:rPr>
                <a:t>LA FALTA DE CONTRAPESOS REALES ENTRE </a:t>
              </a:r>
              <a:r>
                <a:rPr lang="es-ES" sz="1400" dirty="0" smtClean="0">
                  <a:solidFill>
                    <a:srgbClr val="000000"/>
                  </a:solidFill>
                  <a:latin typeface="Arial" panose="020B0604020202020204" pitchFamily="34" charset="0"/>
                  <a:cs typeface="Arial" panose="020B0604020202020204" pitchFamily="34" charset="0"/>
                </a:rPr>
                <a:t>LOS PODERES FACTICOS, </a:t>
              </a:r>
              <a:r>
                <a:rPr lang="es-ES" sz="1400" dirty="0">
                  <a:solidFill>
                    <a:srgbClr val="000000"/>
                  </a:solidFill>
                  <a:latin typeface="Arial" panose="020B0604020202020204" pitchFamily="34" charset="0"/>
                  <a:cs typeface="Arial" panose="020B0604020202020204" pitchFamily="34" charset="0"/>
                </a:rPr>
                <a:t>EL NÚMERO Y LA GRAVEDAD DE LOS CASOS DE CORRUPCIÓN EXPUESTOS A LA OPINIÓN </a:t>
              </a:r>
              <a:r>
                <a:rPr lang="es-ES" sz="1400" dirty="0" smtClean="0">
                  <a:solidFill>
                    <a:srgbClr val="000000"/>
                  </a:solidFill>
                  <a:latin typeface="Arial" panose="020B0604020202020204" pitchFamily="34" charset="0"/>
                  <a:cs typeface="Arial" panose="020B0604020202020204" pitchFamily="34" charset="0"/>
                </a:rPr>
                <a:t>PÚBLICA, ASÍ COMO LOS </a:t>
              </a:r>
              <a:r>
                <a:rPr lang="es-ES" sz="1400" dirty="0">
                  <a:solidFill>
                    <a:srgbClr val="000000"/>
                  </a:solidFill>
                  <a:latin typeface="Arial" panose="020B0604020202020204" pitchFamily="34" charset="0"/>
                  <a:cs typeface="Arial" panose="020B0604020202020204" pitchFamily="34" charset="0"/>
                </a:rPr>
                <a:t>NIVELES DE IMPUNIDAD, </a:t>
              </a:r>
              <a:r>
                <a:rPr lang="es-ES" sz="1400" dirty="0" smtClean="0">
                  <a:solidFill>
                    <a:srgbClr val="000000"/>
                  </a:solidFill>
                  <a:latin typeface="Arial" panose="020B0604020202020204" pitchFamily="34" charset="0"/>
                  <a:cs typeface="Arial" panose="020B0604020202020204" pitchFamily="34" charset="0"/>
                </a:rPr>
                <a:t>HAN SIDO DETERMINANTES </a:t>
              </a:r>
              <a:r>
                <a:rPr lang="es-ES" sz="1400" dirty="0">
                  <a:solidFill>
                    <a:srgbClr val="000000"/>
                  </a:solidFill>
                  <a:latin typeface="Arial" panose="020B0604020202020204" pitchFamily="34" charset="0"/>
                  <a:cs typeface="Arial" panose="020B0604020202020204" pitchFamily="34" charset="0"/>
                </a:rPr>
                <a:t>EN </a:t>
              </a:r>
              <a:r>
                <a:rPr lang="es-ES" sz="1400" dirty="0" smtClean="0">
                  <a:solidFill>
                    <a:srgbClr val="000000"/>
                  </a:solidFill>
                  <a:latin typeface="Arial" panose="020B0604020202020204" pitchFamily="34" charset="0"/>
                  <a:cs typeface="Arial" panose="020B0604020202020204" pitchFamily="34" charset="0"/>
                </a:rPr>
                <a:t>LAS EVALUACIONES A LAS QUE SE SOMETE EL </a:t>
              </a:r>
              <a:r>
                <a:rPr lang="es-ES" sz="1400" dirty="0">
                  <a:solidFill>
                    <a:srgbClr val="000000"/>
                  </a:solidFill>
                  <a:latin typeface="Arial" panose="020B0604020202020204" pitchFamily="34" charset="0"/>
                  <a:cs typeface="Arial" panose="020B0604020202020204" pitchFamily="34" charset="0"/>
                </a:rPr>
                <a:t>PAÍS</a:t>
              </a:r>
            </a:p>
          </p:txBody>
        </p:sp>
        <p:grpSp>
          <p:nvGrpSpPr>
            <p:cNvPr id="49" name="Grupo 48"/>
            <p:cNvGrpSpPr/>
            <p:nvPr/>
          </p:nvGrpSpPr>
          <p:grpSpPr>
            <a:xfrm>
              <a:off x="579475" y="757292"/>
              <a:ext cx="360000" cy="360000"/>
              <a:chOff x="616888" y="757292"/>
              <a:chExt cx="360000" cy="360000"/>
            </a:xfrm>
          </p:grpSpPr>
          <p:sp>
            <p:nvSpPr>
              <p:cNvPr id="56" name="Elipse 55"/>
              <p:cNvSpPr/>
              <p:nvPr/>
            </p:nvSpPr>
            <p:spPr>
              <a:xfrm>
                <a:off x="616888" y="757292"/>
                <a:ext cx="360000" cy="360000"/>
              </a:xfrm>
              <a:prstGeom prst="ellipse">
                <a:avLst/>
              </a:prstGeom>
              <a:solidFill>
                <a:srgbClr val="299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Triángulo isósceles 56"/>
              <p:cNvSpPr/>
              <p:nvPr/>
            </p:nvSpPr>
            <p:spPr>
              <a:xfrm>
                <a:off x="659395" y="788057"/>
                <a:ext cx="272115" cy="225407"/>
              </a:xfrm>
              <a:prstGeom prst="triangle">
                <a:avLst/>
              </a:prstGeom>
              <a:solidFill>
                <a:srgbClr val="C9E4D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0" name="Grupo 49"/>
            <p:cNvGrpSpPr/>
            <p:nvPr/>
          </p:nvGrpSpPr>
          <p:grpSpPr>
            <a:xfrm>
              <a:off x="579475" y="1448659"/>
              <a:ext cx="360000" cy="360000"/>
              <a:chOff x="616888" y="461856"/>
              <a:chExt cx="360000" cy="360000"/>
            </a:xfrm>
          </p:grpSpPr>
          <p:sp>
            <p:nvSpPr>
              <p:cNvPr id="54" name="Elipse 53"/>
              <p:cNvSpPr/>
              <p:nvPr/>
            </p:nvSpPr>
            <p:spPr>
              <a:xfrm>
                <a:off x="616888" y="461856"/>
                <a:ext cx="360000" cy="360000"/>
              </a:xfrm>
              <a:prstGeom prst="ellipse">
                <a:avLst/>
              </a:prstGeom>
              <a:solidFill>
                <a:srgbClr val="299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Triángulo isósceles 54"/>
              <p:cNvSpPr/>
              <p:nvPr/>
            </p:nvSpPr>
            <p:spPr>
              <a:xfrm>
                <a:off x="659395" y="509092"/>
                <a:ext cx="272115" cy="225407"/>
              </a:xfrm>
              <a:prstGeom prst="triangle">
                <a:avLst/>
              </a:prstGeom>
              <a:solidFill>
                <a:srgbClr val="C9E4D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1" name="Grupo 50"/>
            <p:cNvGrpSpPr/>
            <p:nvPr/>
          </p:nvGrpSpPr>
          <p:grpSpPr>
            <a:xfrm>
              <a:off x="579475" y="2465140"/>
              <a:ext cx="360000" cy="360000"/>
              <a:chOff x="616888" y="710798"/>
              <a:chExt cx="360000" cy="360000"/>
            </a:xfrm>
          </p:grpSpPr>
          <p:sp>
            <p:nvSpPr>
              <p:cNvPr id="52" name="Elipse 51"/>
              <p:cNvSpPr/>
              <p:nvPr/>
            </p:nvSpPr>
            <p:spPr>
              <a:xfrm>
                <a:off x="616888" y="710798"/>
                <a:ext cx="360000" cy="360000"/>
              </a:xfrm>
              <a:prstGeom prst="ellipse">
                <a:avLst/>
              </a:prstGeom>
              <a:solidFill>
                <a:srgbClr val="299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Triángulo isósceles 52"/>
              <p:cNvSpPr/>
              <p:nvPr/>
            </p:nvSpPr>
            <p:spPr>
              <a:xfrm>
                <a:off x="659395" y="741563"/>
                <a:ext cx="272115" cy="225407"/>
              </a:xfrm>
              <a:prstGeom prst="triangle">
                <a:avLst/>
              </a:prstGeom>
              <a:solidFill>
                <a:srgbClr val="C9E4D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62" name="Rectángulo 61"/>
          <p:cNvSpPr/>
          <p:nvPr/>
        </p:nvSpPr>
        <p:spPr>
          <a:xfrm>
            <a:off x="5501953" y="3612052"/>
            <a:ext cx="6141351" cy="2308324"/>
          </a:xfrm>
          <a:prstGeom prst="rect">
            <a:avLst/>
          </a:prstGeom>
        </p:spPr>
        <p:txBody>
          <a:bodyPr wrap="square">
            <a:spAutoFit/>
          </a:bodyPr>
          <a:lstStyle/>
          <a:p>
            <a:pPr algn="just" fontAlgn="base"/>
            <a:r>
              <a:rPr lang="es-ES" sz="1600" dirty="0">
                <a:solidFill>
                  <a:srgbClr val="000000"/>
                </a:solidFill>
                <a:latin typeface="Arial" panose="020B0604020202020204" pitchFamily="34" charset="0"/>
                <a:cs typeface="Arial" panose="020B0604020202020204" pitchFamily="34" charset="0"/>
              </a:rPr>
              <a:t>MÉXICO CAYÓ 28 POSICIONES DE 2015 A 2016, EN EL ÍNDICE DE PERCEPCIÓN DE LA CORRUPCIÓN </a:t>
            </a:r>
            <a:r>
              <a:rPr lang="es-ES" sz="1600" dirty="0" smtClean="0">
                <a:solidFill>
                  <a:srgbClr val="000000"/>
                </a:solidFill>
                <a:latin typeface="Arial" panose="020B0604020202020204" pitchFamily="34" charset="0"/>
                <a:cs typeface="Arial" panose="020B0604020202020204" pitchFamily="34" charset="0"/>
              </a:rPr>
              <a:t>PUBLICADO POR DOS ONG: TRANSPARENCIA </a:t>
            </a:r>
            <a:r>
              <a:rPr lang="es-ES" sz="1600" dirty="0">
                <a:solidFill>
                  <a:srgbClr val="000000"/>
                </a:solidFill>
                <a:latin typeface="Arial" panose="020B0604020202020204" pitchFamily="34" charset="0"/>
                <a:cs typeface="Arial" panose="020B0604020202020204" pitchFamily="34" charset="0"/>
              </a:rPr>
              <a:t>MEXICANA Y TRANSPARENCIA </a:t>
            </a:r>
            <a:r>
              <a:rPr lang="es-ES" sz="1600" dirty="0" smtClean="0">
                <a:solidFill>
                  <a:srgbClr val="000000"/>
                </a:solidFill>
                <a:latin typeface="Arial" panose="020B0604020202020204" pitchFamily="34" charset="0"/>
                <a:cs typeface="Arial" panose="020B0604020202020204" pitchFamily="34" charset="0"/>
              </a:rPr>
              <a:t>INTERNACIONAL</a:t>
            </a:r>
            <a:endParaRPr lang="es-ES" sz="1600" dirty="0">
              <a:solidFill>
                <a:srgbClr val="000000"/>
              </a:solidFill>
              <a:latin typeface="Arial" panose="020B0604020202020204" pitchFamily="34" charset="0"/>
              <a:cs typeface="Arial" panose="020B0604020202020204" pitchFamily="34" charset="0"/>
            </a:endParaRPr>
          </a:p>
          <a:p>
            <a:pPr algn="just" fontAlgn="base"/>
            <a:endParaRPr lang="es-ES" sz="1600" dirty="0">
              <a:solidFill>
                <a:srgbClr val="000000"/>
              </a:solidFill>
              <a:latin typeface="Arial" panose="020B0604020202020204" pitchFamily="34" charset="0"/>
              <a:cs typeface="Arial" panose="020B0604020202020204" pitchFamily="34" charset="0"/>
            </a:endParaRPr>
          </a:p>
          <a:p>
            <a:pPr algn="just" fontAlgn="base"/>
            <a:r>
              <a:rPr lang="es-ES" sz="1600" dirty="0">
                <a:solidFill>
                  <a:srgbClr val="000000"/>
                </a:solidFill>
                <a:latin typeface="Arial" panose="020B0604020202020204" pitchFamily="34" charset="0"/>
                <a:cs typeface="Arial" panose="020B0604020202020204" pitchFamily="34" charset="0"/>
              </a:rPr>
              <a:t>EL PAÍS OBTUVO UNA CALIFICACIÓN DE 30 PUNTOS EN UNA ESCALA QUE VA DE 0 A 100, DONDE 0 ES EL PAÍS PEOR EVALUADO EN CORRUPCIÓN Y 100 ES EL MEJOR EVALUADO EN LA </a:t>
            </a:r>
            <a:r>
              <a:rPr lang="es-ES" sz="1600" dirty="0" smtClean="0">
                <a:solidFill>
                  <a:srgbClr val="000000"/>
                </a:solidFill>
                <a:latin typeface="Arial" panose="020B0604020202020204" pitchFamily="34" charset="0"/>
                <a:cs typeface="Arial" panose="020B0604020202020204" pitchFamily="34" charset="0"/>
              </a:rPr>
              <a:t>MATERIA</a:t>
            </a:r>
            <a:endParaRPr lang="es-ES" sz="1600" dirty="0">
              <a:solidFill>
                <a:srgbClr val="000000"/>
              </a:solidFill>
              <a:latin typeface="Arial" panose="020B0604020202020204" pitchFamily="34" charset="0"/>
              <a:cs typeface="Arial" panose="020B0604020202020204" pitchFamily="34" charset="0"/>
            </a:endParaRPr>
          </a:p>
        </p:txBody>
      </p:sp>
      <p:pic>
        <p:nvPicPr>
          <p:cNvPr id="63" name="Picture 2" descr="Corruption Perceptions Index 2016"/>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624" t="7203" r="413" b="6576"/>
          <a:stretch/>
        </p:blipFill>
        <p:spPr bwMode="auto">
          <a:xfrm>
            <a:off x="119732" y="3350829"/>
            <a:ext cx="4896148" cy="2592289"/>
          </a:xfrm>
          <a:prstGeom prst="rect">
            <a:avLst/>
          </a:prstGeom>
          <a:noFill/>
          <a:extLst>
            <a:ext uri="{909E8E84-426E-40DD-AFC4-6F175D3DCCD1}">
              <a14:hiddenFill xmlns:a14="http://schemas.microsoft.com/office/drawing/2010/main" xmlns="">
                <a:solidFill>
                  <a:srgbClr val="FFFFFF"/>
                </a:solidFill>
              </a14:hiddenFill>
            </a:ext>
          </a:extLst>
        </p:spPr>
      </p:pic>
      <p:sp>
        <p:nvSpPr>
          <p:cNvPr id="64" name="CuadroTexto 63"/>
          <p:cNvSpPr txBox="1"/>
          <p:nvPr/>
        </p:nvSpPr>
        <p:spPr>
          <a:xfrm>
            <a:off x="485642" y="5764866"/>
            <a:ext cx="692566" cy="246221"/>
          </a:xfrm>
          <a:prstGeom prst="rect">
            <a:avLst/>
          </a:prstGeom>
          <a:noFill/>
        </p:spPr>
        <p:txBody>
          <a:bodyPr wrap="square" rtlCol="0">
            <a:spAutoFit/>
          </a:bodyPr>
          <a:lstStyle/>
          <a:p>
            <a:r>
              <a:rPr lang="es-MX" sz="1000" b="1" dirty="0" smtClean="0">
                <a:latin typeface="Arial" panose="020B0604020202020204" pitchFamily="34" charset="0"/>
                <a:cs typeface="Arial" panose="020B0604020202020204" pitchFamily="34" charset="0"/>
              </a:rPr>
              <a:t>SCORE</a:t>
            </a:r>
            <a:endParaRPr lang="es-MX" sz="1000" b="1" dirty="0">
              <a:latin typeface="Arial" panose="020B0604020202020204" pitchFamily="34" charset="0"/>
              <a:cs typeface="Arial" panose="020B0604020202020204" pitchFamily="34" charset="0"/>
            </a:endParaRPr>
          </a:p>
        </p:txBody>
      </p:sp>
      <p:sp>
        <p:nvSpPr>
          <p:cNvPr id="65" name="CuadroTexto 64"/>
          <p:cNvSpPr txBox="1"/>
          <p:nvPr/>
        </p:nvSpPr>
        <p:spPr>
          <a:xfrm>
            <a:off x="114509" y="5986267"/>
            <a:ext cx="556572" cy="307777"/>
          </a:xfrm>
          <a:prstGeom prst="rect">
            <a:avLst/>
          </a:prstGeom>
          <a:noFill/>
        </p:spPr>
        <p:txBody>
          <a:bodyPr wrap="square" rtlCol="0">
            <a:spAutoFit/>
          </a:bodyPr>
          <a:lstStyle/>
          <a:p>
            <a:r>
              <a:rPr lang="es-MX" sz="700" b="1" dirty="0" err="1" smtClean="0">
                <a:latin typeface="Arial" panose="020B0604020202020204" pitchFamily="34" charset="0"/>
                <a:cs typeface="Arial" panose="020B0604020202020204" pitchFamily="34" charset="0"/>
              </a:rPr>
              <a:t>Highly</a:t>
            </a:r>
            <a:endParaRPr lang="es-MX" sz="700" b="1" dirty="0" smtClean="0">
              <a:latin typeface="Arial" panose="020B0604020202020204" pitchFamily="34" charset="0"/>
              <a:cs typeface="Arial" panose="020B0604020202020204" pitchFamily="34" charset="0"/>
            </a:endParaRPr>
          </a:p>
          <a:p>
            <a:r>
              <a:rPr lang="es-MX" sz="700" b="1" dirty="0" err="1" smtClean="0">
                <a:latin typeface="Arial" panose="020B0604020202020204" pitchFamily="34" charset="0"/>
                <a:cs typeface="Arial" panose="020B0604020202020204" pitchFamily="34" charset="0"/>
              </a:rPr>
              <a:t>Corrupt</a:t>
            </a:r>
            <a:endParaRPr lang="es-MX" sz="700" b="1" dirty="0">
              <a:latin typeface="Arial" panose="020B0604020202020204" pitchFamily="34" charset="0"/>
              <a:cs typeface="Arial" panose="020B0604020202020204" pitchFamily="34" charset="0"/>
            </a:endParaRPr>
          </a:p>
        </p:txBody>
      </p:sp>
      <p:sp>
        <p:nvSpPr>
          <p:cNvPr id="66" name="CuadroTexto 65"/>
          <p:cNvSpPr txBox="1"/>
          <p:nvPr/>
        </p:nvSpPr>
        <p:spPr>
          <a:xfrm>
            <a:off x="567216" y="6257473"/>
            <a:ext cx="245990" cy="107722"/>
          </a:xfrm>
          <a:prstGeom prst="rect">
            <a:avLst/>
          </a:prstGeom>
          <a:noFill/>
        </p:spPr>
        <p:txBody>
          <a:bodyPr wrap="square" lIns="0" tIns="0" rIns="0" bIns="0" rtlCol="0">
            <a:spAutoFit/>
          </a:bodyPr>
          <a:lstStyle/>
          <a:p>
            <a:pPr algn="ctr"/>
            <a:r>
              <a:rPr lang="es-MX" sz="700" b="1" dirty="0" smtClean="0">
                <a:latin typeface="Arial" panose="020B0604020202020204" pitchFamily="34" charset="0"/>
                <a:cs typeface="Arial" panose="020B0604020202020204" pitchFamily="34" charset="0"/>
              </a:rPr>
              <a:t>0-9</a:t>
            </a:r>
            <a:endParaRPr lang="es-MX" sz="700" b="1" dirty="0">
              <a:latin typeface="Arial" panose="020B0604020202020204" pitchFamily="34" charset="0"/>
              <a:cs typeface="Arial" panose="020B0604020202020204" pitchFamily="34" charset="0"/>
            </a:endParaRPr>
          </a:p>
        </p:txBody>
      </p:sp>
      <p:sp>
        <p:nvSpPr>
          <p:cNvPr id="67" name="CuadroTexto 66"/>
          <p:cNvSpPr txBox="1"/>
          <p:nvPr/>
        </p:nvSpPr>
        <p:spPr>
          <a:xfrm>
            <a:off x="920287" y="6257473"/>
            <a:ext cx="245990" cy="107722"/>
          </a:xfrm>
          <a:prstGeom prst="rect">
            <a:avLst/>
          </a:prstGeom>
          <a:noFill/>
        </p:spPr>
        <p:txBody>
          <a:bodyPr wrap="square" lIns="0" tIns="0" rIns="0" bIns="0" rtlCol="0">
            <a:spAutoFit/>
          </a:bodyPr>
          <a:lstStyle/>
          <a:p>
            <a:pPr algn="ctr"/>
            <a:r>
              <a:rPr lang="es-MX" sz="700" b="1" dirty="0" smtClean="0">
                <a:latin typeface="Arial" panose="020B0604020202020204" pitchFamily="34" charset="0"/>
                <a:cs typeface="Arial" panose="020B0604020202020204" pitchFamily="34" charset="0"/>
              </a:rPr>
              <a:t>10-19</a:t>
            </a:r>
            <a:endParaRPr lang="es-MX" sz="700" b="1" dirty="0">
              <a:latin typeface="Arial" panose="020B0604020202020204" pitchFamily="34" charset="0"/>
              <a:cs typeface="Arial" panose="020B0604020202020204" pitchFamily="34" charset="0"/>
            </a:endParaRPr>
          </a:p>
        </p:txBody>
      </p:sp>
      <p:sp>
        <p:nvSpPr>
          <p:cNvPr id="68" name="CuadroTexto 67"/>
          <p:cNvSpPr txBox="1"/>
          <p:nvPr/>
        </p:nvSpPr>
        <p:spPr>
          <a:xfrm>
            <a:off x="1273358" y="6257473"/>
            <a:ext cx="245990" cy="107722"/>
          </a:xfrm>
          <a:prstGeom prst="rect">
            <a:avLst/>
          </a:prstGeom>
          <a:noFill/>
        </p:spPr>
        <p:txBody>
          <a:bodyPr wrap="square" lIns="0" tIns="0" rIns="0" bIns="0" rtlCol="0">
            <a:spAutoFit/>
          </a:bodyPr>
          <a:lstStyle/>
          <a:p>
            <a:pPr algn="ctr"/>
            <a:r>
              <a:rPr lang="es-MX" sz="700" b="1" dirty="0" smtClean="0">
                <a:latin typeface="Arial" panose="020B0604020202020204" pitchFamily="34" charset="0"/>
                <a:cs typeface="Arial" panose="020B0604020202020204" pitchFamily="34" charset="0"/>
              </a:rPr>
              <a:t>20-29</a:t>
            </a:r>
            <a:endParaRPr lang="es-MX" sz="700" b="1" dirty="0">
              <a:latin typeface="Arial" panose="020B0604020202020204" pitchFamily="34" charset="0"/>
              <a:cs typeface="Arial" panose="020B0604020202020204" pitchFamily="34" charset="0"/>
            </a:endParaRPr>
          </a:p>
        </p:txBody>
      </p:sp>
      <p:sp>
        <p:nvSpPr>
          <p:cNvPr id="69" name="CuadroTexto 68"/>
          <p:cNvSpPr txBox="1"/>
          <p:nvPr/>
        </p:nvSpPr>
        <p:spPr>
          <a:xfrm>
            <a:off x="1626429" y="6257473"/>
            <a:ext cx="245990" cy="107722"/>
          </a:xfrm>
          <a:prstGeom prst="rect">
            <a:avLst/>
          </a:prstGeom>
          <a:noFill/>
        </p:spPr>
        <p:txBody>
          <a:bodyPr wrap="square" lIns="0" tIns="0" rIns="0" bIns="0" rtlCol="0">
            <a:spAutoFit/>
          </a:bodyPr>
          <a:lstStyle/>
          <a:p>
            <a:pPr algn="ctr"/>
            <a:r>
              <a:rPr lang="es-MX" sz="700" b="1" dirty="0" smtClean="0">
                <a:latin typeface="Arial" panose="020B0604020202020204" pitchFamily="34" charset="0"/>
                <a:cs typeface="Arial" panose="020B0604020202020204" pitchFamily="34" charset="0"/>
              </a:rPr>
              <a:t>30-39</a:t>
            </a:r>
            <a:endParaRPr lang="es-MX" sz="700" b="1" dirty="0">
              <a:latin typeface="Arial" panose="020B0604020202020204" pitchFamily="34" charset="0"/>
              <a:cs typeface="Arial" panose="020B0604020202020204" pitchFamily="34" charset="0"/>
            </a:endParaRPr>
          </a:p>
        </p:txBody>
      </p:sp>
      <p:sp>
        <p:nvSpPr>
          <p:cNvPr id="70" name="CuadroTexto 69"/>
          <p:cNvSpPr txBox="1"/>
          <p:nvPr/>
        </p:nvSpPr>
        <p:spPr>
          <a:xfrm>
            <a:off x="1979500" y="6257473"/>
            <a:ext cx="245990" cy="107722"/>
          </a:xfrm>
          <a:prstGeom prst="rect">
            <a:avLst/>
          </a:prstGeom>
          <a:noFill/>
        </p:spPr>
        <p:txBody>
          <a:bodyPr wrap="square" lIns="0" tIns="0" rIns="0" bIns="0" rtlCol="0">
            <a:spAutoFit/>
          </a:bodyPr>
          <a:lstStyle/>
          <a:p>
            <a:pPr algn="ctr"/>
            <a:r>
              <a:rPr lang="es-MX" sz="700" b="1" dirty="0" smtClean="0">
                <a:latin typeface="Arial" panose="020B0604020202020204" pitchFamily="34" charset="0"/>
                <a:cs typeface="Arial" panose="020B0604020202020204" pitchFamily="34" charset="0"/>
              </a:rPr>
              <a:t>40-49</a:t>
            </a:r>
            <a:endParaRPr lang="es-MX" sz="700" b="1" dirty="0">
              <a:latin typeface="Arial" panose="020B0604020202020204" pitchFamily="34" charset="0"/>
              <a:cs typeface="Arial" panose="020B0604020202020204" pitchFamily="34" charset="0"/>
            </a:endParaRPr>
          </a:p>
        </p:txBody>
      </p:sp>
      <p:grpSp>
        <p:nvGrpSpPr>
          <p:cNvPr id="71" name="Grupo 70"/>
          <p:cNvGrpSpPr/>
          <p:nvPr/>
        </p:nvGrpSpPr>
        <p:grpSpPr>
          <a:xfrm>
            <a:off x="567216" y="5982867"/>
            <a:ext cx="3591299" cy="216024"/>
            <a:chOff x="781907" y="5564787"/>
            <a:chExt cx="3591299" cy="216024"/>
          </a:xfrm>
        </p:grpSpPr>
        <p:sp>
          <p:nvSpPr>
            <p:cNvPr id="72" name="Llamada rectangular 71"/>
            <p:cNvSpPr/>
            <p:nvPr/>
          </p:nvSpPr>
          <p:spPr>
            <a:xfrm>
              <a:off x="781907" y="5564787"/>
              <a:ext cx="360000" cy="216024"/>
            </a:xfrm>
            <a:prstGeom prst="wedgeRectCallout">
              <a:avLst/>
            </a:prstGeom>
            <a:gradFill>
              <a:gsLst>
                <a:gs pos="0">
                  <a:srgbClr val="6E1C1D"/>
                </a:gs>
                <a:gs pos="100000">
                  <a:srgbClr val="9128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Llamada rectangular 72"/>
            <p:cNvSpPr/>
            <p:nvPr/>
          </p:nvSpPr>
          <p:spPr>
            <a:xfrm>
              <a:off x="1140940" y="5564787"/>
              <a:ext cx="360000" cy="216024"/>
            </a:xfrm>
            <a:prstGeom prst="wedgeRectCallout">
              <a:avLst/>
            </a:prstGeom>
            <a:gradFill flip="none" rotWithShape="1">
              <a:gsLst>
                <a:gs pos="0">
                  <a:srgbClr val="8A2622"/>
                </a:gs>
                <a:gs pos="100000">
                  <a:srgbClr val="B7352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Llamada rectangular 73"/>
            <p:cNvSpPr/>
            <p:nvPr/>
          </p:nvSpPr>
          <p:spPr>
            <a:xfrm>
              <a:off x="1499973" y="5564787"/>
              <a:ext cx="360000" cy="216024"/>
            </a:xfrm>
            <a:prstGeom prst="wedgeRectCallout">
              <a:avLst/>
            </a:prstGeom>
            <a:gradFill flip="none" rotWithShape="1">
              <a:gsLst>
                <a:gs pos="0">
                  <a:srgbClr val="B7352A"/>
                </a:gs>
                <a:gs pos="100000">
                  <a:srgbClr val="D9402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Llamada rectangular 74"/>
            <p:cNvSpPr/>
            <p:nvPr/>
          </p:nvSpPr>
          <p:spPr>
            <a:xfrm>
              <a:off x="1859006" y="5564787"/>
              <a:ext cx="360000" cy="216024"/>
            </a:xfrm>
            <a:prstGeom prst="wedgeRectCallout">
              <a:avLst/>
            </a:prstGeom>
            <a:gradFill flip="none" rotWithShape="1">
              <a:gsLst>
                <a:gs pos="0">
                  <a:srgbClr val="D9402B"/>
                </a:gs>
                <a:gs pos="100000">
                  <a:srgbClr val="E2622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Llamada rectangular 75"/>
            <p:cNvSpPr/>
            <p:nvPr/>
          </p:nvSpPr>
          <p:spPr>
            <a:xfrm>
              <a:off x="2218039" y="5564787"/>
              <a:ext cx="360000" cy="216024"/>
            </a:xfrm>
            <a:prstGeom prst="wedgeRectCallout">
              <a:avLst/>
            </a:prstGeom>
            <a:gradFill flip="none" rotWithShape="1">
              <a:gsLst>
                <a:gs pos="0">
                  <a:srgbClr val="E2622C"/>
                </a:gs>
                <a:gs pos="100000">
                  <a:srgbClr val="E67A2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Llamada rectangular 76"/>
            <p:cNvSpPr/>
            <p:nvPr/>
          </p:nvSpPr>
          <p:spPr>
            <a:xfrm>
              <a:off x="2577072" y="5564787"/>
              <a:ext cx="360000" cy="216024"/>
            </a:xfrm>
            <a:prstGeom prst="wedgeRectCallout">
              <a:avLst/>
            </a:prstGeom>
            <a:gradFill flip="none" rotWithShape="1">
              <a:gsLst>
                <a:gs pos="0">
                  <a:srgbClr val="E67A2E"/>
                </a:gs>
                <a:gs pos="100000">
                  <a:srgbClr val="ED932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Llamada rectangular 77"/>
            <p:cNvSpPr/>
            <p:nvPr/>
          </p:nvSpPr>
          <p:spPr>
            <a:xfrm>
              <a:off x="2936105" y="5564787"/>
              <a:ext cx="360000" cy="216024"/>
            </a:xfrm>
            <a:prstGeom prst="wedgeRectCallout">
              <a:avLst/>
            </a:prstGeom>
            <a:gradFill flip="none" rotWithShape="1">
              <a:gsLst>
                <a:gs pos="0">
                  <a:srgbClr val="ED932E"/>
                </a:gs>
                <a:gs pos="100000">
                  <a:srgbClr val="F3B23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Llamada rectangular 78"/>
            <p:cNvSpPr/>
            <p:nvPr/>
          </p:nvSpPr>
          <p:spPr>
            <a:xfrm>
              <a:off x="3295138" y="5564787"/>
              <a:ext cx="360000" cy="216024"/>
            </a:xfrm>
            <a:prstGeom prst="wedgeRectCallout">
              <a:avLst/>
            </a:prstGeom>
            <a:gradFill flip="none" rotWithShape="1">
              <a:gsLst>
                <a:gs pos="0">
                  <a:srgbClr val="F3B231"/>
                </a:gs>
                <a:gs pos="100000">
                  <a:srgbClr val="FBD0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Llamada rectangular 79"/>
            <p:cNvSpPr/>
            <p:nvPr/>
          </p:nvSpPr>
          <p:spPr>
            <a:xfrm>
              <a:off x="3654171" y="5564787"/>
              <a:ext cx="360000" cy="216024"/>
            </a:xfrm>
            <a:prstGeom prst="wedgeRectCallout">
              <a:avLst/>
            </a:prstGeom>
            <a:gradFill flip="none" rotWithShape="1">
              <a:gsLst>
                <a:gs pos="0">
                  <a:srgbClr val="FBD033"/>
                </a:gs>
                <a:gs pos="100000">
                  <a:srgbClr val="FFF03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Llamada rectangular 80"/>
            <p:cNvSpPr/>
            <p:nvPr/>
          </p:nvSpPr>
          <p:spPr>
            <a:xfrm>
              <a:off x="4013206" y="5564787"/>
              <a:ext cx="360000" cy="216024"/>
            </a:xfrm>
            <a:prstGeom prst="wedgeRectCallout">
              <a:avLst/>
            </a:prstGeom>
            <a:gradFill flip="none" rotWithShape="1">
              <a:gsLst>
                <a:gs pos="0">
                  <a:srgbClr val="FFF034"/>
                </a:gs>
                <a:gs pos="100000">
                  <a:srgbClr val="FFF02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82" name="CuadroTexto 81"/>
          <p:cNvSpPr txBox="1"/>
          <p:nvPr/>
        </p:nvSpPr>
        <p:spPr>
          <a:xfrm>
            <a:off x="2332571" y="6257473"/>
            <a:ext cx="245990" cy="107722"/>
          </a:xfrm>
          <a:prstGeom prst="rect">
            <a:avLst/>
          </a:prstGeom>
          <a:noFill/>
        </p:spPr>
        <p:txBody>
          <a:bodyPr wrap="square" lIns="0" tIns="0" rIns="0" bIns="0" rtlCol="0">
            <a:spAutoFit/>
          </a:bodyPr>
          <a:lstStyle/>
          <a:p>
            <a:pPr algn="ctr"/>
            <a:r>
              <a:rPr lang="es-MX" sz="700" b="1" dirty="0" smtClean="0">
                <a:latin typeface="Arial" panose="020B0604020202020204" pitchFamily="34" charset="0"/>
                <a:cs typeface="Arial" panose="020B0604020202020204" pitchFamily="34" charset="0"/>
              </a:rPr>
              <a:t>50-59</a:t>
            </a:r>
            <a:endParaRPr lang="es-MX" sz="700" b="1" dirty="0">
              <a:latin typeface="Arial" panose="020B0604020202020204" pitchFamily="34" charset="0"/>
              <a:cs typeface="Arial" panose="020B0604020202020204" pitchFamily="34" charset="0"/>
            </a:endParaRPr>
          </a:p>
        </p:txBody>
      </p:sp>
      <p:sp>
        <p:nvSpPr>
          <p:cNvPr id="83" name="CuadroTexto 82"/>
          <p:cNvSpPr txBox="1"/>
          <p:nvPr/>
        </p:nvSpPr>
        <p:spPr>
          <a:xfrm>
            <a:off x="2685642" y="6257473"/>
            <a:ext cx="245990" cy="107722"/>
          </a:xfrm>
          <a:prstGeom prst="rect">
            <a:avLst/>
          </a:prstGeom>
          <a:noFill/>
        </p:spPr>
        <p:txBody>
          <a:bodyPr wrap="square" lIns="0" tIns="0" rIns="0" bIns="0" rtlCol="0">
            <a:spAutoFit/>
          </a:bodyPr>
          <a:lstStyle/>
          <a:p>
            <a:pPr algn="ctr"/>
            <a:r>
              <a:rPr lang="es-MX" sz="700" b="1" dirty="0" smtClean="0">
                <a:latin typeface="Arial" panose="020B0604020202020204" pitchFamily="34" charset="0"/>
                <a:cs typeface="Arial" panose="020B0604020202020204" pitchFamily="34" charset="0"/>
              </a:rPr>
              <a:t>60-69</a:t>
            </a:r>
            <a:endParaRPr lang="es-MX" sz="700" b="1" dirty="0">
              <a:latin typeface="Arial" panose="020B0604020202020204" pitchFamily="34" charset="0"/>
              <a:cs typeface="Arial" panose="020B0604020202020204" pitchFamily="34" charset="0"/>
            </a:endParaRPr>
          </a:p>
        </p:txBody>
      </p:sp>
      <p:sp>
        <p:nvSpPr>
          <p:cNvPr id="84" name="CuadroTexto 83"/>
          <p:cNvSpPr txBox="1"/>
          <p:nvPr/>
        </p:nvSpPr>
        <p:spPr>
          <a:xfrm>
            <a:off x="3038713" y="6257473"/>
            <a:ext cx="245990" cy="107722"/>
          </a:xfrm>
          <a:prstGeom prst="rect">
            <a:avLst/>
          </a:prstGeom>
          <a:noFill/>
        </p:spPr>
        <p:txBody>
          <a:bodyPr wrap="square" lIns="0" tIns="0" rIns="0" bIns="0" rtlCol="0">
            <a:spAutoFit/>
          </a:bodyPr>
          <a:lstStyle/>
          <a:p>
            <a:pPr algn="ctr"/>
            <a:r>
              <a:rPr lang="es-MX" sz="700" b="1" dirty="0" smtClean="0">
                <a:latin typeface="Arial" panose="020B0604020202020204" pitchFamily="34" charset="0"/>
                <a:cs typeface="Arial" panose="020B0604020202020204" pitchFamily="34" charset="0"/>
              </a:rPr>
              <a:t>70-79</a:t>
            </a:r>
            <a:endParaRPr lang="es-MX" sz="700" b="1" dirty="0">
              <a:latin typeface="Arial" panose="020B0604020202020204" pitchFamily="34" charset="0"/>
              <a:cs typeface="Arial" panose="020B0604020202020204" pitchFamily="34" charset="0"/>
            </a:endParaRPr>
          </a:p>
        </p:txBody>
      </p:sp>
      <p:sp>
        <p:nvSpPr>
          <p:cNvPr id="85" name="CuadroTexto 84"/>
          <p:cNvSpPr txBox="1"/>
          <p:nvPr/>
        </p:nvSpPr>
        <p:spPr>
          <a:xfrm>
            <a:off x="3391784" y="6257473"/>
            <a:ext cx="245990" cy="107722"/>
          </a:xfrm>
          <a:prstGeom prst="rect">
            <a:avLst/>
          </a:prstGeom>
          <a:noFill/>
        </p:spPr>
        <p:txBody>
          <a:bodyPr wrap="square" lIns="0" tIns="0" rIns="0" bIns="0" rtlCol="0">
            <a:spAutoFit/>
          </a:bodyPr>
          <a:lstStyle/>
          <a:p>
            <a:pPr algn="ctr"/>
            <a:r>
              <a:rPr lang="es-MX" sz="700" b="1" dirty="0" smtClean="0">
                <a:latin typeface="Arial" panose="020B0604020202020204" pitchFamily="34" charset="0"/>
                <a:cs typeface="Arial" panose="020B0604020202020204" pitchFamily="34" charset="0"/>
              </a:rPr>
              <a:t>80-89</a:t>
            </a:r>
            <a:endParaRPr lang="es-MX" sz="700" b="1" dirty="0">
              <a:latin typeface="Arial" panose="020B0604020202020204" pitchFamily="34" charset="0"/>
              <a:cs typeface="Arial" panose="020B0604020202020204" pitchFamily="34" charset="0"/>
            </a:endParaRPr>
          </a:p>
        </p:txBody>
      </p:sp>
      <p:sp>
        <p:nvSpPr>
          <p:cNvPr id="86" name="CuadroTexto 85"/>
          <p:cNvSpPr txBox="1"/>
          <p:nvPr/>
        </p:nvSpPr>
        <p:spPr>
          <a:xfrm>
            <a:off x="3744851" y="6257473"/>
            <a:ext cx="328218" cy="107722"/>
          </a:xfrm>
          <a:prstGeom prst="rect">
            <a:avLst/>
          </a:prstGeom>
          <a:noFill/>
        </p:spPr>
        <p:txBody>
          <a:bodyPr wrap="square" lIns="0" tIns="0" rIns="0" bIns="0" rtlCol="0">
            <a:spAutoFit/>
          </a:bodyPr>
          <a:lstStyle/>
          <a:p>
            <a:pPr algn="ctr"/>
            <a:r>
              <a:rPr lang="es-MX" sz="700" b="1" dirty="0" smtClean="0">
                <a:latin typeface="Arial" panose="020B0604020202020204" pitchFamily="34" charset="0"/>
                <a:cs typeface="Arial" panose="020B0604020202020204" pitchFamily="34" charset="0"/>
              </a:rPr>
              <a:t>90-100</a:t>
            </a:r>
            <a:endParaRPr lang="es-MX" sz="700" b="1" dirty="0">
              <a:latin typeface="Arial" panose="020B0604020202020204" pitchFamily="34" charset="0"/>
              <a:cs typeface="Arial" panose="020B0604020202020204" pitchFamily="34" charset="0"/>
            </a:endParaRPr>
          </a:p>
        </p:txBody>
      </p:sp>
      <p:sp>
        <p:nvSpPr>
          <p:cNvPr id="87" name="CuadroTexto 86"/>
          <p:cNvSpPr txBox="1"/>
          <p:nvPr/>
        </p:nvSpPr>
        <p:spPr>
          <a:xfrm>
            <a:off x="4096281" y="5986267"/>
            <a:ext cx="556572" cy="307777"/>
          </a:xfrm>
          <a:prstGeom prst="rect">
            <a:avLst/>
          </a:prstGeom>
          <a:noFill/>
        </p:spPr>
        <p:txBody>
          <a:bodyPr wrap="square" rtlCol="0">
            <a:spAutoFit/>
          </a:bodyPr>
          <a:lstStyle/>
          <a:p>
            <a:r>
              <a:rPr lang="es-MX" sz="700" b="1" dirty="0" err="1" smtClean="0">
                <a:latin typeface="Arial" panose="020B0604020202020204" pitchFamily="34" charset="0"/>
                <a:cs typeface="Arial" panose="020B0604020202020204" pitchFamily="34" charset="0"/>
              </a:rPr>
              <a:t>Very</a:t>
            </a:r>
            <a:r>
              <a:rPr lang="es-MX" sz="700" b="1" dirty="0" smtClean="0">
                <a:latin typeface="Arial" panose="020B0604020202020204" pitchFamily="34" charset="0"/>
                <a:cs typeface="Arial" panose="020B0604020202020204" pitchFamily="34" charset="0"/>
              </a:rPr>
              <a:t> </a:t>
            </a:r>
            <a:r>
              <a:rPr lang="es-MX" sz="700" b="1" dirty="0" err="1" smtClean="0">
                <a:latin typeface="Arial" panose="020B0604020202020204" pitchFamily="34" charset="0"/>
                <a:cs typeface="Arial" panose="020B0604020202020204" pitchFamily="34" charset="0"/>
              </a:rPr>
              <a:t>Clean</a:t>
            </a:r>
            <a:endParaRPr lang="es-MX" sz="700" b="1" dirty="0">
              <a:latin typeface="Arial" panose="020B0604020202020204" pitchFamily="34" charset="0"/>
              <a:cs typeface="Arial" panose="020B0604020202020204" pitchFamily="34" charset="0"/>
            </a:endParaRPr>
          </a:p>
        </p:txBody>
      </p:sp>
      <p:sp>
        <p:nvSpPr>
          <p:cNvPr id="88" name="Llamada rectangular 87"/>
          <p:cNvSpPr/>
          <p:nvPr/>
        </p:nvSpPr>
        <p:spPr>
          <a:xfrm>
            <a:off x="4531907" y="5982867"/>
            <a:ext cx="360000" cy="216024"/>
          </a:xfrm>
          <a:prstGeom prst="wedgeRectCallout">
            <a:avLst/>
          </a:prstGeom>
          <a:solidFill>
            <a:srgbClr val="ECECEE"/>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CuadroTexto 88"/>
          <p:cNvSpPr txBox="1"/>
          <p:nvPr/>
        </p:nvSpPr>
        <p:spPr>
          <a:xfrm>
            <a:off x="4455116" y="6204133"/>
            <a:ext cx="656244" cy="200055"/>
          </a:xfrm>
          <a:prstGeom prst="rect">
            <a:avLst/>
          </a:prstGeom>
          <a:noFill/>
        </p:spPr>
        <p:txBody>
          <a:bodyPr wrap="square" rtlCol="0">
            <a:spAutoFit/>
          </a:bodyPr>
          <a:lstStyle/>
          <a:p>
            <a:r>
              <a:rPr lang="es-MX" sz="700" b="1" dirty="0" smtClean="0">
                <a:latin typeface="Arial" panose="020B0604020202020204" pitchFamily="34" charset="0"/>
                <a:cs typeface="Arial" panose="020B0604020202020204" pitchFamily="34" charset="0"/>
              </a:rPr>
              <a:t>No data</a:t>
            </a:r>
            <a:endParaRPr lang="es-MX" sz="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461234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22373</TotalTime>
  <Words>4708</Words>
  <Application>Microsoft Office PowerPoint</Application>
  <PresentationFormat>Personalizado</PresentationFormat>
  <Paragraphs>529</Paragraphs>
  <Slides>38</Slides>
  <Notes>2</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1_Tema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CVIDAL</dc:creator>
  <cp:lastModifiedBy>jcornejo</cp:lastModifiedBy>
  <cp:revision>1305</cp:revision>
  <cp:lastPrinted>2017-08-09T15:57:29Z</cp:lastPrinted>
  <dcterms:created xsi:type="dcterms:W3CDTF">2015-02-26T17:54:20Z</dcterms:created>
  <dcterms:modified xsi:type="dcterms:W3CDTF">2017-11-22T21:05:00Z</dcterms:modified>
</cp:coreProperties>
</file>